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84200" rtl="0" fontAlgn="auto" latinLnBrk="0" hangingPunct="0">
      <a:lnSpc>
        <a:spcPct val="100000"/>
      </a:lnSpc>
      <a:spcBef>
        <a:spcPts val="1000"/>
      </a:spcBef>
      <a:spcAft>
        <a:spcPts val="0"/>
      </a:spcAft>
      <a:buClrTx/>
      <a:buSzTx/>
      <a:buFontTx/>
      <a:buNone/>
      <a:tabLst/>
      <a:defRPr kumimoji="0" sz="2400" b="0" i="1" u="none" strike="noStrike" cap="none" spc="0" normalizeH="0" baseline="0">
        <a:ln>
          <a:noFill/>
        </a:ln>
        <a:solidFill>
          <a:srgbClr val="665AB7"/>
        </a:solidFill>
        <a:effectLst/>
        <a:uFillTx/>
        <a:latin typeface="Avenir Next Demi Bold"/>
        <a:ea typeface="Avenir Next Demi Bold"/>
        <a:cs typeface="Avenir Next Demi Bold"/>
        <a:sym typeface="Avenir Next Demi Bold"/>
      </a:defRPr>
    </a:lvl1pPr>
    <a:lvl2pPr marL="0" marR="0" indent="228600" algn="l" defTabSz="584200" rtl="0" fontAlgn="auto" latinLnBrk="0" hangingPunct="0">
      <a:lnSpc>
        <a:spcPct val="100000"/>
      </a:lnSpc>
      <a:spcBef>
        <a:spcPts val="1000"/>
      </a:spcBef>
      <a:spcAft>
        <a:spcPts val="0"/>
      </a:spcAft>
      <a:buClrTx/>
      <a:buSzTx/>
      <a:buFontTx/>
      <a:buNone/>
      <a:tabLst/>
      <a:defRPr kumimoji="0" sz="2400" b="0" i="1" u="none" strike="noStrike" cap="none" spc="0" normalizeH="0" baseline="0">
        <a:ln>
          <a:noFill/>
        </a:ln>
        <a:solidFill>
          <a:srgbClr val="665AB7"/>
        </a:solidFill>
        <a:effectLst/>
        <a:uFillTx/>
        <a:latin typeface="Avenir Next Demi Bold"/>
        <a:ea typeface="Avenir Next Demi Bold"/>
        <a:cs typeface="Avenir Next Demi Bold"/>
        <a:sym typeface="Avenir Next Demi Bold"/>
      </a:defRPr>
    </a:lvl2pPr>
    <a:lvl3pPr marL="0" marR="0" indent="457200" algn="l" defTabSz="584200" rtl="0" fontAlgn="auto" latinLnBrk="0" hangingPunct="0">
      <a:lnSpc>
        <a:spcPct val="100000"/>
      </a:lnSpc>
      <a:spcBef>
        <a:spcPts val="1000"/>
      </a:spcBef>
      <a:spcAft>
        <a:spcPts val="0"/>
      </a:spcAft>
      <a:buClrTx/>
      <a:buSzTx/>
      <a:buFontTx/>
      <a:buNone/>
      <a:tabLst/>
      <a:defRPr kumimoji="0" sz="2400" b="0" i="1" u="none" strike="noStrike" cap="none" spc="0" normalizeH="0" baseline="0">
        <a:ln>
          <a:noFill/>
        </a:ln>
        <a:solidFill>
          <a:srgbClr val="665AB7"/>
        </a:solidFill>
        <a:effectLst/>
        <a:uFillTx/>
        <a:latin typeface="Avenir Next Demi Bold"/>
        <a:ea typeface="Avenir Next Demi Bold"/>
        <a:cs typeface="Avenir Next Demi Bold"/>
        <a:sym typeface="Avenir Next Demi Bold"/>
      </a:defRPr>
    </a:lvl3pPr>
    <a:lvl4pPr marL="0" marR="0" indent="685800" algn="l" defTabSz="584200" rtl="0" fontAlgn="auto" latinLnBrk="0" hangingPunct="0">
      <a:lnSpc>
        <a:spcPct val="100000"/>
      </a:lnSpc>
      <a:spcBef>
        <a:spcPts val="1000"/>
      </a:spcBef>
      <a:spcAft>
        <a:spcPts val="0"/>
      </a:spcAft>
      <a:buClrTx/>
      <a:buSzTx/>
      <a:buFontTx/>
      <a:buNone/>
      <a:tabLst/>
      <a:defRPr kumimoji="0" sz="2400" b="0" i="1" u="none" strike="noStrike" cap="none" spc="0" normalizeH="0" baseline="0">
        <a:ln>
          <a:noFill/>
        </a:ln>
        <a:solidFill>
          <a:srgbClr val="665AB7"/>
        </a:solidFill>
        <a:effectLst/>
        <a:uFillTx/>
        <a:latin typeface="Avenir Next Demi Bold"/>
        <a:ea typeface="Avenir Next Demi Bold"/>
        <a:cs typeface="Avenir Next Demi Bold"/>
        <a:sym typeface="Avenir Next Demi Bold"/>
      </a:defRPr>
    </a:lvl4pPr>
    <a:lvl5pPr marL="0" marR="0" indent="914400" algn="l" defTabSz="584200" rtl="0" fontAlgn="auto" latinLnBrk="0" hangingPunct="0">
      <a:lnSpc>
        <a:spcPct val="100000"/>
      </a:lnSpc>
      <a:spcBef>
        <a:spcPts val="1000"/>
      </a:spcBef>
      <a:spcAft>
        <a:spcPts val="0"/>
      </a:spcAft>
      <a:buClrTx/>
      <a:buSzTx/>
      <a:buFontTx/>
      <a:buNone/>
      <a:tabLst/>
      <a:defRPr kumimoji="0" sz="2400" b="0" i="1" u="none" strike="noStrike" cap="none" spc="0" normalizeH="0" baseline="0">
        <a:ln>
          <a:noFill/>
        </a:ln>
        <a:solidFill>
          <a:srgbClr val="665AB7"/>
        </a:solidFill>
        <a:effectLst/>
        <a:uFillTx/>
        <a:latin typeface="Avenir Next Demi Bold"/>
        <a:ea typeface="Avenir Next Demi Bold"/>
        <a:cs typeface="Avenir Next Demi Bold"/>
        <a:sym typeface="Avenir Next Demi Bold"/>
      </a:defRPr>
    </a:lvl5pPr>
    <a:lvl6pPr marL="0" marR="0" indent="1143000" algn="l" defTabSz="584200" rtl="0" fontAlgn="auto" latinLnBrk="0" hangingPunct="0">
      <a:lnSpc>
        <a:spcPct val="100000"/>
      </a:lnSpc>
      <a:spcBef>
        <a:spcPts val="1000"/>
      </a:spcBef>
      <a:spcAft>
        <a:spcPts val="0"/>
      </a:spcAft>
      <a:buClrTx/>
      <a:buSzTx/>
      <a:buFontTx/>
      <a:buNone/>
      <a:tabLst/>
      <a:defRPr kumimoji="0" sz="2400" b="0" i="1" u="none" strike="noStrike" cap="none" spc="0" normalizeH="0" baseline="0">
        <a:ln>
          <a:noFill/>
        </a:ln>
        <a:solidFill>
          <a:srgbClr val="665AB7"/>
        </a:solidFill>
        <a:effectLst/>
        <a:uFillTx/>
        <a:latin typeface="Avenir Next Demi Bold"/>
        <a:ea typeface="Avenir Next Demi Bold"/>
        <a:cs typeface="Avenir Next Demi Bold"/>
        <a:sym typeface="Avenir Next Demi Bold"/>
      </a:defRPr>
    </a:lvl6pPr>
    <a:lvl7pPr marL="0" marR="0" indent="1371600" algn="l" defTabSz="584200" rtl="0" fontAlgn="auto" latinLnBrk="0" hangingPunct="0">
      <a:lnSpc>
        <a:spcPct val="100000"/>
      </a:lnSpc>
      <a:spcBef>
        <a:spcPts val="1000"/>
      </a:spcBef>
      <a:spcAft>
        <a:spcPts val="0"/>
      </a:spcAft>
      <a:buClrTx/>
      <a:buSzTx/>
      <a:buFontTx/>
      <a:buNone/>
      <a:tabLst/>
      <a:defRPr kumimoji="0" sz="2400" b="0" i="1" u="none" strike="noStrike" cap="none" spc="0" normalizeH="0" baseline="0">
        <a:ln>
          <a:noFill/>
        </a:ln>
        <a:solidFill>
          <a:srgbClr val="665AB7"/>
        </a:solidFill>
        <a:effectLst/>
        <a:uFillTx/>
        <a:latin typeface="Avenir Next Demi Bold"/>
        <a:ea typeface="Avenir Next Demi Bold"/>
        <a:cs typeface="Avenir Next Demi Bold"/>
        <a:sym typeface="Avenir Next Demi Bold"/>
      </a:defRPr>
    </a:lvl7pPr>
    <a:lvl8pPr marL="0" marR="0" indent="1600200" algn="l" defTabSz="584200" rtl="0" fontAlgn="auto" latinLnBrk="0" hangingPunct="0">
      <a:lnSpc>
        <a:spcPct val="100000"/>
      </a:lnSpc>
      <a:spcBef>
        <a:spcPts val="1000"/>
      </a:spcBef>
      <a:spcAft>
        <a:spcPts val="0"/>
      </a:spcAft>
      <a:buClrTx/>
      <a:buSzTx/>
      <a:buFontTx/>
      <a:buNone/>
      <a:tabLst/>
      <a:defRPr kumimoji="0" sz="2400" b="0" i="1" u="none" strike="noStrike" cap="none" spc="0" normalizeH="0" baseline="0">
        <a:ln>
          <a:noFill/>
        </a:ln>
        <a:solidFill>
          <a:srgbClr val="665AB7"/>
        </a:solidFill>
        <a:effectLst/>
        <a:uFillTx/>
        <a:latin typeface="Avenir Next Demi Bold"/>
        <a:ea typeface="Avenir Next Demi Bold"/>
        <a:cs typeface="Avenir Next Demi Bold"/>
        <a:sym typeface="Avenir Next Demi Bold"/>
      </a:defRPr>
    </a:lvl8pPr>
    <a:lvl9pPr marL="0" marR="0" indent="1828800" algn="l" defTabSz="584200" rtl="0" fontAlgn="auto" latinLnBrk="0" hangingPunct="0">
      <a:lnSpc>
        <a:spcPct val="100000"/>
      </a:lnSpc>
      <a:spcBef>
        <a:spcPts val="1000"/>
      </a:spcBef>
      <a:spcAft>
        <a:spcPts val="0"/>
      </a:spcAft>
      <a:buClrTx/>
      <a:buSzTx/>
      <a:buFontTx/>
      <a:buNone/>
      <a:tabLst/>
      <a:defRPr kumimoji="0" sz="2400" b="0" i="1" u="none" strike="noStrike" cap="none" spc="0" normalizeH="0" baseline="0">
        <a:ln>
          <a:noFill/>
        </a:ln>
        <a:solidFill>
          <a:srgbClr val="665AB7"/>
        </a:solidFill>
        <a:effectLst/>
        <a:uFillTx/>
        <a:latin typeface="Avenir Next Demi Bold"/>
        <a:ea typeface="Avenir Next Demi Bold"/>
        <a:cs typeface="Avenir Next Demi Bold"/>
        <a:sym typeface="Avenir Next Demi Bold"/>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6D6A67"/>
        </a:fontRef>
        <a:srgbClr val="6D6A67"/>
      </a:tcTxStyle>
      <a:tcStyle>
        <a:tcBdr>
          <a:left>
            <a:ln w="12700" cap="flat">
              <a:solidFill>
                <a:srgbClr val="7695B6"/>
              </a:solidFill>
              <a:prstDash val="solid"/>
              <a:miter lim="400000"/>
            </a:ln>
          </a:left>
          <a:right>
            <a:ln w="12700" cap="flat">
              <a:solidFill>
                <a:srgbClr val="7695B6"/>
              </a:solidFill>
              <a:prstDash val="solid"/>
              <a:miter lim="400000"/>
            </a:ln>
          </a:right>
          <a:top>
            <a:ln w="12700" cap="flat">
              <a:solidFill>
                <a:srgbClr val="7695B6"/>
              </a:solidFill>
              <a:prstDash val="solid"/>
              <a:miter lim="400000"/>
            </a:ln>
          </a:top>
          <a:bottom>
            <a:ln w="12700" cap="flat">
              <a:solidFill>
                <a:srgbClr val="7695B6"/>
              </a:solidFill>
              <a:prstDash val="solid"/>
              <a:miter lim="400000"/>
            </a:ln>
          </a:bottom>
          <a:insideH>
            <a:ln w="12700" cap="flat">
              <a:solidFill>
                <a:srgbClr val="7695B6"/>
              </a:solidFill>
              <a:prstDash val="solid"/>
              <a:miter lim="400000"/>
            </a:ln>
          </a:insideH>
          <a:insideV>
            <a:ln w="12700" cap="flat">
              <a:solidFill>
                <a:srgbClr val="7695B6"/>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ajor">
          <a:srgbClr val="F6F4EF"/>
        </a:fontRef>
        <a:srgbClr val="F6F4EF"/>
      </a:tcTxStyle>
      <a:tcStyle>
        <a:tcBdr>
          <a:left>
            <a:ln w="12700" cap="flat">
              <a:solidFill>
                <a:srgbClr val="7695B6"/>
              </a:solidFill>
              <a:prstDash val="solid"/>
              <a:miter lim="400000"/>
            </a:ln>
          </a:left>
          <a:right>
            <a:ln w="12700" cap="flat">
              <a:noFill/>
              <a:miter lim="400000"/>
            </a:ln>
          </a:right>
          <a:top>
            <a:ln w="12700" cap="flat">
              <a:solidFill>
                <a:srgbClr val="D6D3CB">
                  <a:alpha val="85000"/>
                </a:srgbClr>
              </a:solidFill>
              <a:prstDash val="solid"/>
              <a:miter lim="400000"/>
            </a:ln>
          </a:top>
          <a:bottom>
            <a:ln w="12700" cap="flat">
              <a:solidFill>
                <a:srgbClr val="D6D3CB">
                  <a:alpha val="85000"/>
                </a:srgbClr>
              </a:solidFill>
              <a:prstDash val="solid"/>
              <a:miter lim="400000"/>
            </a:ln>
          </a:bottom>
          <a:insideH>
            <a:ln w="12700" cap="flat">
              <a:solidFill>
                <a:srgbClr val="D6D3CB">
                  <a:alpha val="85000"/>
                </a:srgbClr>
              </a:solidFill>
              <a:prstDash val="solid"/>
              <a:miter lim="400000"/>
            </a:ln>
          </a:insideH>
          <a:insideV>
            <a:ln w="12700" cap="flat">
              <a:solidFill>
                <a:srgbClr val="7695B6"/>
              </a:solidFill>
              <a:prstDash val="solid"/>
              <a:miter lim="400000"/>
            </a:ln>
          </a:insideV>
        </a:tcBdr>
        <a:fill>
          <a:noFill/>
        </a:fill>
      </a:tcStyle>
    </a:firstCol>
    <a:lastRow>
      <a:tcTxStyle b="off" i="off">
        <a:fontRef idx="major">
          <a:srgbClr val="6D6A67"/>
        </a:fontRef>
        <a:srgbClr val="6D6A67"/>
      </a:tcTxStyle>
      <a:tcStyle>
        <a:tcBdr>
          <a:left>
            <a:ln w="12700" cap="flat">
              <a:noFill/>
              <a:miter lim="400000"/>
            </a:ln>
          </a:left>
          <a:right>
            <a:ln w="12700" cap="flat">
              <a:noFill/>
              <a:miter lim="400000"/>
            </a:ln>
          </a:right>
          <a:top>
            <a:ln w="25400" cap="flat">
              <a:solidFill>
                <a:srgbClr val="7695B6"/>
              </a:solidFill>
              <a:prstDash val="solid"/>
              <a:miter lim="400000"/>
            </a:ln>
          </a:top>
          <a:bottom>
            <a:ln w="12700" cap="flat">
              <a:solidFill>
                <a:srgbClr val="7695B6"/>
              </a:solidFill>
              <a:prstDash val="solid"/>
              <a:miter lim="400000"/>
            </a:ln>
          </a:bottom>
          <a:insideH>
            <a:ln w="12700" cap="flat">
              <a:solidFill>
                <a:srgbClr val="7695B6"/>
              </a:solidFill>
              <a:prstDash val="solid"/>
              <a:miter lim="400000"/>
            </a:ln>
          </a:insideH>
          <a:insideV>
            <a:ln w="12700" cap="flat">
              <a:noFill/>
              <a:miter lim="400000"/>
            </a:ln>
          </a:insideV>
        </a:tcBdr>
        <a:fill>
          <a:noFill/>
        </a:fill>
      </a:tcStyle>
    </a:lastRow>
    <a:firstRow>
      <a:tcTxStyle b="off" i="off">
        <a:fontRef idx="major">
          <a:srgbClr val="F6F4EF"/>
        </a:fontRef>
        <a:srgbClr val="F6F4EF"/>
      </a:tcTxStyle>
      <a:tcStyle>
        <a:tcBdr>
          <a:left>
            <a:ln w="12700" cap="flat">
              <a:noFill/>
              <a:miter lim="400000"/>
            </a:ln>
          </a:left>
          <a:right>
            <a:ln w="12700" cap="flat">
              <a:noFill/>
              <a:miter lim="400000"/>
            </a:ln>
          </a:right>
          <a:top>
            <a:ln w="12700" cap="flat">
              <a:solidFill>
                <a:srgbClr val="7695B6"/>
              </a:solidFill>
              <a:prstDash val="solid"/>
              <a:miter lim="400000"/>
            </a:ln>
          </a:top>
          <a:bottom>
            <a:ln w="12700" cap="flat">
              <a:noFill/>
              <a:miter lim="400000"/>
            </a:ln>
          </a:bottom>
          <a:insideH>
            <a:ln w="12700" cap="flat">
              <a:solidFill>
                <a:srgbClr val="7695B6"/>
              </a:solidFill>
              <a:prstDash val="solid"/>
              <a:miter lim="400000"/>
            </a:ln>
          </a:insideH>
          <a:insideV>
            <a:ln w="12700" cap="flat">
              <a:noFill/>
              <a:miter lim="400000"/>
            </a:ln>
          </a:insideV>
        </a:tcBdr>
        <a:fill>
          <a:noFill/>
        </a:fill>
      </a:tcStyle>
    </a:firstRow>
  </a:tblStyle>
  <a:tblStyle styleId="{C7B018BB-80A7-4F77-B60F-C8B233D01FF8}" styleName="">
    <a:tblBg/>
    <a:wholeTbl>
      <a:tcTxStyle b="off" i="off">
        <a:fontRef idx="major">
          <a:srgbClr val="6D6A67"/>
        </a:fontRef>
        <a:srgbClr val="6D6A67"/>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noFill/>
        </a:fill>
      </a:tcStyle>
    </a:wholeTbl>
    <a:band2H>
      <a:tcTxStyle/>
      <a:tcStyle>
        <a:tcBdr/>
        <a:fill>
          <a:solidFill>
            <a:srgbClr val="EEEBE2">
              <a:alpha val="85000"/>
            </a:srgbClr>
          </a:solidFill>
        </a:fill>
      </a:tcStyle>
    </a:band2H>
    <a:firstCol>
      <a:tcTxStyle b="off" i="off">
        <a:fontRef idx="major">
          <a:srgbClr val="F6F4EF"/>
        </a:fontRef>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ajor">
          <a:srgbClr val="6D6A67"/>
        </a:fontRef>
        <a:srgbClr val="6D6A67"/>
      </a:tcTxStyle>
      <a:tcStyle>
        <a:tcBdr>
          <a:left>
            <a:ln w="12700" cap="flat">
              <a:noFill/>
              <a:miter lim="400000"/>
            </a:ln>
          </a:left>
          <a:right>
            <a:ln w="12700" cap="flat">
              <a:noFill/>
              <a:miter lim="400000"/>
            </a:ln>
          </a:right>
          <a:top>
            <a:ln w="25400" cap="flat">
              <a:solidFill>
                <a:srgbClr val="5D5D5D"/>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ajor">
          <a:srgbClr val="F6F4EF"/>
        </a:fontRef>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EEE7283C-3CF3-47DC-8721-378D4A62B228}" styleName="">
    <a:tblBg/>
    <a:wholeTbl>
      <a:tcTxStyle b="off" i="off">
        <a:fontRef idx="major">
          <a:srgbClr val="6D6A67"/>
        </a:fontRef>
        <a:srgbClr val="6D6A67"/>
      </a:tcTxStyle>
      <a:tcStyle>
        <a:tcBdr>
          <a:left>
            <a:ln w="12700" cap="flat">
              <a:noFill/>
              <a:miter lim="400000"/>
            </a:ln>
          </a:left>
          <a:right>
            <a:ln w="12700" cap="flat">
              <a:noFill/>
              <a:miter lim="400000"/>
            </a:ln>
          </a:right>
          <a:top>
            <a:ln w="12700" cap="flat">
              <a:solidFill>
                <a:srgbClr val="615F5C"/>
              </a:solidFill>
              <a:custDash>
                <a:ds d="200000" sp="200000"/>
              </a:custDash>
              <a:miter lim="400000"/>
            </a:ln>
          </a:top>
          <a:bottom>
            <a:ln w="12700" cap="flat">
              <a:solidFill>
                <a:srgbClr val="615F5C"/>
              </a:solidFill>
              <a:custDash>
                <a:ds d="200000" sp="200000"/>
              </a:custDash>
              <a:miter lim="400000"/>
            </a:ln>
          </a:bottom>
          <a:insideH>
            <a:ln w="12700" cap="flat">
              <a:solidFill>
                <a:srgbClr val="615F5C"/>
              </a:solidFill>
              <a:custDash>
                <a:ds d="200000" sp="200000"/>
              </a:custDash>
              <a:miter lim="400000"/>
            </a:ln>
          </a:insideH>
          <a:insideV>
            <a:ln w="12700" cap="flat">
              <a:noFill/>
              <a:miter lim="400000"/>
            </a:ln>
          </a:insideV>
        </a:tcBdr>
        <a:fill>
          <a:noFill/>
        </a:fill>
      </a:tcStyle>
    </a:wholeTbl>
    <a:band2H>
      <a:tcTxStyle/>
      <a:tcStyle>
        <a:tcBdr/>
        <a:fill>
          <a:solidFill>
            <a:srgbClr val="DBD8CD">
              <a:alpha val="85000"/>
            </a:srgbClr>
          </a:solidFill>
        </a:fill>
      </a:tcStyle>
    </a:band2H>
    <a:firstCol>
      <a:tcTxStyle b="off" i="off">
        <a:fontRef idx="major">
          <a:srgbClr val="6D6A67"/>
        </a:fontRef>
        <a:srgbClr val="6D6A67"/>
      </a:tcTxStyle>
      <a:tcStyle>
        <a:tcBdr>
          <a:left>
            <a:ln w="12700" cap="flat">
              <a:noFill/>
              <a:miter lim="400000"/>
            </a:ln>
          </a:left>
          <a:right>
            <a:ln w="12700" cap="flat">
              <a:noFill/>
              <a:miter lim="400000"/>
            </a:ln>
          </a:right>
          <a:top>
            <a:ln w="12700" cap="flat">
              <a:solidFill>
                <a:srgbClr val="615F5C"/>
              </a:solidFill>
              <a:custDash>
                <a:ds d="200000" sp="200000"/>
              </a:custDash>
              <a:miter lim="400000"/>
            </a:ln>
          </a:top>
          <a:bottom>
            <a:ln w="12700" cap="flat">
              <a:solidFill>
                <a:srgbClr val="615F5C"/>
              </a:solidFill>
              <a:custDash>
                <a:ds d="200000" sp="200000"/>
              </a:custDash>
              <a:miter lim="400000"/>
            </a:ln>
          </a:bottom>
          <a:insideH>
            <a:ln w="12700" cap="flat">
              <a:solidFill>
                <a:srgbClr val="615F5C"/>
              </a:solidFill>
              <a:custDash>
                <a:ds d="200000" sp="200000"/>
              </a:custDash>
              <a:miter lim="400000"/>
            </a:ln>
          </a:insideH>
          <a:insideV>
            <a:ln w="12700" cap="flat">
              <a:noFill/>
              <a:miter lim="400000"/>
            </a:ln>
          </a:insideV>
        </a:tcBdr>
        <a:fill>
          <a:solidFill>
            <a:srgbClr val="EEEBE2">
              <a:alpha val="85000"/>
            </a:srgbClr>
          </a:solidFill>
        </a:fill>
      </a:tcStyle>
    </a:firstCol>
    <a:lastRow>
      <a:tcTxStyle b="off"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Ref idx="major">
          <a:srgbClr val="6D6A67"/>
        </a:fontRef>
        <a:srgbClr val="6D6A67"/>
      </a:tcTxStyle>
      <a:tcStyle>
        <a:tcBdr>
          <a:left>
            <a:ln w="12700" cap="flat">
              <a:solidFill>
                <a:srgbClr val="A8A49D"/>
              </a:solidFill>
              <a:prstDash val="solid"/>
              <a:miter lim="400000"/>
            </a:ln>
          </a:left>
          <a:right>
            <a:ln w="12700" cap="flat">
              <a:solidFill>
                <a:srgbClr val="A8A49D"/>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A8A49D"/>
              </a:solidFill>
              <a:prstDash val="solid"/>
              <a:miter lim="400000"/>
            </a:ln>
          </a:insideV>
        </a:tcBdr>
        <a:fill>
          <a:noFill/>
        </a:fill>
      </a:tcStyle>
    </a:wholeTbl>
    <a:band2H>
      <a:tcTxStyle/>
      <a:tcStyle>
        <a:tcBdr/>
        <a:fill>
          <a:solidFill>
            <a:srgbClr val="C4C1BA">
              <a:alpha val="85000"/>
            </a:srgbClr>
          </a:solidFill>
        </a:fill>
      </a:tcStyle>
    </a:band2H>
    <a:firstCol>
      <a:tcTxStyle b="off" i="off">
        <a:fontRef idx="major">
          <a:srgbClr val="F6F4EF"/>
        </a:fontRef>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F3F1DF"/>
              </a:solidFill>
              <a:prstDash val="solid"/>
              <a:miter lim="400000"/>
            </a:ln>
          </a:insideV>
        </a:tcBdr>
        <a:fill>
          <a:noFill/>
        </a:fill>
      </a:tcStyle>
    </a:firstCol>
    <a:lastRow>
      <a:tcTxStyle b="off" i="off">
        <a:fontRef idx="major">
          <a:srgbClr val="F6F4EF"/>
        </a:fontRef>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Ref idx="major">
          <a:srgbClr val="F6F4EF"/>
        </a:fontRef>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Ref idx="major">
          <a:srgbClr val="6D6A67"/>
        </a:fontRef>
        <a:srgbClr val="6D6A67"/>
      </a:tcTxStyle>
      <a:tcStyle>
        <a:tcBdr>
          <a:left>
            <a:ln w="12700" cap="flat">
              <a:noFill/>
              <a:miter lim="400000"/>
            </a:ln>
          </a:left>
          <a:right>
            <a:ln w="12700" cap="flat">
              <a:noFill/>
              <a:miter lim="400000"/>
            </a:ln>
          </a:right>
          <a:top>
            <a:ln w="25400" cap="flat">
              <a:solidFill>
                <a:srgbClr val="D6D3CB"/>
              </a:solidFill>
              <a:custDash>
                <a:ds d="200000" sp="200000"/>
              </a:custDash>
              <a:miter lim="400000"/>
            </a:ln>
          </a:top>
          <a:bottom>
            <a:ln w="25400" cap="flat">
              <a:solidFill>
                <a:srgbClr val="D6D3CB"/>
              </a:solidFill>
              <a:custDash>
                <a:ds d="200000" sp="200000"/>
              </a:custDash>
              <a:miter lim="400000"/>
            </a:ln>
          </a:bottom>
          <a:insideH>
            <a:ln w="25400" cap="flat">
              <a:solidFill>
                <a:srgbClr val="D6D3CB"/>
              </a:solidFill>
              <a:custDash>
                <a:ds d="200000" sp="200000"/>
              </a:custDash>
              <a:miter lim="400000"/>
            </a:ln>
          </a:insideH>
          <a:insideV>
            <a:ln w="12700" cap="flat">
              <a:noFill/>
              <a:miter lim="400000"/>
            </a:ln>
          </a:insideV>
        </a:tcBdr>
        <a:fill>
          <a:noFill/>
        </a:fill>
      </a:tcStyle>
    </a:wholeTbl>
    <a:band2H>
      <a:tcTxStyle/>
      <a:tcStyle>
        <a:tcBdr/>
        <a:fill>
          <a:solidFill>
            <a:srgbClr val="EEEBE2">
              <a:alpha val="85000"/>
            </a:srgbClr>
          </a:solidFill>
        </a:fill>
      </a:tcStyle>
    </a:band2H>
    <a:firstCol>
      <a:tcTxStyle b="off" i="off">
        <a:fontRef idx="major">
          <a:srgbClr val="F6F4EF"/>
        </a:fontRef>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D6D3CB"/>
              </a:solidFill>
              <a:prstDash val="solid"/>
              <a:miter lim="400000"/>
            </a:ln>
          </a:insideV>
        </a:tcBdr>
        <a:fill>
          <a:solidFill>
            <a:srgbClr val="8C8982"/>
          </a:solidFill>
        </a:fill>
      </a:tcStyle>
    </a:firstCol>
    <a:lastRow>
      <a:tcTxStyle b="off" i="off">
        <a:fontRef idx="major">
          <a:srgbClr val="F6F4EF"/>
        </a:fontRef>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D6D3CB"/>
              </a:solidFill>
              <a:prstDash val="solid"/>
              <a:miter lim="400000"/>
            </a:ln>
          </a:insideH>
          <a:insideV>
            <a:ln w="12700" cap="flat">
              <a:noFill/>
              <a:miter lim="400000"/>
            </a:ln>
          </a:insideV>
        </a:tcBdr>
        <a:fill>
          <a:solidFill>
            <a:srgbClr val="A8A49D"/>
          </a:solidFill>
        </a:fill>
      </a:tcStyle>
    </a:lastRow>
    <a:firstRow>
      <a:tcTxStyle b="off" i="off">
        <a:fontRef idx="major">
          <a:srgbClr val="F6F4EF"/>
        </a:fontRef>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D6D3CB"/>
              </a:solidFill>
              <a:prstDash val="solid"/>
              <a:miter lim="400000"/>
            </a:ln>
          </a:insideH>
          <a:insideV>
            <a:ln w="12700" cap="flat">
              <a:noFill/>
              <a:miter lim="400000"/>
            </a:ln>
          </a:insideV>
        </a:tcBdr>
        <a:fill>
          <a:solidFill>
            <a:srgbClr val="A8A49D"/>
          </a:solidFill>
        </a:fill>
      </a:tcStyle>
    </a:firstRow>
  </a:tblStyle>
  <a:tblStyle styleId="{2708684C-4D16-4618-839F-0558EEFCDFE6}" styleName="">
    <a:tblBg/>
    <a:wholeTbl>
      <a:tcTxStyle b="off" i="off">
        <a:fontRef idx="major">
          <a:srgbClr val="6D6A67"/>
        </a:fontRef>
        <a:srgbClr val="6D6A67"/>
      </a:tcTxStyle>
      <a:tcStyle>
        <a:tcBdr>
          <a:left>
            <a:ln w="25400" cap="flat">
              <a:solidFill>
                <a:srgbClr val="D6D3CB"/>
              </a:solidFill>
              <a:custDash>
                <a:ds d="200000" sp="200000"/>
              </a:custDash>
              <a:miter lim="400000"/>
            </a:ln>
          </a:left>
          <a:right>
            <a:ln w="25400" cap="flat">
              <a:solidFill>
                <a:srgbClr val="D6D3CB"/>
              </a:solidFill>
              <a:custDash>
                <a:ds d="200000" sp="200000"/>
              </a:custDash>
              <a:miter lim="400000"/>
            </a:ln>
          </a:right>
          <a:top>
            <a:ln w="25400" cap="flat">
              <a:solidFill>
                <a:srgbClr val="D6D3CB"/>
              </a:solidFill>
              <a:custDash>
                <a:ds d="200000" sp="200000"/>
              </a:custDash>
              <a:miter lim="400000"/>
            </a:ln>
          </a:top>
          <a:bottom>
            <a:ln w="25400" cap="flat">
              <a:solidFill>
                <a:srgbClr val="D6D3CB"/>
              </a:solidFill>
              <a:custDash>
                <a:ds d="200000" sp="200000"/>
              </a:custDash>
              <a:miter lim="400000"/>
            </a:ln>
          </a:bottom>
          <a:insideH>
            <a:ln w="25400" cap="flat">
              <a:solidFill>
                <a:srgbClr val="D6D3CB"/>
              </a:solidFill>
              <a:custDash>
                <a:ds d="200000" sp="200000"/>
              </a:custDash>
              <a:miter lim="400000"/>
            </a:ln>
          </a:insideH>
          <a:insideV>
            <a:ln w="25400" cap="flat">
              <a:solidFill>
                <a:srgbClr val="D6D3CB"/>
              </a:solidFill>
              <a:custDash>
                <a:ds d="200000" sp="200000"/>
              </a:custDash>
              <a:miter lim="400000"/>
            </a:ln>
          </a:insideV>
        </a:tcBdr>
        <a:fill>
          <a:noFill/>
        </a:fill>
      </a:tcStyle>
    </a:wholeTbl>
    <a:band2H>
      <a:tcTxStyle/>
      <a:tcStyle>
        <a:tcBdr/>
        <a:fill>
          <a:solidFill>
            <a:srgbClr val="EEEBE2">
              <a:alpha val="85000"/>
            </a:srgbClr>
          </a:solidFill>
        </a:fill>
      </a:tcStyle>
    </a:band2H>
    <a:firstCol>
      <a:tcTxStyle b="off" i="off">
        <a:fontRef idx="major">
          <a:srgbClr val="6D6A67"/>
        </a:fontRef>
        <a:srgbClr val="6D6A67"/>
      </a:tcTxStyle>
      <a:tcStyle>
        <a:tcBdr>
          <a:left>
            <a:ln w="12700" cap="flat">
              <a:noFill/>
              <a:miter lim="400000"/>
            </a:ln>
          </a:left>
          <a:right>
            <a:ln w="25400" cap="flat">
              <a:solidFill>
                <a:srgbClr val="D6D3CB"/>
              </a:solidFill>
              <a:prstDash val="solid"/>
              <a:miter lim="400000"/>
            </a:ln>
          </a:right>
          <a:top>
            <a:ln w="25400" cap="flat">
              <a:solidFill>
                <a:srgbClr val="D6D3CB"/>
              </a:solidFill>
              <a:custDash>
                <a:ds d="200000" sp="200000"/>
              </a:custDash>
              <a:miter lim="400000"/>
            </a:ln>
          </a:top>
          <a:bottom>
            <a:ln w="25400" cap="flat">
              <a:solidFill>
                <a:srgbClr val="D6D3CB"/>
              </a:solidFill>
              <a:custDash>
                <a:ds d="200000" sp="200000"/>
              </a:custDash>
              <a:miter lim="400000"/>
            </a:ln>
          </a:bottom>
          <a:insideH>
            <a:ln w="25400" cap="flat">
              <a:solidFill>
                <a:srgbClr val="D6D3CB"/>
              </a:solidFill>
              <a:custDash>
                <a:ds d="200000" sp="200000"/>
              </a:custDash>
              <a:miter lim="400000"/>
            </a:ln>
          </a:insideH>
          <a:insideV>
            <a:ln w="25400" cap="flat">
              <a:solidFill>
                <a:srgbClr val="D6D3CB"/>
              </a:solidFill>
              <a:prstDash val="solid"/>
              <a:miter lim="400000"/>
            </a:ln>
          </a:insideV>
        </a:tcBdr>
        <a:fill>
          <a:noFill/>
        </a:fill>
      </a:tcStyle>
    </a:firstCol>
    <a:lastRow>
      <a:tcTxStyle b="off" i="off">
        <a:fontRef idx="major">
          <a:srgbClr val="6D6A67"/>
        </a:fontRef>
        <a:srgbClr val="6D6A67"/>
      </a:tcTxStyle>
      <a:tcStyle>
        <a:tcBdr>
          <a:left>
            <a:ln w="12700" cap="flat">
              <a:noFill/>
              <a:miter lim="400000"/>
            </a:ln>
          </a:left>
          <a:right>
            <a:ln w="12700" cap="flat">
              <a:noFill/>
              <a:miter lim="400000"/>
            </a:ln>
          </a:right>
          <a:top>
            <a:ln w="25400" cap="flat">
              <a:solidFill>
                <a:srgbClr val="D6D3CB"/>
              </a:solidFill>
              <a:prstDash val="solid"/>
              <a:miter lim="400000"/>
            </a:ln>
          </a:top>
          <a:bottom>
            <a:ln w="12700" cap="flat">
              <a:noFill/>
              <a:miter lim="400000"/>
            </a:ln>
          </a:bottom>
          <a:insideH>
            <a:ln w="25400" cap="flat">
              <a:solidFill>
                <a:srgbClr val="D6D3CB"/>
              </a:solidFill>
              <a:prstDash val="solid"/>
              <a:miter lim="400000"/>
            </a:ln>
          </a:insideH>
          <a:insideV>
            <a:ln w="12700" cap="flat">
              <a:noFill/>
              <a:miter lim="400000"/>
            </a:ln>
          </a:insideV>
        </a:tcBdr>
        <a:fill>
          <a:noFill/>
        </a:fill>
      </a:tcStyle>
    </a:lastRow>
    <a:firstRow>
      <a:tcTxStyle b="off" i="off">
        <a:fontRef idx="major">
          <a:srgbClr val="6D6A67"/>
        </a:fontRef>
        <a:srgbClr val="6D6A67"/>
      </a:tcTxStyle>
      <a:tcStyle>
        <a:tcBdr>
          <a:left>
            <a:ln w="12700" cap="flat">
              <a:noFill/>
              <a:miter lim="400000"/>
            </a:ln>
          </a:left>
          <a:right>
            <a:ln w="12700" cap="flat">
              <a:noFill/>
              <a:miter lim="400000"/>
            </a:ln>
          </a:right>
          <a:top>
            <a:ln w="12700" cap="flat">
              <a:noFill/>
              <a:miter lim="400000"/>
            </a:ln>
          </a:top>
          <a:bottom>
            <a:ln w="25400" cap="flat">
              <a:solidFill>
                <a:srgbClr val="D6D3CB"/>
              </a:solidFill>
              <a:prstDash val="solid"/>
              <a:miter lim="400000"/>
            </a:ln>
          </a:bottom>
          <a:insideH>
            <a:ln w="25400" cap="flat">
              <a:solidFill>
                <a:srgbClr val="D6D3CB"/>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81"/>
  </p:normalViewPr>
  <p:slideViewPr>
    <p:cSldViewPr snapToGrid="0">
      <p:cViewPr varScale="1">
        <p:scale>
          <a:sx n="72" d="100"/>
          <a:sy n="72" d="100"/>
        </p:scale>
        <p:origin x="1752"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9" name="Shape 139"/>
          <p:cNvSpPr>
            <a:spLocks noGrp="1" noRot="1" noChangeAspect="1"/>
          </p:cNvSpPr>
          <p:nvPr>
            <p:ph type="sldImg"/>
          </p:nvPr>
        </p:nvSpPr>
        <p:spPr>
          <a:xfrm>
            <a:off x="1143000" y="685800"/>
            <a:ext cx="4572000" cy="3429000"/>
          </a:xfrm>
          <a:prstGeom prst="rect">
            <a:avLst/>
          </a:prstGeom>
        </p:spPr>
        <p:txBody>
          <a:bodyPr/>
          <a:lstStyle/>
          <a:p>
            <a:endParaRPr/>
          </a:p>
        </p:txBody>
      </p:sp>
      <p:sp>
        <p:nvSpPr>
          <p:cNvPr id="140" name="Shape 14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25000"/>
      </a:lnSpc>
      <a:defRPr sz="2400">
        <a:latin typeface="Avenir"/>
        <a:ea typeface="Avenir"/>
        <a:cs typeface="Avenir"/>
        <a:sym typeface="Avenir Roman"/>
      </a:defRPr>
    </a:lvl1pPr>
    <a:lvl2pPr indent="228600" defTabSz="457200" latinLnBrk="0">
      <a:lnSpc>
        <a:spcPct val="125000"/>
      </a:lnSpc>
      <a:defRPr sz="2400">
        <a:latin typeface="Avenir"/>
        <a:ea typeface="Avenir"/>
        <a:cs typeface="Avenir"/>
        <a:sym typeface="Avenir Roman"/>
      </a:defRPr>
    </a:lvl2pPr>
    <a:lvl3pPr indent="457200" defTabSz="457200" latinLnBrk="0">
      <a:lnSpc>
        <a:spcPct val="125000"/>
      </a:lnSpc>
      <a:defRPr sz="2400">
        <a:latin typeface="Avenir"/>
        <a:ea typeface="Avenir"/>
        <a:cs typeface="Avenir"/>
        <a:sym typeface="Avenir Roman"/>
      </a:defRPr>
    </a:lvl3pPr>
    <a:lvl4pPr indent="685800" defTabSz="457200" latinLnBrk="0">
      <a:lnSpc>
        <a:spcPct val="125000"/>
      </a:lnSpc>
      <a:defRPr sz="2400">
        <a:latin typeface="Avenir"/>
        <a:ea typeface="Avenir"/>
        <a:cs typeface="Avenir"/>
        <a:sym typeface="Avenir Roman"/>
      </a:defRPr>
    </a:lvl4pPr>
    <a:lvl5pPr indent="914400" defTabSz="457200" latinLnBrk="0">
      <a:lnSpc>
        <a:spcPct val="125000"/>
      </a:lnSpc>
      <a:defRPr sz="2400">
        <a:latin typeface="Avenir"/>
        <a:ea typeface="Avenir"/>
        <a:cs typeface="Avenir"/>
        <a:sym typeface="Avenir Roman"/>
      </a:defRPr>
    </a:lvl5pPr>
    <a:lvl6pPr indent="1143000" defTabSz="457200" latinLnBrk="0">
      <a:lnSpc>
        <a:spcPct val="125000"/>
      </a:lnSpc>
      <a:defRPr sz="2400">
        <a:latin typeface="Avenir"/>
        <a:ea typeface="Avenir"/>
        <a:cs typeface="Avenir"/>
        <a:sym typeface="Avenir Roman"/>
      </a:defRPr>
    </a:lvl6pPr>
    <a:lvl7pPr indent="1371600" defTabSz="457200" latinLnBrk="0">
      <a:lnSpc>
        <a:spcPct val="125000"/>
      </a:lnSpc>
      <a:defRPr sz="2400">
        <a:latin typeface="Avenir"/>
        <a:ea typeface="Avenir"/>
        <a:cs typeface="Avenir"/>
        <a:sym typeface="Avenir Roman"/>
      </a:defRPr>
    </a:lvl7pPr>
    <a:lvl8pPr indent="1600200" defTabSz="457200" latinLnBrk="0">
      <a:lnSpc>
        <a:spcPct val="125000"/>
      </a:lnSpc>
      <a:defRPr sz="2400">
        <a:latin typeface="Avenir"/>
        <a:ea typeface="Avenir"/>
        <a:cs typeface="Avenir"/>
        <a:sym typeface="Avenir Roman"/>
      </a:defRPr>
    </a:lvl8pPr>
    <a:lvl9pPr indent="1828800" defTabSz="457200" latinLnBrk="0">
      <a:lnSpc>
        <a:spcPct val="125000"/>
      </a:lnSpc>
      <a:defRPr sz="2400">
        <a:latin typeface="Avenir"/>
        <a:ea typeface="Avenir"/>
        <a:cs typeface="Avenir"/>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http3-explained.haxx.se/fr"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Shape 147"/>
          <p:cNvSpPr>
            <a:spLocks noGrp="1" noRot="1" noChangeAspect="1"/>
          </p:cNvSpPr>
          <p:nvPr>
            <p:ph type="sldImg"/>
          </p:nvPr>
        </p:nvSpPr>
        <p:spPr>
          <a:prstGeom prst="rect">
            <a:avLst/>
          </a:prstGeom>
        </p:spPr>
        <p:txBody>
          <a:bodyPr/>
          <a:lstStyle/>
          <a:p>
            <a:endParaRPr/>
          </a:p>
        </p:txBody>
      </p:sp>
      <p:sp>
        <p:nvSpPr>
          <p:cNvPr id="148" name="Shape 148"/>
          <p:cNvSpPr>
            <a:spLocks noGrp="1"/>
          </p:cNvSpPr>
          <p:nvPr>
            <p:ph type="body" sz="quarter" idx="1"/>
          </p:nvPr>
        </p:nvSpPr>
        <p:spPr>
          <a:prstGeom prst="rect">
            <a:avLst/>
          </a:prstGeom>
        </p:spPr>
        <p:txBody>
          <a:bodyPr/>
          <a:lstStyle/>
          <a:p>
            <a:r>
              <a:t>C3I-02 10/09/2024 - 1re séance (9h-12 &amp; 13h30-17h30)</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Shape 298"/>
          <p:cNvSpPr>
            <a:spLocks noGrp="1" noRot="1" noChangeAspect="1"/>
          </p:cNvSpPr>
          <p:nvPr>
            <p:ph type="sldImg"/>
          </p:nvPr>
        </p:nvSpPr>
        <p:spPr>
          <a:prstGeom prst="rect">
            <a:avLst/>
          </a:prstGeom>
        </p:spPr>
        <p:txBody>
          <a:bodyPr/>
          <a:lstStyle/>
          <a:p>
            <a:endParaRPr/>
          </a:p>
        </p:txBody>
      </p:sp>
      <p:sp>
        <p:nvSpPr>
          <p:cNvPr id="299" name="Shape 299"/>
          <p:cNvSpPr>
            <a:spLocks noGrp="1"/>
          </p:cNvSpPr>
          <p:nvPr>
            <p:ph type="body" sz="quarter" idx="1"/>
          </p:nvPr>
        </p:nvSpPr>
        <p:spPr>
          <a:prstGeom prst="rect">
            <a:avLst/>
          </a:prstGeom>
        </p:spPr>
        <p:txBody>
          <a:bodyPr/>
          <a:lstStyle/>
          <a:p>
            <a:r>
              <a:t>23/02/21 matin 2h</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Shape 311"/>
          <p:cNvSpPr>
            <a:spLocks noGrp="1" noRot="1" noChangeAspect="1"/>
          </p:cNvSpPr>
          <p:nvPr>
            <p:ph type="sldImg"/>
          </p:nvPr>
        </p:nvSpPr>
        <p:spPr>
          <a:prstGeom prst="rect">
            <a:avLst/>
          </a:prstGeom>
        </p:spPr>
        <p:txBody>
          <a:bodyPr/>
          <a:lstStyle/>
          <a:p>
            <a:endParaRPr/>
          </a:p>
        </p:txBody>
      </p:sp>
      <p:sp>
        <p:nvSpPr>
          <p:cNvPr id="312" name="Shape 312"/>
          <p:cNvSpPr>
            <a:spLocks noGrp="1"/>
          </p:cNvSpPr>
          <p:nvPr>
            <p:ph type="body" sz="quarter" idx="1"/>
          </p:nvPr>
        </p:nvSpPr>
        <p:spPr>
          <a:prstGeom prst="rect">
            <a:avLst/>
          </a:prstGeom>
        </p:spPr>
        <p:txBody>
          <a:bodyPr/>
          <a:lstStyle/>
          <a:p>
            <a:r>
              <a:t>Robert Cailliau a contribué au développement et, de façon cruciale, à la diffusion du World Wide Web dès son invention avec Tim Berners-Lee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Shape 376"/>
          <p:cNvSpPr>
            <a:spLocks noGrp="1" noRot="1" noChangeAspect="1"/>
          </p:cNvSpPr>
          <p:nvPr>
            <p:ph type="sldImg"/>
          </p:nvPr>
        </p:nvSpPr>
        <p:spPr>
          <a:prstGeom prst="rect">
            <a:avLst/>
          </a:prstGeom>
        </p:spPr>
        <p:txBody>
          <a:bodyPr/>
          <a:lstStyle/>
          <a:p>
            <a:endParaRPr/>
          </a:p>
        </p:txBody>
      </p:sp>
      <p:sp>
        <p:nvSpPr>
          <p:cNvPr id="377" name="Shape 377"/>
          <p:cNvSpPr>
            <a:spLocks noGrp="1"/>
          </p:cNvSpPr>
          <p:nvPr>
            <p:ph type="body" sz="quarter" idx="1"/>
          </p:nvPr>
        </p:nvSpPr>
        <p:spPr>
          <a:prstGeom prst="rect">
            <a:avLst/>
          </a:prstGeom>
        </p:spPr>
        <p:txBody>
          <a:bodyPr/>
          <a:lstStyle/>
          <a:p>
            <a:r>
              <a:t>RS09 : todo : Revoir la police pour le pptx</a:t>
            </a:r>
          </a:p>
          <a:p>
            <a:r>
              <a:t>Todo: faire des images…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Shape 413"/>
          <p:cNvSpPr>
            <a:spLocks noGrp="1" noRot="1" noChangeAspect="1"/>
          </p:cNvSpPr>
          <p:nvPr>
            <p:ph type="sldImg"/>
          </p:nvPr>
        </p:nvSpPr>
        <p:spPr>
          <a:prstGeom prst="rect">
            <a:avLst/>
          </a:prstGeom>
        </p:spPr>
        <p:txBody>
          <a:bodyPr/>
          <a:lstStyle/>
          <a:p>
            <a:endParaRPr/>
          </a:p>
        </p:txBody>
      </p:sp>
      <p:sp>
        <p:nvSpPr>
          <p:cNvPr id="414" name="Shape 414"/>
          <p:cNvSpPr>
            <a:spLocks noGrp="1"/>
          </p:cNvSpPr>
          <p:nvPr>
            <p:ph type="body" sz="quarter" idx="1"/>
          </p:nvPr>
        </p:nvSpPr>
        <p:spPr>
          <a:prstGeom prst="rect">
            <a:avLst/>
          </a:prstGeom>
        </p:spPr>
        <p:txBody>
          <a:bodyPr/>
          <a:lstStyle/>
          <a:p>
            <a:r>
              <a:t>SSL : Secure Sockets Layer -TLS : Transport Layer Security</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Shape 425"/>
          <p:cNvSpPr>
            <a:spLocks noGrp="1" noRot="1" noChangeAspect="1"/>
          </p:cNvSpPr>
          <p:nvPr>
            <p:ph type="sldImg"/>
          </p:nvPr>
        </p:nvSpPr>
        <p:spPr>
          <a:prstGeom prst="rect">
            <a:avLst/>
          </a:prstGeom>
        </p:spPr>
        <p:txBody>
          <a:bodyPr/>
          <a:lstStyle/>
          <a:p>
            <a:endParaRPr/>
          </a:p>
        </p:txBody>
      </p:sp>
      <p:sp>
        <p:nvSpPr>
          <p:cNvPr id="426" name="Shape 426"/>
          <p:cNvSpPr>
            <a:spLocks noGrp="1"/>
          </p:cNvSpPr>
          <p:nvPr>
            <p:ph type="body" sz="quarter" idx="1"/>
          </p:nvPr>
        </p:nvSpPr>
        <p:spPr>
          <a:prstGeom prst="rect">
            <a:avLst/>
          </a:prstGeom>
        </p:spPr>
        <p:txBody>
          <a:bodyPr/>
          <a:lstStyle/>
          <a:p>
            <a:r>
              <a:t>Le head-of-line blocking (blocage de tête de file, ou HOL blocking) désigne un goulot d'étranglement de performance qui se produit lorsqu'une file d'attente de paquets est bloquée par le premier paquet, même si d'autres paquets pourraient être traités.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Shape 434"/>
          <p:cNvSpPr>
            <a:spLocks noGrp="1" noRot="1" noChangeAspect="1"/>
          </p:cNvSpPr>
          <p:nvPr>
            <p:ph type="sldImg"/>
          </p:nvPr>
        </p:nvSpPr>
        <p:spPr>
          <a:prstGeom prst="rect">
            <a:avLst/>
          </a:prstGeom>
        </p:spPr>
        <p:txBody>
          <a:bodyPr/>
          <a:lstStyle/>
          <a:p>
            <a:endParaRPr/>
          </a:p>
        </p:txBody>
      </p:sp>
      <p:sp>
        <p:nvSpPr>
          <p:cNvPr id="435" name="Shape 435"/>
          <p:cNvSpPr>
            <a:spLocks noGrp="1"/>
          </p:cNvSpPr>
          <p:nvPr>
            <p:ph type="body" sz="quarter" idx="1"/>
          </p:nvPr>
        </p:nvSpPr>
        <p:spPr>
          <a:prstGeom prst="rect">
            <a:avLst/>
          </a:prstGeom>
        </p:spPr>
        <p:txBody>
          <a:bodyPr/>
          <a:lstStyle/>
          <a:p>
            <a:r>
              <a:t>à vérifier : Développer HTTP/3. Cf. </a:t>
            </a:r>
            <a:r>
              <a:rPr u="sng">
                <a:solidFill>
                  <a:schemeClr val="accent5">
                    <a:satOff val="8112"/>
                    <a:lumOff val="-14630"/>
                  </a:schemeClr>
                </a:solidFill>
                <a:hlinkClick r:id="rId3"/>
              </a:rPr>
              <a:t>https://http3-explained.haxx.se/fr</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Shape 457"/>
          <p:cNvSpPr>
            <a:spLocks noGrp="1" noRot="1" noChangeAspect="1"/>
          </p:cNvSpPr>
          <p:nvPr>
            <p:ph type="sldImg"/>
          </p:nvPr>
        </p:nvSpPr>
        <p:spPr>
          <a:prstGeom prst="rect">
            <a:avLst/>
          </a:prstGeom>
        </p:spPr>
        <p:txBody>
          <a:bodyPr/>
          <a:lstStyle/>
          <a:p>
            <a:endParaRPr/>
          </a:p>
        </p:txBody>
      </p:sp>
      <p:sp>
        <p:nvSpPr>
          <p:cNvPr id="458" name="Shape 458"/>
          <p:cNvSpPr>
            <a:spLocks noGrp="1"/>
          </p:cNvSpPr>
          <p:nvPr>
            <p:ph type="body" sz="quarter" idx="1"/>
          </p:nvPr>
        </p:nvSpPr>
        <p:spPr>
          <a:prstGeom prst="rect">
            <a:avLst/>
          </a:prstGeom>
        </p:spPr>
        <p:txBody>
          <a:bodyPr/>
          <a:lstStyle/>
          <a:p>
            <a:r>
              <a:t>Dans Firefox, Outils / Developpement web / Réseau on peut sélectionner une URL est clic-droit / Copier / Copier comme cURL</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 name="Shape 464"/>
          <p:cNvSpPr>
            <a:spLocks noGrp="1" noRot="1" noChangeAspect="1"/>
          </p:cNvSpPr>
          <p:nvPr>
            <p:ph type="sldImg"/>
          </p:nvPr>
        </p:nvSpPr>
        <p:spPr>
          <a:prstGeom prst="rect">
            <a:avLst/>
          </a:prstGeom>
        </p:spPr>
        <p:txBody>
          <a:bodyPr/>
          <a:lstStyle/>
          <a:p>
            <a:endParaRPr/>
          </a:p>
        </p:txBody>
      </p:sp>
      <p:sp>
        <p:nvSpPr>
          <p:cNvPr id="465" name="Shape 465"/>
          <p:cNvSpPr>
            <a:spLocks noGrp="1"/>
          </p:cNvSpPr>
          <p:nvPr>
            <p:ph type="body" sz="quarter" idx="1"/>
          </p:nvPr>
        </p:nvSpPr>
        <p:spPr>
          <a:prstGeom prst="rect">
            <a:avLst/>
          </a:prstGeom>
        </p:spPr>
        <p:txBody>
          <a:bodyPr/>
          <a:lstStyle/>
          <a:p>
            <a:r>
              <a:t>CSS3 est en développement continu.</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 name="Shape 477"/>
          <p:cNvSpPr>
            <a:spLocks noGrp="1" noRot="1" noChangeAspect="1"/>
          </p:cNvSpPr>
          <p:nvPr>
            <p:ph type="sldImg"/>
          </p:nvPr>
        </p:nvSpPr>
        <p:spPr>
          <a:prstGeom prst="rect">
            <a:avLst/>
          </a:prstGeom>
        </p:spPr>
        <p:txBody>
          <a:bodyPr/>
          <a:lstStyle/>
          <a:p>
            <a:endParaRPr/>
          </a:p>
        </p:txBody>
      </p:sp>
      <p:sp>
        <p:nvSpPr>
          <p:cNvPr id="478" name="Shape 478"/>
          <p:cNvSpPr>
            <a:spLocks noGrp="1"/>
          </p:cNvSpPr>
          <p:nvPr>
            <p:ph type="body" sz="quarter" idx="1"/>
          </p:nvPr>
        </p:nvSpPr>
        <p:spPr>
          <a:prstGeom prst="rect">
            <a:avLst/>
          </a:prstGeom>
        </p:spPr>
        <p:txBody>
          <a:bodyPr/>
          <a:lstStyle/>
          <a:p>
            <a:r>
              <a:t>Définir asynchrone : Du point de vue du développeur, une méthode est asynchrone si elle est lancée en parallèle de l'exécution du programme. Le programme continue donc à s'exécuter en attendant la réponse de la méthode asynchrone.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Shape 485"/>
          <p:cNvSpPr>
            <a:spLocks noGrp="1" noRot="1" noChangeAspect="1"/>
          </p:cNvSpPr>
          <p:nvPr>
            <p:ph type="sldImg"/>
          </p:nvPr>
        </p:nvSpPr>
        <p:spPr>
          <a:prstGeom prst="rect">
            <a:avLst/>
          </a:prstGeom>
        </p:spPr>
        <p:txBody>
          <a:bodyPr/>
          <a:lstStyle/>
          <a:p>
            <a:endParaRPr/>
          </a:p>
        </p:txBody>
      </p:sp>
      <p:sp>
        <p:nvSpPr>
          <p:cNvPr id="486" name="Shape 486"/>
          <p:cNvSpPr>
            <a:spLocks noGrp="1"/>
          </p:cNvSpPr>
          <p:nvPr>
            <p:ph type="body" sz="quarter" idx="1"/>
          </p:nvPr>
        </p:nvSpPr>
        <p:spPr>
          <a:prstGeom prst="rect">
            <a:avLst/>
          </a:prstGeom>
        </p:spPr>
        <p:txBody>
          <a:bodyPr/>
          <a:lstStyle/>
          <a:p>
            <a:r>
              <a:t>Définir asynchrone : Du point de vue du développeur, une méthode est asynchrone si elle est lancée en parallèle de l'exécution du programme. Le programme continue donc à s'exécuter en attendant la réponse de la méthode asynchrone.</a:t>
            </a:r>
          </a:p>
          <a:p>
            <a:r>
              <a:t>La programmation synchrone exécute les tâches de manière séquentielle, bloquant l'opération suivante jusqu'à la fin de l'opération en cours. Elle est plus simple à écrire et à déboguer, mais peut ralentir les applications.</a:t>
            </a:r>
          </a:p>
          <a:p>
            <a:r>
              <a:t>La programmation asynchrone permet à plusieurs tâches de s'exécuter simultanément sans attente, améliorant ainsi la réactivité et l'expérience utilisateur mais augmentant la complexité du code.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a:spLocks noGrp="1" noRot="1" noChangeAspect="1"/>
          </p:cNvSpPr>
          <p:nvPr>
            <p:ph type="sldImg"/>
          </p:nvPr>
        </p:nvSpPr>
        <p:spPr>
          <a:prstGeom prst="rect">
            <a:avLst/>
          </a:prstGeom>
        </p:spPr>
        <p:txBody>
          <a:bodyPr/>
          <a:lstStyle/>
          <a:p>
            <a:endParaRPr/>
          </a:p>
        </p:txBody>
      </p:sp>
      <p:sp>
        <p:nvSpPr>
          <p:cNvPr id="156" name="Shape 156"/>
          <p:cNvSpPr>
            <a:spLocks noGrp="1"/>
          </p:cNvSpPr>
          <p:nvPr>
            <p:ph type="body" sz="quarter" idx="1"/>
          </p:nvPr>
        </p:nvSpPr>
        <p:spPr>
          <a:prstGeom prst="rect">
            <a:avLst/>
          </a:prstGeom>
        </p:spPr>
        <p:txBody>
          <a:bodyPr/>
          <a:lstStyle/>
          <a:p>
            <a:r>
              <a:t>Couches OSI : pas oralement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 name="Shape 502"/>
          <p:cNvSpPr>
            <a:spLocks noGrp="1" noRot="1" noChangeAspect="1"/>
          </p:cNvSpPr>
          <p:nvPr>
            <p:ph type="sldImg"/>
          </p:nvPr>
        </p:nvSpPr>
        <p:spPr>
          <a:prstGeom prst="rect">
            <a:avLst/>
          </a:prstGeom>
        </p:spPr>
        <p:txBody>
          <a:bodyPr/>
          <a:lstStyle/>
          <a:p>
            <a:endParaRPr/>
          </a:p>
        </p:txBody>
      </p:sp>
      <p:sp>
        <p:nvSpPr>
          <p:cNvPr id="503" name="Shape 503"/>
          <p:cNvSpPr>
            <a:spLocks noGrp="1"/>
          </p:cNvSpPr>
          <p:nvPr>
            <p:ph type="body" sz="quarter" idx="1"/>
          </p:nvPr>
        </p:nvSpPr>
        <p:spPr>
          <a:prstGeom prst="rect">
            <a:avLst/>
          </a:prstGeom>
        </p:spPr>
        <p:txBody>
          <a:bodyPr/>
          <a:lstStyle/>
          <a:p>
            <a:r>
              <a:t>2025_01 20/01/2026 4h 40-12p. = 28 p = 7*4</a:t>
            </a:r>
          </a:p>
          <a:p>
            <a:r>
              <a:t>Donner exemples :</a:t>
            </a:r>
          </a:p>
          <a:p>
            <a:pPr marL="435428" indent="-435428">
              <a:buClr>
                <a:srgbClr val="991200"/>
              </a:buClr>
              <a:buSzPct val="70000"/>
              <a:buFont typeface="Zapf Dingbats"/>
              <a:buChar char="-"/>
            </a:pPr>
            <a:r>
              <a:t>module php d’apache</a:t>
            </a:r>
          </a:p>
          <a:p>
            <a:pPr marL="435428" indent="-435428">
              <a:buClr>
                <a:srgbClr val="991200"/>
              </a:buClr>
              <a:buSzPct val="70000"/>
              <a:buFont typeface="Zapf Dingbats"/>
              <a:buChar char="-"/>
            </a:pPr>
            <a:r>
              <a:t>un script php</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 name="Shape 509"/>
          <p:cNvSpPr>
            <a:spLocks noGrp="1" noRot="1" noChangeAspect="1"/>
          </p:cNvSpPr>
          <p:nvPr>
            <p:ph type="sldImg"/>
          </p:nvPr>
        </p:nvSpPr>
        <p:spPr>
          <a:prstGeom prst="rect">
            <a:avLst/>
          </a:prstGeom>
        </p:spPr>
        <p:txBody>
          <a:bodyPr/>
          <a:lstStyle/>
          <a:p>
            <a:endParaRPr/>
          </a:p>
        </p:txBody>
      </p:sp>
      <p:sp>
        <p:nvSpPr>
          <p:cNvPr id="510" name="Shape 510"/>
          <p:cNvSpPr>
            <a:spLocks noGrp="1"/>
          </p:cNvSpPr>
          <p:nvPr>
            <p:ph type="body" sz="quarter" idx="1"/>
          </p:nvPr>
        </p:nvSpPr>
        <p:spPr>
          <a:prstGeom prst="rect">
            <a:avLst/>
          </a:prstGeom>
        </p:spPr>
        <p:txBody>
          <a:bodyPr/>
          <a:lstStyle/>
          <a:p>
            <a:r>
              <a:t>2025_01 20/01/2026 4h 40-12p. = 28 p = 7*4</a:t>
            </a:r>
          </a:p>
          <a:p>
            <a:r>
              <a:t>Donner exemples :</a:t>
            </a:r>
          </a:p>
          <a:p>
            <a:pPr marL="435428" indent="-435428">
              <a:buClr>
                <a:srgbClr val="991200"/>
              </a:buClr>
              <a:buSzPct val="70000"/>
              <a:buFont typeface="Zapf Dingbats"/>
              <a:buChar char="-"/>
            </a:pPr>
            <a:r>
              <a:t>module php d’apache</a:t>
            </a:r>
          </a:p>
          <a:p>
            <a:pPr marL="435428" indent="-435428">
              <a:buClr>
                <a:srgbClr val="991200"/>
              </a:buClr>
              <a:buSzPct val="70000"/>
              <a:buFont typeface="Zapf Dingbats"/>
              <a:buChar char="-"/>
            </a:pPr>
            <a:r>
              <a:t>un script php</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 name="Shape 516"/>
          <p:cNvSpPr>
            <a:spLocks noGrp="1" noRot="1" noChangeAspect="1"/>
          </p:cNvSpPr>
          <p:nvPr>
            <p:ph type="sldImg"/>
          </p:nvPr>
        </p:nvSpPr>
        <p:spPr>
          <a:prstGeom prst="rect">
            <a:avLst/>
          </a:prstGeom>
        </p:spPr>
        <p:txBody>
          <a:bodyPr/>
          <a:lstStyle/>
          <a:p>
            <a:endParaRPr/>
          </a:p>
        </p:txBody>
      </p:sp>
      <p:sp>
        <p:nvSpPr>
          <p:cNvPr id="517" name="Shape 517"/>
          <p:cNvSpPr>
            <a:spLocks noGrp="1"/>
          </p:cNvSpPr>
          <p:nvPr>
            <p:ph type="body" sz="quarter" idx="1"/>
          </p:nvPr>
        </p:nvSpPr>
        <p:spPr>
          <a:prstGeom prst="rect">
            <a:avLst/>
          </a:prstGeom>
        </p:spPr>
        <p:txBody>
          <a:bodyPr/>
          <a:lstStyle/>
          <a:p>
            <a:r>
              <a:t>SVG (Scalable Vector Graphics)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 name="Shape 536"/>
          <p:cNvSpPr>
            <a:spLocks noGrp="1" noRot="1" noChangeAspect="1"/>
          </p:cNvSpPr>
          <p:nvPr>
            <p:ph type="sldImg"/>
          </p:nvPr>
        </p:nvSpPr>
        <p:spPr>
          <a:prstGeom prst="rect">
            <a:avLst/>
          </a:prstGeom>
        </p:spPr>
        <p:txBody>
          <a:bodyPr/>
          <a:lstStyle/>
          <a:p>
            <a:endParaRPr/>
          </a:p>
        </p:txBody>
      </p:sp>
      <p:sp>
        <p:nvSpPr>
          <p:cNvPr id="537" name="Shape 537"/>
          <p:cNvSpPr>
            <a:spLocks noGrp="1"/>
          </p:cNvSpPr>
          <p:nvPr>
            <p:ph type="body" sz="quarter" idx="1"/>
          </p:nvPr>
        </p:nvSpPr>
        <p:spPr>
          <a:prstGeom prst="rect">
            <a:avLst/>
          </a:prstGeom>
        </p:spPr>
        <p:txBody>
          <a:bodyPr/>
          <a:lstStyle/>
          <a:p>
            <a:r>
              <a:t>Quel est l’élément de la balise ‘Prix’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 name="Shape 543"/>
          <p:cNvSpPr>
            <a:spLocks noGrp="1" noRot="1" noChangeAspect="1"/>
          </p:cNvSpPr>
          <p:nvPr>
            <p:ph type="sldImg"/>
          </p:nvPr>
        </p:nvSpPr>
        <p:spPr>
          <a:prstGeom prst="rect">
            <a:avLst/>
          </a:prstGeom>
        </p:spPr>
        <p:txBody>
          <a:bodyPr/>
          <a:lstStyle/>
          <a:p>
            <a:endParaRPr/>
          </a:p>
        </p:txBody>
      </p:sp>
      <p:sp>
        <p:nvSpPr>
          <p:cNvPr id="544" name="Shape 544"/>
          <p:cNvSpPr>
            <a:spLocks noGrp="1"/>
          </p:cNvSpPr>
          <p:nvPr>
            <p:ph type="body" sz="quarter" idx="1"/>
          </p:nvPr>
        </p:nvSpPr>
        <p:spPr>
          <a:prstGeom prst="rect">
            <a:avLst/>
          </a:prstGeom>
        </p:spPr>
        <p:txBody>
          <a:bodyPr/>
          <a:lstStyle/>
          <a:p>
            <a:r>
              <a:t>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 name="Shape 686"/>
          <p:cNvSpPr>
            <a:spLocks noGrp="1" noRot="1" noChangeAspect="1"/>
          </p:cNvSpPr>
          <p:nvPr>
            <p:ph type="sldImg"/>
          </p:nvPr>
        </p:nvSpPr>
        <p:spPr>
          <a:prstGeom prst="rect">
            <a:avLst/>
          </a:prstGeom>
        </p:spPr>
        <p:txBody>
          <a:bodyPr/>
          <a:lstStyle/>
          <a:p>
            <a:endParaRPr/>
          </a:p>
        </p:txBody>
      </p:sp>
      <p:sp>
        <p:nvSpPr>
          <p:cNvPr id="687" name="Shape 687"/>
          <p:cNvSpPr>
            <a:spLocks noGrp="1"/>
          </p:cNvSpPr>
          <p:nvPr>
            <p:ph type="body" sz="quarter" idx="1"/>
          </p:nvPr>
        </p:nvSpPr>
        <p:spPr>
          <a:prstGeom prst="rect">
            <a:avLst/>
          </a:prstGeom>
        </p:spPr>
        <p:txBody>
          <a:bodyPr/>
          <a:lstStyle/>
          <a:p>
            <a:r>
              <a:t>RS08 - 17/02/22 - 4h revoir xml (applications)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 name="Shape 705"/>
          <p:cNvSpPr>
            <a:spLocks noGrp="1" noRot="1" noChangeAspect="1"/>
          </p:cNvSpPr>
          <p:nvPr>
            <p:ph type="sldImg"/>
          </p:nvPr>
        </p:nvSpPr>
        <p:spPr>
          <a:prstGeom prst="rect">
            <a:avLst/>
          </a:prstGeom>
        </p:spPr>
        <p:txBody>
          <a:bodyPr/>
          <a:lstStyle/>
          <a:p>
            <a:endParaRPr/>
          </a:p>
        </p:txBody>
      </p:sp>
      <p:sp>
        <p:nvSpPr>
          <p:cNvPr id="706" name="Shape 706"/>
          <p:cNvSpPr>
            <a:spLocks noGrp="1"/>
          </p:cNvSpPr>
          <p:nvPr>
            <p:ph type="body" sz="quarter" idx="1"/>
          </p:nvPr>
        </p:nvSpPr>
        <p:spPr>
          <a:prstGeom prst="rect">
            <a:avLst/>
          </a:prstGeom>
        </p:spPr>
        <p:txBody>
          <a:bodyPr/>
          <a:lstStyle/>
          <a:p>
            <a:r>
              <a:t>RS09 5/09/23 - 52p. 6h</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 name="Shape 734"/>
          <p:cNvSpPr>
            <a:spLocks noGrp="1" noRot="1" noChangeAspect="1"/>
          </p:cNvSpPr>
          <p:nvPr>
            <p:ph type="sldImg"/>
          </p:nvPr>
        </p:nvSpPr>
        <p:spPr>
          <a:prstGeom prst="rect">
            <a:avLst/>
          </a:prstGeom>
        </p:spPr>
        <p:txBody>
          <a:bodyPr/>
          <a:lstStyle/>
          <a:p>
            <a:endParaRPr/>
          </a:p>
        </p:txBody>
      </p:sp>
      <p:sp>
        <p:nvSpPr>
          <p:cNvPr id="735" name="Shape 735"/>
          <p:cNvSpPr>
            <a:spLocks noGrp="1"/>
          </p:cNvSpPr>
          <p:nvPr>
            <p:ph type="body" sz="quarter" idx="1"/>
          </p:nvPr>
        </p:nvSpPr>
        <p:spPr>
          <a:prstGeom prst="rect">
            <a:avLst/>
          </a:prstGeom>
        </p:spPr>
        <p:txBody>
          <a:bodyPr/>
          <a:lstStyle/>
          <a:p>
            <a:r>
              <a:t>C3I-02 lien API REST modifié.</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Shape 753"/>
          <p:cNvSpPr>
            <a:spLocks noGrp="1" noRot="1" noChangeAspect="1"/>
          </p:cNvSpPr>
          <p:nvPr>
            <p:ph type="sldImg"/>
          </p:nvPr>
        </p:nvSpPr>
        <p:spPr>
          <a:prstGeom prst="rect">
            <a:avLst/>
          </a:prstGeom>
        </p:spPr>
        <p:txBody>
          <a:bodyPr/>
          <a:lstStyle/>
          <a:p>
            <a:endParaRPr/>
          </a:p>
        </p:txBody>
      </p:sp>
      <p:sp>
        <p:nvSpPr>
          <p:cNvPr id="754" name="Shape 754"/>
          <p:cNvSpPr>
            <a:spLocks noGrp="1"/>
          </p:cNvSpPr>
          <p:nvPr>
            <p:ph type="body" sz="quarter" idx="1"/>
          </p:nvPr>
        </p:nvSpPr>
        <p:spPr>
          <a:prstGeom prst="rect">
            <a:avLst/>
          </a:prstGeom>
        </p:spPr>
        <p:txBody>
          <a:bodyPr/>
          <a:lstStyle/>
          <a:p>
            <a:r>
              <a:t>En bleu, le handshake de TCP - En jaune, les étapes de la connexion TLS ;</a:t>
            </a:r>
          </a:p>
          <a:p>
            <a:r>
              <a:t>Le client et le serveur négocient les versions TLS et le type de code de chiffrement à utiliser dans la communication.</a:t>
            </a:r>
          </a:p>
          <a:p>
            <a:r>
              <a:t>Le client et le serveur prennent des mesures pour assurer une communication mutuellement authentique.</a:t>
            </a:r>
          </a:p>
          <a:p>
            <a:r>
              <a:t>L'échange d'une clé à utiliser dans les futures communications chiffrées a lieu.</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 name="Shape 765"/>
          <p:cNvSpPr>
            <a:spLocks noGrp="1" noRot="1" noChangeAspect="1"/>
          </p:cNvSpPr>
          <p:nvPr>
            <p:ph type="sldImg"/>
          </p:nvPr>
        </p:nvSpPr>
        <p:spPr>
          <a:prstGeom prst="rect">
            <a:avLst/>
          </a:prstGeom>
        </p:spPr>
        <p:txBody>
          <a:bodyPr/>
          <a:lstStyle/>
          <a:p>
            <a:endParaRPr/>
          </a:p>
        </p:txBody>
      </p:sp>
      <p:sp>
        <p:nvSpPr>
          <p:cNvPr id="766" name="Shape 766"/>
          <p:cNvSpPr>
            <a:spLocks noGrp="1"/>
          </p:cNvSpPr>
          <p:nvPr>
            <p:ph type="body" sz="quarter" idx="1"/>
          </p:nvPr>
        </p:nvSpPr>
        <p:spPr>
          <a:prstGeom prst="rect">
            <a:avLst/>
          </a:prstGeom>
        </p:spPr>
        <p:txBody>
          <a:bodyPr/>
          <a:lstStyle/>
          <a:p>
            <a:r>
              <a:t>C3I-02 10/09/2024 7h (matin et aprem)</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hape 191"/>
          <p:cNvSpPr>
            <a:spLocks noGrp="1" noRot="1" noChangeAspect="1"/>
          </p:cNvSpPr>
          <p:nvPr>
            <p:ph type="sldImg"/>
          </p:nvPr>
        </p:nvSpPr>
        <p:spPr>
          <a:prstGeom prst="rect">
            <a:avLst/>
          </a:prstGeom>
        </p:spPr>
        <p:txBody>
          <a:bodyPr/>
          <a:lstStyle/>
          <a:p>
            <a:endParaRPr/>
          </a:p>
        </p:txBody>
      </p:sp>
      <p:sp>
        <p:nvSpPr>
          <p:cNvPr id="192" name="Shape 192"/>
          <p:cNvSpPr>
            <a:spLocks noGrp="1"/>
          </p:cNvSpPr>
          <p:nvPr>
            <p:ph type="body" sz="quarter" idx="1"/>
          </p:nvPr>
        </p:nvSpPr>
        <p:spPr>
          <a:prstGeom prst="rect">
            <a:avLst/>
          </a:prstGeom>
        </p:spPr>
        <p:txBody>
          <a:bodyPr/>
          <a:lstStyle/>
          <a:p>
            <a:r>
              <a:t>Annexe de p7 à p19 soit 13p</a:t>
            </a:r>
          </a:p>
          <a:p>
            <a:r>
              <a:t>11/2020 : ajout de : Voir STD 13,…</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 name="Shape 790"/>
          <p:cNvSpPr>
            <a:spLocks noGrp="1" noRot="1" noChangeAspect="1"/>
          </p:cNvSpPr>
          <p:nvPr>
            <p:ph type="sldImg"/>
          </p:nvPr>
        </p:nvSpPr>
        <p:spPr>
          <a:prstGeom prst="rect">
            <a:avLst/>
          </a:prstGeom>
        </p:spPr>
        <p:txBody>
          <a:bodyPr/>
          <a:lstStyle/>
          <a:p>
            <a:endParaRPr/>
          </a:p>
        </p:txBody>
      </p:sp>
      <p:sp>
        <p:nvSpPr>
          <p:cNvPr id="791" name="Shape 791"/>
          <p:cNvSpPr>
            <a:spLocks noGrp="1"/>
          </p:cNvSpPr>
          <p:nvPr>
            <p:ph type="body" sz="quarter" idx="1"/>
          </p:nvPr>
        </p:nvSpPr>
        <p:spPr>
          <a:prstGeom prst="rect">
            <a:avLst/>
          </a:prstGeom>
        </p:spPr>
        <p:txBody>
          <a:bodyPr/>
          <a:lstStyle/>
          <a:p>
            <a:r>
              <a:t>Todo : développer NFS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 name="Shape 797"/>
          <p:cNvSpPr>
            <a:spLocks noGrp="1" noRot="1" noChangeAspect="1"/>
          </p:cNvSpPr>
          <p:nvPr>
            <p:ph type="sldImg"/>
          </p:nvPr>
        </p:nvSpPr>
        <p:spPr>
          <a:prstGeom prst="rect">
            <a:avLst/>
          </a:prstGeom>
        </p:spPr>
        <p:txBody>
          <a:bodyPr/>
          <a:lstStyle/>
          <a:p>
            <a:endParaRPr/>
          </a:p>
        </p:txBody>
      </p:sp>
      <p:sp>
        <p:nvSpPr>
          <p:cNvPr id="798" name="Shape 798"/>
          <p:cNvSpPr>
            <a:spLocks noGrp="1"/>
          </p:cNvSpPr>
          <p:nvPr>
            <p:ph type="body" sz="quarter" idx="1"/>
          </p:nvPr>
        </p:nvSpPr>
        <p:spPr>
          <a:prstGeom prst="rect">
            <a:avLst/>
          </a:prstGeom>
        </p:spPr>
        <p:txBody>
          <a:bodyPr/>
          <a:lstStyle/>
          <a:p>
            <a:r>
              <a:t>Todo : développer NFS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 name="Shape 805"/>
          <p:cNvSpPr>
            <a:spLocks noGrp="1" noRot="1" noChangeAspect="1"/>
          </p:cNvSpPr>
          <p:nvPr>
            <p:ph type="sldImg"/>
          </p:nvPr>
        </p:nvSpPr>
        <p:spPr>
          <a:prstGeom prst="rect">
            <a:avLst/>
          </a:prstGeom>
        </p:spPr>
        <p:txBody>
          <a:bodyPr/>
          <a:lstStyle/>
          <a:p>
            <a:endParaRPr/>
          </a:p>
        </p:txBody>
      </p:sp>
      <p:sp>
        <p:nvSpPr>
          <p:cNvPr id="806" name="Shape 806"/>
          <p:cNvSpPr>
            <a:spLocks noGrp="1"/>
          </p:cNvSpPr>
          <p:nvPr>
            <p:ph type="body" sz="quarter" idx="1"/>
          </p:nvPr>
        </p:nvSpPr>
        <p:spPr>
          <a:prstGeom prst="rect">
            <a:avLst/>
          </a:prstGeom>
        </p:spPr>
        <p:txBody>
          <a:bodyPr/>
          <a:lstStyle/>
          <a:p>
            <a:r>
              <a:t>Todo : développer NFS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 name="Shape 812"/>
          <p:cNvSpPr>
            <a:spLocks noGrp="1" noRot="1" noChangeAspect="1"/>
          </p:cNvSpPr>
          <p:nvPr>
            <p:ph type="sldImg"/>
          </p:nvPr>
        </p:nvSpPr>
        <p:spPr>
          <a:prstGeom prst="rect">
            <a:avLst/>
          </a:prstGeom>
        </p:spPr>
        <p:txBody>
          <a:bodyPr/>
          <a:lstStyle/>
          <a:p>
            <a:endParaRPr/>
          </a:p>
        </p:txBody>
      </p:sp>
      <p:sp>
        <p:nvSpPr>
          <p:cNvPr id="813" name="Shape 813"/>
          <p:cNvSpPr>
            <a:spLocks noGrp="1"/>
          </p:cNvSpPr>
          <p:nvPr>
            <p:ph type="body" sz="quarter" idx="1"/>
          </p:nvPr>
        </p:nvSpPr>
        <p:spPr>
          <a:prstGeom prst="rect">
            <a:avLst/>
          </a:prstGeom>
        </p:spPr>
        <p:txBody>
          <a:bodyPr/>
          <a:lstStyle/>
          <a:p>
            <a:r>
              <a:t>Todo : développer NFS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 name="Shape 819"/>
          <p:cNvSpPr>
            <a:spLocks noGrp="1" noRot="1" noChangeAspect="1"/>
          </p:cNvSpPr>
          <p:nvPr>
            <p:ph type="sldImg"/>
          </p:nvPr>
        </p:nvSpPr>
        <p:spPr>
          <a:prstGeom prst="rect">
            <a:avLst/>
          </a:prstGeom>
        </p:spPr>
        <p:txBody>
          <a:bodyPr/>
          <a:lstStyle/>
          <a:p>
            <a:endParaRPr/>
          </a:p>
        </p:txBody>
      </p:sp>
      <p:sp>
        <p:nvSpPr>
          <p:cNvPr id="820" name="Shape 820"/>
          <p:cNvSpPr>
            <a:spLocks noGrp="1"/>
          </p:cNvSpPr>
          <p:nvPr>
            <p:ph type="body" sz="quarter" idx="1"/>
          </p:nvPr>
        </p:nvSpPr>
        <p:spPr>
          <a:prstGeom prst="rect">
            <a:avLst/>
          </a:prstGeom>
        </p:spPr>
        <p:txBody>
          <a:bodyPr/>
          <a:lstStyle/>
          <a:p>
            <a:r>
              <a:t>Todo : développer NFS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 name="Shape 826"/>
          <p:cNvSpPr>
            <a:spLocks noGrp="1" noRot="1" noChangeAspect="1"/>
          </p:cNvSpPr>
          <p:nvPr>
            <p:ph type="sldImg"/>
          </p:nvPr>
        </p:nvSpPr>
        <p:spPr>
          <a:prstGeom prst="rect">
            <a:avLst/>
          </a:prstGeom>
        </p:spPr>
        <p:txBody>
          <a:bodyPr/>
          <a:lstStyle/>
          <a:p>
            <a:endParaRPr/>
          </a:p>
        </p:txBody>
      </p:sp>
      <p:sp>
        <p:nvSpPr>
          <p:cNvPr id="827" name="Shape 827"/>
          <p:cNvSpPr>
            <a:spLocks noGrp="1"/>
          </p:cNvSpPr>
          <p:nvPr>
            <p:ph type="body" sz="quarter" idx="1"/>
          </p:nvPr>
        </p:nvSpPr>
        <p:spPr>
          <a:prstGeom prst="rect">
            <a:avLst/>
          </a:prstGeom>
        </p:spPr>
        <p:txBody>
          <a:bodyPr/>
          <a:lstStyle/>
          <a:p>
            <a:r>
              <a:t>Todo : développer NFS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 name="Shape 833"/>
          <p:cNvSpPr>
            <a:spLocks noGrp="1" noRot="1" noChangeAspect="1"/>
          </p:cNvSpPr>
          <p:nvPr>
            <p:ph type="sldImg"/>
          </p:nvPr>
        </p:nvSpPr>
        <p:spPr>
          <a:prstGeom prst="rect">
            <a:avLst/>
          </a:prstGeom>
        </p:spPr>
        <p:txBody>
          <a:bodyPr/>
          <a:lstStyle/>
          <a:p>
            <a:endParaRPr/>
          </a:p>
        </p:txBody>
      </p:sp>
      <p:sp>
        <p:nvSpPr>
          <p:cNvPr id="834" name="Shape 834"/>
          <p:cNvSpPr>
            <a:spLocks noGrp="1"/>
          </p:cNvSpPr>
          <p:nvPr>
            <p:ph type="body" sz="quarter" idx="1"/>
          </p:nvPr>
        </p:nvSpPr>
        <p:spPr>
          <a:prstGeom prst="rect">
            <a:avLst/>
          </a:prstGeom>
        </p:spPr>
        <p:txBody>
          <a:bodyPr/>
          <a:lstStyle/>
          <a:p>
            <a:r>
              <a:t>Todo : développer NFS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 name="Shape 845"/>
          <p:cNvSpPr>
            <a:spLocks noGrp="1" noRot="1" noChangeAspect="1"/>
          </p:cNvSpPr>
          <p:nvPr>
            <p:ph type="sldImg"/>
          </p:nvPr>
        </p:nvSpPr>
        <p:spPr>
          <a:prstGeom prst="rect">
            <a:avLst/>
          </a:prstGeom>
        </p:spPr>
        <p:txBody>
          <a:bodyPr/>
          <a:lstStyle/>
          <a:p>
            <a:endParaRPr/>
          </a:p>
        </p:txBody>
      </p:sp>
      <p:sp>
        <p:nvSpPr>
          <p:cNvPr id="846" name="Shape 846"/>
          <p:cNvSpPr>
            <a:spLocks noGrp="1"/>
          </p:cNvSpPr>
          <p:nvPr>
            <p:ph type="body" sz="quarter" idx="1"/>
          </p:nvPr>
        </p:nvSpPr>
        <p:spPr>
          <a:prstGeom prst="rect">
            <a:avLst/>
          </a:prstGeom>
        </p:spPr>
        <p:txBody>
          <a:bodyPr/>
          <a:lstStyle/>
          <a:p>
            <a:r>
              <a:t>TCP a été développé en 1973 puis adopté pour Arpanet en 1983. RFC: 793 en 1981.</a:t>
            </a:r>
          </a:p>
          <a:p>
            <a:r>
              <a:t>RS09 - 7/11/2023 matin 2h (65-52=23p)</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 name="Shape 858"/>
          <p:cNvSpPr>
            <a:spLocks noGrp="1" noRot="1" noChangeAspect="1"/>
          </p:cNvSpPr>
          <p:nvPr>
            <p:ph type="sldImg"/>
          </p:nvPr>
        </p:nvSpPr>
        <p:spPr>
          <a:prstGeom prst="rect">
            <a:avLst/>
          </a:prstGeom>
        </p:spPr>
        <p:txBody>
          <a:bodyPr/>
          <a:lstStyle/>
          <a:p>
            <a:endParaRPr/>
          </a:p>
        </p:txBody>
      </p:sp>
      <p:sp>
        <p:nvSpPr>
          <p:cNvPr id="859" name="Shape 859"/>
          <p:cNvSpPr>
            <a:spLocks noGrp="1"/>
          </p:cNvSpPr>
          <p:nvPr>
            <p:ph type="body" sz="quarter" idx="1"/>
          </p:nvPr>
        </p:nvSpPr>
        <p:spPr>
          <a:prstGeom prst="rect">
            <a:avLst/>
          </a:prstGeom>
        </p:spPr>
        <p:txBody>
          <a:bodyPr/>
          <a:lstStyle/>
          <a:p>
            <a:r>
              <a:t>TCP a été développé en 1973 puis adopté pour Arpanet en 1983. RFC: 793 en 1981.</a:t>
            </a:r>
          </a:p>
          <a:p>
            <a:r>
              <a:t>TLS : Transport Layer Security</a:t>
            </a:r>
          </a:p>
          <a:p>
            <a:r>
              <a:t>SSL : Secure Socket Layer</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8" name="Shape 868"/>
          <p:cNvSpPr>
            <a:spLocks noGrp="1" noRot="1" noChangeAspect="1"/>
          </p:cNvSpPr>
          <p:nvPr>
            <p:ph type="sldImg"/>
          </p:nvPr>
        </p:nvSpPr>
        <p:spPr>
          <a:prstGeom prst="rect">
            <a:avLst/>
          </a:prstGeom>
        </p:spPr>
        <p:txBody>
          <a:bodyPr/>
          <a:lstStyle/>
          <a:p>
            <a:endParaRPr/>
          </a:p>
        </p:txBody>
      </p:sp>
      <p:sp>
        <p:nvSpPr>
          <p:cNvPr id="869" name="Shape 869"/>
          <p:cNvSpPr>
            <a:spLocks noGrp="1"/>
          </p:cNvSpPr>
          <p:nvPr>
            <p:ph type="body" sz="quarter" idx="1"/>
          </p:nvPr>
        </p:nvSpPr>
        <p:spPr>
          <a:prstGeom prst="rect">
            <a:avLst/>
          </a:prstGeom>
        </p:spPr>
        <p:txBody>
          <a:bodyPr/>
          <a:lstStyle/>
          <a:p>
            <a:r>
              <a:t>16/03/2021  2h — p58 à 70 (12p) + TP FTP</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Shape 199"/>
          <p:cNvSpPr>
            <a:spLocks noGrp="1" noRot="1" noChangeAspect="1"/>
          </p:cNvSpPr>
          <p:nvPr>
            <p:ph type="sldImg"/>
          </p:nvPr>
        </p:nvSpPr>
        <p:spPr>
          <a:prstGeom prst="rect">
            <a:avLst/>
          </a:prstGeom>
        </p:spPr>
        <p:txBody>
          <a:bodyPr/>
          <a:lstStyle/>
          <a:p>
            <a:endParaRPr/>
          </a:p>
        </p:txBody>
      </p:sp>
      <p:sp>
        <p:nvSpPr>
          <p:cNvPr id="200" name="Shape 200"/>
          <p:cNvSpPr>
            <a:spLocks noGrp="1"/>
          </p:cNvSpPr>
          <p:nvPr>
            <p:ph type="body" sz="quarter" idx="1"/>
          </p:nvPr>
        </p:nvSpPr>
        <p:spPr>
          <a:prstGeom prst="rect">
            <a:avLst/>
          </a:prstGeom>
        </p:spPr>
        <p:txBody>
          <a:bodyPr/>
          <a:lstStyle/>
          <a:p>
            <a:r>
              <a:t>ou domaine de premier niveau</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 name="Shape 901"/>
          <p:cNvSpPr>
            <a:spLocks noGrp="1" noRot="1" noChangeAspect="1"/>
          </p:cNvSpPr>
          <p:nvPr>
            <p:ph type="sldImg"/>
          </p:nvPr>
        </p:nvSpPr>
        <p:spPr>
          <a:prstGeom prst="rect">
            <a:avLst/>
          </a:prstGeom>
        </p:spPr>
        <p:txBody>
          <a:bodyPr/>
          <a:lstStyle/>
          <a:p>
            <a:endParaRPr/>
          </a:p>
        </p:txBody>
      </p:sp>
      <p:sp>
        <p:nvSpPr>
          <p:cNvPr id="902" name="Shape 902"/>
          <p:cNvSpPr>
            <a:spLocks noGrp="1"/>
          </p:cNvSpPr>
          <p:nvPr>
            <p:ph type="body" sz="quarter" idx="1"/>
          </p:nvPr>
        </p:nvSpPr>
        <p:spPr>
          <a:prstGeom prst="rect">
            <a:avLst/>
          </a:prstGeom>
        </p:spPr>
        <p:txBody>
          <a:bodyPr/>
          <a:lstStyle/>
          <a:p>
            <a:r>
              <a:t>RS08 - 17/03/2022 - 6h, dont TP FTP et minimum.html</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8" name="Shape 908"/>
          <p:cNvSpPr>
            <a:spLocks noGrp="1" noRot="1" noChangeAspect="1"/>
          </p:cNvSpPr>
          <p:nvPr>
            <p:ph type="sldImg"/>
          </p:nvPr>
        </p:nvSpPr>
        <p:spPr>
          <a:prstGeom prst="rect">
            <a:avLst/>
          </a:prstGeom>
        </p:spPr>
        <p:txBody>
          <a:bodyPr/>
          <a:lstStyle/>
          <a:p>
            <a:endParaRPr/>
          </a:p>
        </p:txBody>
      </p:sp>
      <p:sp>
        <p:nvSpPr>
          <p:cNvPr id="909" name="Shape 909"/>
          <p:cNvSpPr>
            <a:spLocks noGrp="1"/>
          </p:cNvSpPr>
          <p:nvPr>
            <p:ph type="body" sz="quarter" idx="1"/>
          </p:nvPr>
        </p:nvSpPr>
        <p:spPr>
          <a:prstGeom prst="rect">
            <a:avLst/>
          </a:prstGeom>
        </p:spPr>
        <p:txBody>
          <a:bodyPr/>
          <a:lstStyle/>
          <a:p>
            <a:r>
              <a:t>13/04/21 - 4h dont TP node.js</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Shape 1030"/>
          <p:cNvSpPr>
            <a:spLocks noGrp="1" noRot="1" noChangeAspect="1"/>
          </p:cNvSpPr>
          <p:nvPr>
            <p:ph type="sldImg"/>
          </p:nvPr>
        </p:nvSpPr>
        <p:spPr>
          <a:prstGeom prst="rect">
            <a:avLst/>
          </a:prstGeom>
        </p:spPr>
        <p:txBody>
          <a:bodyPr/>
          <a:lstStyle/>
          <a:p>
            <a:endParaRPr/>
          </a:p>
        </p:txBody>
      </p:sp>
      <p:sp>
        <p:nvSpPr>
          <p:cNvPr id="1031" name="Shape 1031"/>
          <p:cNvSpPr>
            <a:spLocks noGrp="1"/>
          </p:cNvSpPr>
          <p:nvPr>
            <p:ph type="body" sz="quarter" idx="1"/>
          </p:nvPr>
        </p:nvSpPr>
        <p:spPr>
          <a:prstGeom prst="rect">
            <a:avLst/>
          </a:prstGeom>
        </p:spPr>
        <p:txBody>
          <a:bodyPr/>
          <a:lstStyle/>
          <a:p>
            <a:r>
              <a:t>Certains CDN s’appuient sur une architecture P2P</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9" name="Shape 1039"/>
          <p:cNvSpPr>
            <a:spLocks noGrp="1" noRot="1" noChangeAspect="1"/>
          </p:cNvSpPr>
          <p:nvPr>
            <p:ph type="sldImg"/>
          </p:nvPr>
        </p:nvSpPr>
        <p:spPr>
          <a:prstGeom prst="rect">
            <a:avLst/>
          </a:prstGeom>
        </p:spPr>
        <p:txBody>
          <a:bodyPr/>
          <a:lstStyle/>
          <a:p>
            <a:endParaRPr/>
          </a:p>
        </p:txBody>
      </p:sp>
      <p:sp>
        <p:nvSpPr>
          <p:cNvPr id="1040" name="Shape 1040"/>
          <p:cNvSpPr>
            <a:spLocks noGrp="1"/>
          </p:cNvSpPr>
          <p:nvPr>
            <p:ph type="body" sz="quarter" idx="1"/>
          </p:nvPr>
        </p:nvSpPr>
        <p:spPr>
          <a:prstGeom prst="rect">
            <a:avLst/>
          </a:prstGeom>
        </p:spPr>
        <p:txBody>
          <a:bodyPr/>
          <a:lstStyle/>
          <a:p>
            <a:r>
              <a:t>Réseau de diffusion de contenu.  Certains CDN s’appuient sur une architecture P2P</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5" name="Shape 1055"/>
          <p:cNvSpPr>
            <a:spLocks noGrp="1" noRot="1" noChangeAspect="1"/>
          </p:cNvSpPr>
          <p:nvPr>
            <p:ph type="sldImg"/>
          </p:nvPr>
        </p:nvSpPr>
        <p:spPr>
          <a:prstGeom prst="rect">
            <a:avLst/>
          </a:prstGeom>
        </p:spPr>
        <p:txBody>
          <a:bodyPr/>
          <a:lstStyle/>
          <a:p>
            <a:endParaRPr/>
          </a:p>
        </p:txBody>
      </p:sp>
      <p:sp>
        <p:nvSpPr>
          <p:cNvPr id="1056" name="Shape 1056"/>
          <p:cNvSpPr>
            <a:spLocks noGrp="1"/>
          </p:cNvSpPr>
          <p:nvPr>
            <p:ph type="body" sz="quarter" idx="1"/>
          </p:nvPr>
        </p:nvSpPr>
        <p:spPr>
          <a:prstGeom prst="rect">
            <a:avLst/>
          </a:prstGeom>
        </p:spPr>
        <p:txBody>
          <a:bodyPr/>
          <a:lstStyle/>
          <a:p>
            <a:r>
              <a:t>Développer Blockchain et bitcoins. Illustrer.</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 name="Shape 1064"/>
          <p:cNvSpPr>
            <a:spLocks noGrp="1" noRot="1" noChangeAspect="1"/>
          </p:cNvSpPr>
          <p:nvPr>
            <p:ph type="sldImg"/>
          </p:nvPr>
        </p:nvSpPr>
        <p:spPr>
          <a:prstGeom prst="rect">
            <a:avLst/>
          </a:prstGeom>
        </p:spPr>
        <p:txBody>
          <a:bodyPr/>
          <a:lstStyle/>
          <a:p>
            <a:endParaRPr/>
          </a:p>
        </p:txBody>
      </p:sp>
      <p:sp>
        <p:nvSpPr>
          <p:cNvPr id="1065" name="Shape 1065"/>
          <p:cNvSpPr>
            <a:spLocks noGrp="1"/>
          </p:cNvSpPr>
          <p:nvPr>
            <p:ph type="body" sz="quarter" idx="1"/>
          </p:nvPr>
        </p:nvSpPr>
        <p:spPr>
          <a:prstGeom prst="rect">
            <a:avLst/>
          </a:prstGeom>
        </p:spPr>
        <p:txBody>
          <a:bodyPr/>
          <a:lstStyle/>
          <a:p>
            <a:r>
              <a:t>Développer Blockchain et bitcoins. Illustrer.</a:t>
            </a:r>
          </a:p>
          <a:p>
            <a:r>
              <a:t>Représentation d’une chaîne de blocs. La chaîne principale (en noir) est composée de la plus longue suite de blocs après le bloc initial (vert). Les blocs orphelins sont représentés en violet.</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3" name="Shape 1073"/>
          <p:cNvSpPr>
            <a:spLocks noGrp="1" noRot="1" noChangeAspect="1"/>
          </p:cNvSpPr>
          <p:nvPr>
            <p:ph type="sldImg"/>
          </p:nvPr>
        </p:nvSpPr>
        <p:spPr>
          <a:prstGeom prst="rect">
            <a:avLst/>
          </a:prstGeom>
        </p:spPr>
        <p:txBody>
          <a:bodyPr/>
          <a:lstStyle/>
          <a:p>
            <a:endParaRPr/>
          </a:p>
        </p:txBody>
      </p:sp>
      <p:sp>
        <p:nvSpPr>
          <p:cNvPr id="1074" name="Shape 1074"/>
          <p:cNvSpPr>
            <a:spLocks noGrp="1"/>
          </p:cNvSpPr>
          <p:nvPr>
            <p:ph type="body" sz="quarter" idx="1"/>
          </p:nvPr>
        </p:nvSpPr>
        <p:spPr>
          <a:prstGeom prst="rect">
            <a:avLst/>
          </a:prstGeom>
        </p:spPr>
        <p:txBody>
          <a:bodyPr/>
          <a:lstStyle/>
          <a:p>
            <a:r>
              <a:t>Développer Blockchain et bitcoins. Illustrer.</a:t>
            </a:r>
          </a:p>
          <a:p>
            <a:r>
              <a:t>Représentation d’une chaîne de blocs. La chaîne principale (en noir) est composée de la plus longue suite de blocs après le bloc initial (vert). Les blocs orphelins sont représentés en violet.</a:t>
            </a:r>
          </a:p>
          <a:p>
            <a:r>
              <a:t>https://blockchainhub.net/blog/infographics/what-is-a-blockchain/</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0" name="Shape 1080"/>
          <p:cNvSpPr>
            <a:spLocks noGrp="1" noRot="1" noChangeAspect="1"/>
          </p:cNvSpPr>
          <p:nvPr>
            <p:ph type="sldImg"/>
          </p:nvPr>
        </p:nvSpPr>
        <p:spPr>
          <a:prstGeom prst="rect">
            <a:avLst/>
          </a:prstGeom>
        </p:spPr>
        <p:txBody>
          <a:bodyPr/>
          <a:lstStyle/>
          <a:p>
            <a:endParaRPr/>
          </a:p>
        </p:txBody>
      </p:sp>
      <p:sp>
        <p:nvSpPr>
          <p:cNvPr id="1081" name="Shape 1081"/>
          <p:cNvSpPr>
            <a:spLocks noGrp="1"/>
          </p:cNvSpPr>
          <p:nvPr>
            <p:ph type="body" sz="quarter" idx="1"/>
          </p:nvPr>
        </p:nvSpPr>
        <p:spPr>
          <a:prstGeom prst="rect">
            <a:avLst/>
          </a:prstGeom>
        </p:spPr>
        <p:txBody>
          <a:bodyPr/>
          <a:lstStyle/>
          <a:p>
            <a:r>
              <a:t>Développer Blockchain et bitcoins. Illustrer.</a:t>
            </a:r>
          </a:p>
          <a:p>
            <a:r>
              <a:t>Représentation d’une chaîne de blocs. La chaîne principale (en noir) est composée de la plus longue suite de blocs après le bloc initial (vert). Les blocs orphelins sont représentés en violet.</a:t>
            </a:r>
          </a:p>
          <a:p>
            <a:r>
              <a:t>https://blockchainhub.net/blog/infographics/what-is-a-blockchain/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Shape 208"/>
          <p:cNvSpPr>
            <a:spLocks noGrp="1" noRot="1" noChangeAspect="1"/>
          </p:cNvSpPr>
          <p:nvPr>
            <p:ph type="sldImg"/>
          </p:nvPr>
        </p:nvSpPr>
        <p:spPr>
          <a:prstGeom prst="rect">
            <a:avLst/>
          </a:prstGeom>
        </p:spPr>
        <p:txBody>
          <a:bodyPr/>
          <a:lstStyle/>
          <a:p>
            <a:endParaRPr/>
          </a:p>
        </p:txBody>
      </p:sp>
      <p:sp>
        <p:nvSpPr>
          <p:cNvPr id="209" name="Shape 209"/>
          <p:cNvSpPr>
            <a:spLocks noGrp="1"/>
          </p:cNvSpPr>
          <p:nvPr>
            <p:ph type="body" sz="quarter" idx="1"/>
          </p:nvPr>
        </p:nvSpPr>
        <p:spPr>
          <a:prstGeom prst="rect">
            <a:avLst/>
          </a:prstGeom>
        </p:spPr>
        <p:txBody>
          <a:bodyPr/>
          <a:lstStyle/>
          <a:p>
            <a:r>
              <a:t>arcep est le domaine de second niveau (SLD : Second Level Domain)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hape 217"/>
          <p:cNvSpPr>
            <a:spLocks noGrp="1" noRot="1" noChangeAspect="1"/>
          </p:cNvSpPr>
          <p:nvPr>
            <p:ph type="sldImg"/>
          </p:nvPr>
        </p:nvSpPr>
        <p:spPr>
          <a:prstGeom prst="rect">
            <a:avLst/>
          </a:prstGeom>
        </p:spPr>
        <p:txBody>
          <a:bodyPr/>
          <a:lstStyle/>
          <a:p>
            <a:endParaRPr/>
          </a:p>
        </p:txBody>
      </p:sp>
      <p:sp>
        <p:nvSpPr>
          <p:cNvPr id="218" name="Shape 218"/>
          <p:cNvSpPr>
            <a:spLocks noGrp="1"/>
          </p:cNvSpPr>
          <p:nvPr>
            <p:ph type="body" sz="quarter" idx="1"/>
          </p:nvPr>
        </p:nvSpPr>
        <p:spPr>
          <a:prstGeom prst="rect">
            <a:avLst/>
          </a:prstGeom>
        </p:spPr>
        <p:txBody>
          <a:bodyPr/>
          <a:lstStyle/>
          <a:p>
            <a:r>
              <a:t>Depuis le 15 mars 2013, l’enregistrement de noms de domaine sous les extensions .tm.fr, .asso.fr, .asso.re, .com.fr et .com.re n’est plus possible.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Shape 237"/>
          <p:cNvSpPr>
            <a:spLocks noGrp="1" noRot="1" noChangeAspect="1"/>
          </p:cNvSpPr>
          <p:nvPr>
            <p:ph type="sldImg"/>
          </p:nvPr>
        </p:nvSpPr>
        <p:spPr>
          <a:prstGeom prst="rect">
            <a:avLst/>
          </a:prstGeom>
        </p:spPr>
        <p:txBody>
          <a:bodyPr/>
          <a:lstStyle/>
          <a:p>
            <a:endParaRPr/>
          </a:p>
        </p:txBody>
      </p:sp>
      <p:sp>
        <p:nvSpPr>
          <p:cNvPr id="238" name="Shape 238"/>
          <p:cNvSpPr>
            <a:spLocks noGrp="1"/>
          </p:cNvSpPr>
          <p:nvPr>
            <p:ph type="body" sz="quarter" idx="1"/>
          </p:nvPr>
        </p:nvSpPr>
        <p:spPr>
          <a:prstGeom prst="rect">
            <a:avLst/>
          </a:prstGeom>
        </p:spPr>
        <p:txBody>
          <a:bodyPr/>
          <a:lstStyle/>
          <a:p>
            <a:r>
              <a:t>suite : ‘Avec un point final’</a:t>
            </a:r>
          </a:p>
          <a:p>
            <a:r>
              <a:t>sous-domaine &lt;=&gt; label dans RFC 1035 (Domain names - implementation and specification)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Shape 270"/>
          <p:cNvSpPr>
            <a:spLocks noGrp="1" noRot="1" noChangeAspect="1"/>
          </p:cNvSpPr>
          <p:nvPr>
            <p:ph type="sldImg"/>
          </p:nvPr>
        </p:nvSpPr>
        <p:spPr>
          <a:prstGeom prst="rect">
            <a:avLst/>
          </a:prstGeom>
        </p:spPr>
        <p:txBody>
          <a:bodyPr/>
          <a:lstStyle/>
          <a:p>
            <a:endParaRPr/>
          </a:p>
        </p:txBody>
      </p:sp>
      <p:sp>
        <p:nvSpPr>
          <p:cNvPr id="271" name="Shape 271"/>
          <p:cNvSpPr>
            <a:spLocks noGrp="1"/>
          </p:cNvSpPr>
          <p:nvPr>
            <p:ph type="body" sz="quarter" idx="1"/>
          </p:nvPr>
        </p:nvSpPr>
        <p:spPr>
          <a:prstGeom prst="rect">
            <a:avLst/>
          </a:prstGeom>
        </p:spPr>
        <p:txBody>
          <a:bodyPr/>
          <a:lstStyle/>
          <a:p>
            <a:r>
              <a:t>6 clics</a:t>
            </a:r>
          </a:p>
          <a:p>
            <a:r>
              <a:t>La commande ; le status ; les réponses</a:t>
            </a:r>
          </a:p>
          <a:p>
            <a:r>
              <a:t>Question section : rappel de la question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Shape 278"/>
          <p:cNvSpPr>
            <a:spLocks noGrp="1" noRot="1" noChangeAspect="1"/>
          </p:cNvSpPr>
          <p:nvPr>
            <p:ph type="sldImg"/>
          </p:nvPr>
        </p:nvSpPr>
        <p:spPr>
          <a:prstGeom prst="rect">
            <a:avLst/>
          </a:prstGeom>
        </p:spPr>
        <p:txBody>
          <a:bodyPr/>
          <a:lstStyle/>
          <a:p>
            <a:endParaRPr/>
          </a:p>
        </p:txBody>
      </p:sp>
      <p:sp>
        <p:nvSpPr>
          <p:cNvPr id="279" name="Shape 279"/>
          <p:cNvSpPr>
            <a:spLocks noGrp="1"/>
          </p:cNvSpPr>
          <p:nvPr>
            <p:ph type="body" sz="quarter" idx="1"/>
          </p:nvPr>
        </p:nvSpPr>
        <p:spPr>
          <a:prstGeom prst="rect">
            <a:avLst/>
          </a:prstGeom>
        </p:spPr>
        <p:txBody>
          <a:bodyPr/>
          <a:lstStyle/>
          <a:p>
            <a:r>
              <a:t>À détailler</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re et sous-titre">
    <p:spTree>
      <p:nvGrpSpPr>
        <p:cNvPr id="1" name=""/>
        <p:cNvGrpSpPr/>
        <p:nvPr/>
      </p:nvGrpSpPr>
      <p:grpSpPr>
        <a:xfrm>
          <a:off x="0" y="0"/>
          <a:ext cx="0" cy="0"/>
          <a:chOff x="0" y="0"/>
          <a:chExt cx="0" cy="0"/>
        </a:xfrm>
      </p:grpSpPr>
      <p:sp>
        <p:nvSpPr>
          <p:cNvPr id="13" name="Losange"/>
          <p:cNvSpPr/>
          <p:nvPr/>
        </p:nvSpPr>
        <p:spPr>
          <a:xfrm>
            <a:off x="406400" y="8623300"/>
            <a:ext cx="12192001" cy="1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close/>
              </a:path>
            </a:pathLst>
          </a:custGeom>
          <a:ln w="12700">
            <a:solidFill>
              <a:schemeClr val="accent1">
                <a:hueOff val="109194"/>
                <a:satOff val="-4874"/>
                <a:lumOff val="12971"/>
              </a:schemeClr>
            </a:solidFill>
            <a:miter lim="400000"/>
          </a:ln>
        </p:spPr>
        <p:txBody>
          <a:bodyPr lIns="0" tIns="0" rIns="0" bIns="0"/>
          <a:lstStyle/>
          <a:p>
            <a:pPr defTabSz="457200">
              <a:spcBef>
                <a:spcPts val="0"/>
              </a:spcBef>
              <a:defRPr sz="1200" i="0">
                <a:solidFill>
                  <a:srgbClr val="000000"/>
                </a:solidFill>
                <a:latin typeface="Helvetica"/>
                <a:ea typeface="Helvetica"/>
                <a:cs typeface="Helvetica"/>
                <a:sym typeface="Helvetica"/>
              </a:defRPr>
            </a:pPr>
            <a:endParaRPr/>
          </a:p>
        </p:txBody>
      </p:sp>
      <p:sp>
        <p:nvSpPr>
          <p:cNvPr id="14" name="Losange"/>
          <p:cNvSpPr/>
          <p:nvPr/>
        </p:nvSpPr>
        <p:spPr>
          <a:xfrm>
            <a:off x="406400" y="8674100"/>
            <a:ext cx="12192001" cy="1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close/>
              </a:path>
            </a:pathLst>
          </a:custGeom>
          <a:ln w="12700">
            <a:solidFill>
              <a:schemeClr val="accent1">
                <a:hueOff val="109194"/>
                <a:satOff val="-4874"/>
                <a:lumOff val="12971"/>
              </a:schemeClr>
            </a:solidFill>
            <a:miter lim="400000"/>
          </a:ln>
        </p:spPr>
        <p:txBody>
          <a:bodyPr lIns="0" tIns="0" rIns="0" bIns="0"/>
          <a:lstStyle/>
          <a:p>
            <a:pPr defTabSz="457200">
              <a:spcBef>
                <a:spcPts val="0"/>
              </a:spcBef>
              <a:defRPr sz="1200" i="0">
                <a:solidFill>
                  <a:srgbClr val="000000"/>
                </a:solidFill>
                <a:latin typeface="Helvetica"/>
                <a:ea typeface="Helvetica"/>
                <a:cs typeface="Helvetica"/>
                <a:sym typeface="Helvetica"/>
              </a:defRPr>
            </a:pPr>
            <a:endParaRPr/>
          </a:p>
        </p:txBody>
      </p:sp>
      <p:sp>
        <p:nvSpPr>
          <p:cNvPr id="15" name="Date"/>
          <p:cNvSpPr>
            <a:spLocks noGrp="1"/>
          </p:cNvSpPr>
          <p:nvPr>
            <p:ph type="body" sz="quarter" idx="21"/>
          </p:nvPr>
        </p:nvSpPr>
        <p:spPr>
          <a:xfrm>
            <a:off x="369422" y="8807450"/>
            <a:ext cx="12255501" cy="406400"/>
          </a:xfrm>
          <a:prstGeom prst="rect">
            <a:avLst/>
          </a:prstGeom>
        </p:spPr>
        <p:txBody>
          <a:bodyPr anchor="ctr">
            <a:spAutoFit/>
          </a:bodyPr>
          <a:lstStyle>
            <a:lvl1pPr marL="0" indent="0">
              <a:spcBef>
                <a:spcPts val="0"/>
              </a:spcBef>
              <a:buClrTx/>
              <a:buSzTx/>
              <a:buFontTx/>
              <a:buNone/>
              <a:defRPr sz="1800" b="0" i="1">
                <a:solidFill>
                  <a:srgbClr val="5C86B9"/>
                </a:solidFill>
              </a:defRPr>
            </a:lvl1pPr>
          </a:lstStyle>
          <a:p>
            <a:r>
              <a:t>Date</a:t>
            </a:r>
          </a:p>
        </p:txBody>
      </p:sp>
      <p:sp>
        <p:nvSpPr>
          <p:cNvPr id="16" name="Texte du titre"/>
          <p:cNvSpPr txBox="1">
            <a:spLocks noGrp="1"/>
          </p:cNvSpPr>
          <p:nvPr>
            <p:ph type="title"/>
          </p:nvPr>
        </p:nvSpPr>
        <p:spPr>
          <a:xfrm>
            <a:off x="355600" y="914896"/>
            <a:ext cx="12293600" cy="1183184"/>
          </a:xfrm>
          <a:prstGeom prst="rect">
            <a:avLst/>
          </a:prstGeom>
        </p:spPr>
        <p:txBody>
          <a:bodyPr anchor="b"/>
          <a:lstStyle>
            <a:lvl1pPr>
              <a:defRPr>
                <a:latin typeface="+mj-lt"/>
                <a:ea typeface="+mj-ea"/>
                <a:cs typeface="+mj-cs"/>
                <a:sym typeface="Book Antiqua"/>
              </a:defRPr>
            </a:lvl1pPr>
          </a:lstStyle>
          <a:p>
            <a:r>
              <a:t>Texte du titre</a:t>
            </a:r>
          </a:p>
        </p:txBody>
      </p:sp>
      <p:sp>
        <p:nvSpPr>
          <p:cNvPr id="17" name="Texte niveau 1…"/>
          <p:cNvSpPr txBox="1">
            <a:spLocks noGrp="1"/>
          </p:cNvSpPr>
          <p:nvPr>
            <p:ph type="body" sz="quarter" idx="1"/>
          </p:nvPr>
        </p:nvSpPr>
        <p:spPr>
          <a:xfrm>
            <a:off x="355600" y="8001000"/>
            <a:ext cx="12293600" cy="681959"/>
          </a:xfrm>
          <a:prstGeom prst="rect">
            <a:avLst/>
          </a:prstGeom>
        </p:spPr>
        <p:txBody>
          <a:bodyPr/>
          <a:lstStyle>
            <a:lvl1pPr marL="0" indent="0">
              <a:spcBef>
                <a:spcPts val="1000"/>
              </a:spcBef>
              <a:buClrTx/>
              <a:buSzTx/>
              <a:buFontTx/>
              <a:buNone/>
              <a:defRPr sz="2400" b="0" i="1">
                <a:solidFill>
                  <a:srgbClr val="665AB7"/>
                </a:solidFill>
                <a:latin typeface="Avenir Next Demi Bold"/>
                <a:ea typeface="Avenir Next Demi Bold"/>
                <a:cs typeface="Avenir Next Demi Bold"/>
                <a:sym typeface="Avenir Next Demi Bold"/>
              </a:defRPr>
            </a:lvl1pPr>
            <a:lvl2pPr marL="0" indent="228600">
              <a:spcBef>
                <a:spcPts val="1000"/>
              </a:spcBef>
              <a:buClrTx/>
              <a:buSzTx/>
              <a:buFontTx/>
              <a:buNone/>
              <a:defRPr i="1">
                <a:solidFill>
                  <a:srgbClr val="665AB7"/>
                </a:solidFill>
                <a:latin typeface="Avenir Next Demi Bold"/>
                <a:ea typeface="Avenir Next Demi Bold"/>
                <a:cs typeface="Avenir Next Demi Bold"/>
                <a:sym typeface="Avenir Next Demi Bold"/>
              </a:defRPr>
            </a:lvl2pPr>
            <a:lvl3pPr marL="0" indent="457200">
              <a:spcBef>
                <a:spcPts val="1000"/>
              </a:spcBef>
              <a:buClrTx/>
              <a:buSzTx/>
              <a:buFontTx/>
              <a:buNone/>
              <a:defRPr sz="2400" i="1">
                <a:solidFill>
                  <a:srgbClr val="665AB7"/>
                </a:solidFill>
                <a:latin typeface="Avenir Next Demi Bold"/>
                <a:ea typeface="Avenir Next Demi Bold"/>
                <a:cs typeface="Avenir Next Demi Bold"/>
                <a:sym typeface="Avenir Next Demi Bold"/>
              </a:defRPr>
            </a:lvl3pPr>
            <a:lvl4pPr marL="0" indent="685800">
              <a:spcBef>
                <a:spcPts val="1000"/>
              </a:spcBef>
              <a:buClrTx/>
              <a:buSzTx/>
              <a:buFontTx/>
              <a:buNone/>
              <a:defRPr sz="2400" i="1">
                <a:solidFill>
                  <a:srgbClr val="665AB7"/>
                </a:solidFill>
                <a:latin typeface="Avenir Next Demi Bold"/>
                <a:ea typeface="Avenir Next Demi Bold"/>
                <a:cs typeface="Avenir Next Demi Bold"/>
                <a:sym typeface="Avenir Next Demi Bold"/>
              </a:defRPr>
            </a:lvl4pPr>
            <a:lvl5pPr marL="0" indent="914400">
              <a:spcBef>
                <a:spcPts val="1000"/>
              </a:spcBef>
              <a:buClrTx/>
              <a:buSzTx/>
              <a:buFontTx/>
              <a:buNone/>
              <a:defRPr sz="2400" i="1">
                <a:solidFill>
                  <a:srgbClr val="665AB7"/>
                </a:solidFill>
                <a:latin typeface="Avenir Next Demi Bold"/>
                <a:ea typeface="Avenir Next Demi Bold"/>
                <a:cs typeface="Avenir Next Demi Bold"/>
                <a:sym typeface="Avenir Next Demi Bold"/>
              </a:defRPr>
            </a:lvl5pPr>
          </a:lstStyle>
          <a:p>
            <a:r>
              <a:t>Texte niveau 1</a:t>
            </a:r>
          </a:p>
          <a:p>
            <a:pPr lvl="1"/>
            <a:r>
              <a:t>Texte niveau 2</a:t>
            </a:r>
          </a:p>
          <a:p>
            <a:pPr lvl="2"/>
            <a:r>
              <a:t>Texte niveau 3</a:t>
            </a:r>
          </a:p>
          <a:p>
            <a:pPr lvl="3"/>
            <a:r>
              <a:t>Texte niveau 4</a:t>
            </a:r>
          </a:p>
          <a:p>
            <a:pPr lvl="4"/>
            <a:r>
              <a:t>Texte niveau 5</a:t>
            </a:r>
          </a:p>
        </p:txBody>
      </p:sp>
      <p:sp>
        <p:nvSpPr>
          <p:cNvPr id="18" name="Numéro de diapositive"/>
          <p:cNvSpPr txBox="1">
            <a:spLocks noGrp="1"/>
          </p:cNvSpPr>
          <p:nvPr>
            <p:ph type="sldNum" sz="quarter" idx="2"/>
          </p:nvPr>
        </p:nvSpPr>
        <p:spPr>
          <a:prstGeom prst="rect">
            <a:avLst/>
          </a:prstGeom>
        </p:spPr>
        <p:txBody>
          <a:bodyPr/>
          <a:lstStyle>
            <a:lvl1pPr>
              <a:defRPr>
                <a:solidFill>
                  <a:srgbClr val="324863"/>
                </a:solidFill>
              </a:defRPr>
            </a:lvl1pP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Vierge">
    <p:spTree>
      <p:nvGrpSpPr>
        <p:cNvPr id="1" name=""/>
        <p:cNvGrpSpPr/>
        <p:nvPr/>
      </p:nvGrpSpPr>
      <p:grpSpPr>
        <a:xfrm>
          <a:off x="0" y="0"/>
          <a:ext cx="0" cy="0"/>
          <a:chOff x="0" y="0"/>
          <a:chExt cx="0" cy="0"/>
        </a:xfrm>
      </p:grpSpPr>
      <p:sp>
        <p:nvSpPr>
          <p:cNvPr id="109" name="Numéro de diapositive"/>
          <p:cNvSpPr txBox="1">
            <a:spLocks noGrp="1"/>
          </p:cNvSpPr>
          <p:nvPr>
            <p:ph type="sldNum" sz="quarter" idx="2"/>
          </p:nvPr>
        </p:nvSpPr>
        <p:spPr>
          <a:prstGeom prst="rect">
            <a:avLst/>
          </a:prstGeom>
        </p:spPr>
        <p:txBody>
          <a:bodyPr/>
          <a:lstStyle>
            <a:lvl1pPr>
              <a:defRPr>
                <a:solidFill>
                  <a:srgbClr val="324863"/>
                </a:solidFill>
              </a:defRPr>
            </a:lvl1pPr>
          </a:lstStyle>
          <a:p>
            <a:fld id="{86CB4B4D-7CA3-9044-876B-883B54F8677D}" type="slidenum">
              <a:t>‹N°›</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re - Haut">
    <p:spTree>
      <p:nvGrpSpPr>
        <p:cNvPr id="1" name=""/>
        <p:cNvGrpSpPr/>
        <p:nvPr/>
      </p:nvGrpSpPr>
      <p:grpSpPr>
        <a:xfrm>
          <a:off x="0" y="0"/>
          <a:ext cx="0" cy="0"/>
          <a:chOff x="0" y="0"/>
          <a:chExt cx="0" cy="0"/>
        </a:xfrm>
      </p:grpSpPr>
      <p:sp>
        <p:nvSpPr>
          <p:cNvPr id="116" name="Losange"/>
          <p:cNvSpPr/>
          <p:nvPr/>
        </p:nvSpPr>
        <p:spPr>
          <a:xfrm>
            <a:off x="406400" y="1435100"/>
            <a:ext cx="12192001" cy="1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close/>
              </a:path>
            </a:pathLst>
          </a:custGeom>
          <a:ln w="12700">
            <a:solidFill>
              <a:srgbClr val="991200"/>
            </a:solidFill>
            <a:miter lim="400000"/>
          </a:ln>
          <a:effectLst>
            <a:outerShdw blurRad="63500" dist="25400" dir="5400000" rotWithShape="0">
              <a:srgbClr val="000000">
                <a:alpha val="50000"/>
              </a:srgbClr>
            </a:outerShdw>
          </a:effectLst>
        </p:spPr>
        <p:txBody>
          <a:bodyPr lIns="0" tIns="0" rIns="0" bIns="0"/>
          <a:lstStyle/>
          <a:p>
            <a:pPr defTabSz="457200">
              <a:spcBef>
                <a:spcPts val="0"/>
              </a:spcBef>
              <a:defRPr sz="1200" i="0">
                <a:solidFill>
                  <a:srgbClr val="000000"/>
                </a:solidFill>
                <a:latin typeface="Helvetica"/>
                <a:ea typeface="Helvetica"/>
                <a:cs typeface="Helvetica"/>
                <a:sym typeface="Helvetica"/>
              </a:defRPr>
            </a:pPr>
            <a:endParaRPr/>
          </a:p>
        </p:txBody>
      </p:sp>
      <p:sp>
        <p:nvSpPr>
          <p:cNvPr id="117" name="Losange"/>
          <p:cNvSpPr/>
          <p:nvPr/>
        </p:nvSpPr>
        <p:spPr>
          <a:xfrm>
            <a:off x="406400" y="1485900"/>
            <a:ext cx="12192001" cy="1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close/>
              </a:path>
            </a:pathLst>
          </a:custGeom>
          <a:ln w="12700">
            <a:solidFill>
              <a:srgbClr val="991200"/>
            </a:solidFill>
            <a:miter lim="400000"/>
          </a:ln>
          <a:effectLst>
            <a:outerShdw blurRad="63500" dist="25400" dir="5400000" rotWithShape="0">
              <a:srgbClr val="000000">
                <a:alpha val="50000"/>
              </a:srgbClr>
            </a:outerShdw>
          </a:effectLst>
        </p:spPr>
        <p:txBody>
          <a:bodyPr lIns="0" tIns="0" rIns="0" bIns="0"/>
          <a:lstStyle/>
          <a:p>
            <a:pPr defTabSz="457200">
              <a:spcBef>
                <a:spcPts val="0"/>
              </a:spcBef>
              <a:defRPr sz="1200" i="0">
                <a:solidFill>
                  <a:srgbClr val="000000"/>
                </a:solidFill>
                <a:latin typeface="Helvetica"/>
                <a:ea typeface="Helvetica"/>
                <a:cs typeface="Helvetica"/>
                <a:sym typeface="Helvetica"/>
              </a:defRPr>
            </a:pPr>
            <a:endParaRPr/>
          </a:p>
        </p:txBody>
      </p:sp>
      <p:sp>
        <p:nvSpPr>
          <p:cNvPr id="118" name="Texte du titre"/>
          <p:cNvSpPr txBox="1">
            <a:spLocks noGrp="1"/>
          </p:cNvSpPr>
          <p:nvPr>
            <p:ph type="title"/>
          </p:nvPr>
        </p:nvSpPr>
        <p:spPr>
          <a:prstGeom prst="rect">
            <a:avLst/>
          </a:prstGeom>
        </p:spPr>
        <p:txBody>
          <a:bodyPr/>
          <a:lstStyle>
            <a:lvl1pPr>
              <a:defRPr sz="3600" spc="-72">
                <a:solidFill>
                  <a:schemeClr val="accent1">
                    <a:hueOff val="54751"/>
                    <a:satOff val="-1697"/>
                    <a:lumOff val="-18038"/>
                  </a:schemeClr>
                </a:solidFill>
              </a:defRPr>
            </a:lvl1pPr>
          </a:lstStyle>
          <a:p>
            <a:r>
              <a:t>Texte du titre</a:t>
            </a:r>
          </a:p>
        </p:txBody>
      </p:sp>
      <p:sp>
        <p:nvSpPr>
          <p:cNvPr id="119" name="Texte du titre"/>
          <p:cNvSpPr txBox="1">
            <a:spLocks noGrp="1"/>
          </p:cNvSpPr>
          <p:nvPr>
            <p:ph type="body" sz="quarter" idx="21"/>
          </p:nvPr>
        </p:nvSpPr>
        <p:spPr>
          <a:xfrm>
            <a:off x="355600" y="696593"/>
            <a:ext cx="12293600" cy="694185"/>
          </a:xfrm>
          <a:prstGeom prst="rect">
            <a:avLst/>
          </a:prstGeom>
        </p:spPr>
        <p:txBody>
          <a:bodyPr anchor="ctr"/>
          <a:lstStyle>
            <a:lvl1pPr marL="0" indent="0">
              <a:spcBef>
                <a:spcPts val="1000"/>
              </a:spcBef>
              <a:buClrTx/>
              <a:buSzTx/>
              <a:buFontTx/>
              <a:buNone/>
              <a:defRPr sz="2400" b="0" i="1">
                <a:solidFill>
                  <a:srgbClr val="B95337"/>
                </a:solidFill>
                <a:latin typeface="Avenir Next Demi Bold"/>
                <a:ea typeface="Avenir Next Demi Bold"/>
                <a:cs typeface="Avenir Next Demi Bold"/>
                <a:sym typeface="Avenir Next Demi Bold"/>
              </a:defRPr>
            </a:lvl1pPr>
          </a:lstStyle>
          <a:p>
            <a:r>
              <a:t>Texte du titre</a:t>
            </a:r>
          </a:p>
        </p:txBody>
      </p:sp>
      <p:sp>
        <p:nvSpPr>
          <p:cNvPr id="120" name="Texte niveau 1…"/>
          <p:cNvSpPr txBox="1">
            <a:spLocks noGrp="1"/>
          </p:cNvSpPr>
          <p:nvPr>
            <p:ph type="body" idx="1"/>
          </p:nvPr>
        </p:nvSpPr>
        <p:spPr>
          <a:prstGeom prst="rect">
            <a:avLst/>
          </a:prstGeom>
        </p:spPr>
        <p:txBody>
          <a:bodyPr/>
          <a:lstStyle>
            <a:lvl1pPr marL="374315" indent="-374315">
              <a:spcBef>
                <a:spcPts val="1600"/>
              </a:spcBef>
            </a:lvl1pPr>
          </a:lstStyle>
          <a:p>
            <a:r>
              <a:t>Texte niveau 1</a:t>
            </a:r>
          </a:p>
          <a:p>
            <a:pPr lvl="1"/>
            <a:r>
              <a:t>Texte niveau 2</a:t>
            </a:r>
          </a:p>
          <a:p>
            <a:pPr lvl="2"/>
            <a:r>
              <a:t>Texte niveau 3</a:t>
            </a:r>
          </a:p>
          <a:p>
            <a:pPr lvl="3"/>
            <a:r>
              <a:t>Texte niveau 4</a:t>
            </a:r>
          </a:p>
          <a:p>
            <a:pPr lvl="4"/>
            <a:r>
              <a:t>Texte niveau 5</a:t>
            </a:r>
          </a:p>
        </p:txBody>
      </p:sp>
      <p:sp>
        <p:nvSpPr>
          <p:cNvPr id="121"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Photo - Verticale">
    <p:spTree>
      <p:nvGrpSpPr>
        <p:cNvPr id="1" name=""/>
        <p:cNvGrpSpPr/>
        <p:nvPr/>
      </p:nvGrpSpPr>
      <p:grpSpPr>
        <a:xfrm>
          <a:off x="0" y="0"/>
          <a:ext cx="0" cy="0"/>
          <a:chOff x="0" y="0"/>
          <a:chExt cx="0" cy="0"/>
        </a:xfrm>
      </p:grpSpPr>
      <p:sp>
        <p:nvSpPr>
          <p:cNvPr id="25" name="Losange"/>
          <p:cNvSpPr/>
          <p:nvPr/>
        </p:nvSpPr>
        <p:spPr>
          <a:xfrm>
            <a:off x="406400" y="5270500"/>
            <a:ext cx="5689600" cy="1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close/>
              </a:path>
            </a:pathLst>
          </a:custGeom>
          <a:ln w="12700">
            <a:solidFill>
              <a:schemeClr val="accent1">
                <a:hueOff val="109194"/>
                <a:satOff val="-4874"/>
                <a:lumOff val="12971"/>
              </a:schemeClr>
            </a:solidFill>
            <a:miter lim="400000"/>
          </a:ln>
        </p:spPr>
        <p:txBody>
          <a:bodyPr lIns="0" tIns="0" rIns="0" bIns="0"/>
          <a:lstStyle/>
          <a:p>
            <a:pPr defTabSz="457200">
              <a:spcBef>
                <a:spcPts val="0"/>
              </a:spcBef>
              <a:defRPr sz="1200" i="0">
                <a:solidFill>
                  <a:srgbClr val="000000"/>
                </a:solidFill>
                <a:latin typeface="Helvetica"/>
                <a:ea typeface="Helvetica"/>
                <a:cs typeface="Helvetica"/>
                <a:sym typeface="Helvetica"/>
              </a:defRPr>
            </a:pPr>
            <a:endParaRPr/>
          </a:p>
        </p:txBody>
      </p:sp>
      <p:sp>
        <p:nvSpPr>
          <p:cNvPr id="26" name="Losange"/>
          <p:cNvSpPr/>
          <p:nvPr/>
        </p:nvSpPr>
        <p:spPr>
          <a:xfrm>
            <a:off x="406400" y="5321300"/>
            <a:ext cx="5689600" cy="1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close/>
              </a:path>
            </a:pathLst>
          </a:custGeom>
          <a:ln w="12700">
            <a:solidFill>
              <a:schemeClr val="accent1">
                <a:hueOff val="109194"/>
                <a:satOff val="-4874"/>
                <a:lumOff val="12971"/>
              </a:schemeClr>
            </a:solidFill>
            <a:miter lim="400000"/>
          </a:ln>
        </p:spPr>
        <p:txBody>
          <a:bodyPr lIns="0" tIns="0" rIns="0" bIns="0"/>
          <a:lstStyle/>
          <a:p>
            <a:pPr defTabSz="457200">
              <a:spcBef>
                <a:spcPts val="0"/>
              </a:spcBef>
              <a:defRPr sz="1200" i="0">
                <a:solidFill>
                  <a:srgbClr val="000000"/>
                </a:solidFill>
                <a:latin typeface="Helvetica"/>
                <a:ea typeface="Helvetica"/>
                <a:cs typeface="Helvetica"/>
                <a:sym typeface="Helvetica"/>
              </a:defRPr>
            </a:pPr>
            <a:endParaRPr/>
          </a:p>
        </p:txBody>
      </p:sp>
      <p:sp>
        <p:nvSpPr>
          <p:cNvPr id="27" name="01"/>
          <p:cNvSpPr/>
          <p:nvPr/>
        </p:nvSpPr>
        <p:spPr>
          <a:xfrm>
            <a:off x="12331700" y="9220200"/>
            <a:ext cx="3175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spcBef>
                <a:spcPts val="0"/>
              </a:spcBef>
              <a:defRPr sz="1600" i="0">
                <a:solidFill>
                  <a:srgbClr val="FFFFFF"/>
                </a:solidFill>
                <a:effectLst>
                  <a:outerShdw blurRad="38100" dist="15537" dir="5392174" rotWithShape="0">
                    <a:srgbClr val="000000">
                      <a:alpha val="78421"/>
                    </a:srgbClr>
                  </a:outerShdw>
                </a:effectLst>
                <a:latin typeface="+mj-lt"/>
                <a:ea typeface="+mj-ea"/>
                <a:cs typeface="+mj-cs"/>
                <a:sym typeface="Book Antiqua"/>
              </a:defRPr>
            </a:lvl1pPr>
          </a:lstStyle>
          <a:p>
            <a:r>
              <a:t>01</a:t>
            </a:r>
          </a:p>
        </p:txBody>
      </p:sp>
      <p:sp>
        <p:nvSpPr>
          <p:cNvPr id="28" name="Image"/>
          <p:cNvSpPr>
            <a:spLocks noGrp="1"/>
          </p:cNvSpPr>
          <p:nvPr>
            <p:ph type="pic" idx="21"/>
          </p:nvPr>
        </p:nvSpPr>
        <p:spPr>
          <a:xfrm>
            <a:off x="3987800" y="0"/>
            <a:ext cx="11523699" cy="9753600"/>
          </a:xfrm>
          <a:prstGeom prst="rect">
            <a:avLst/>
          </a:prstGeom>
        </p:spPr>
        <p:txBody>
          <a:bodyPr lIns="91439" tIns="45719" rIns="91439" bIns="45719">
            <a:noAutofit/>
          </a:bodyPr>
          <a:lstStyle/>
          <a:p>
            <a:endParaRPr/>
          </a:p>
        </p:txBody>
      </p:sp>
      <p:sp>
        <p:nvSpPr>
          <p:cNvPr id="29" name="Texte du titre"/>
          <p:cNvSpPr txBox="1">
            <a:spLocks noGrp="1"/>
          </p:cNvSpPr>
          <p:nvPr>
            <p:ph type="title"/>
          </p:nvPr>
        </p:nvSpPr>
        <p:spPr>
          <a:xfrm>
            <a:off x="355600" y="55760"/>
            <a:ext cx="5816600" cy="1163440"/>
          </a:xfrm>
          <a:prstGeom prst="rect">
            <a:avLst/>
          </a:prstGeom>
        </p:spPr>
        <p:txBody>
          <a:bodyPr anchor="b"/>
          <a:lstStyle>
            <a:lvl1pPr>
              <a:defRPr>
                <a:latin typeface="+mj-lt"/>
                <a:ea typeface="+mj-ea"/>
                <a:cs typeface="+mj-cs"/>
                <a:sym typeface="Book Antiqua"/>
              </a:defRPr>
            </a:lvl1pPr>
          </a:lstStyle>
          <a:p>
            <a:r>
              <a:t>Texte du titre</a:t>
            </a:r>
          </a:p>
        </p:txBody>
      </p:sp>
      <p:sp>
        <p:nvSpPr>
          <p:cNvPr id="30" name="Texte niveau 1…"/>
          <p:cNvSpPr txBox="1">
            <a:spLocks noGrp="1"/>
          </p:cNvSpPr>
          <p:nvPr>
            <p:ph type="body" sz="quarter" idx="1"/>
          </p:nvPr>
        </p:nvSpPr>
        <p:spPr>
          <a:xfrm>
            <a:off x="355600" y="5410200"/>
            <a:ext cx="5816600" cy="3365500"/>
          </a:xfrm>
          <a:prstGeom prst="rect">
            <a:avLst/>
          </a:prstGeom>
        </p:spPr>
        <p:txBody>
          <a:bodyPr/>
          <a:lstStyle>
            <a:lvl1pPr marL="0" indent="0">
              <a:spcBef>
                <a:spcPts val="1000"/>
              </a:spcBef>
              <a:buClrTx/>
              <a:buSzTx/>
              <a:buFontTx/>
              <a:buNone/>
              <a:defRPr sz="2400" b="0" i="1">
                <a:solidFill>
                  <a:srgbClr val="665AB7"/>
                </a:solidFill>
                <a:latin typeface="Avenir Next Demi Bold"/>
                <a:ea typeface="Avenir Next Demi Bold"/>
                <a:cs typeface="Avenir Next Demi Bold"/>
                <a:sym typeface="Avenir Next Demi Bold"/>
              </a:defRPr>
            </a:lvl1pPr>
            <a:lvl2pPr marL="0" indent="228600">
              <a:spcBef>
                <a:spcPts val="1000"/>
              </a:spcBef>
              <a:buClrTx/>
              <a:buSzTx/>
              <a:buFontTx/>
              <a:buNone/>
              <a:defRPr i="1">
                <a:solidFill>
                  <a:srgbClr val="665AB7"/>
                </a:solidFill>
                <a:latin typeface="Avenir Next Demi Bold"/>
                <a:ea typeface="Avenir Next Demi Bold"/>
                <a:cs typeface="Avenir Next Demi Bold"/>
                <a:sym typeface="Avenir Next Demi Bold"/>
              </a:defRPr>
            </a:lvl2pPr>
            <a:lvl3pPr marL="0" indent="457200">
              <a:spcBef>
                <a:spcPts val="1000"/>
              </a:spcBef>
              <a:buClrTx/>
              <a:buSzTx/>
              <a:buFontTx/>
              <a:buNone/>
              <a:defRPr sz="2400" i="1">
                <a:solidFill>
                  <a:srgbClr val="665AB7"/>
                </a:solidFill>
                <a:latin typeface="Avenir Next Demi Bold"/>
                <a:ea typeface="Avenir Next Demi Bold"/>
                <a:cs typeface="Avenir Next Demi Bold"/>
                <a:sym typeface="Avenir Next Demi Bold"/>
              </a:defRPr>
            </a:lvl3pPr>
            <a:lvl4pPr marL="0" indent="685800">
              <a:spcBef>
                <a:spcPts val="1000"/>
              </a:spcBef>
              <a:buClrTx/>
              <a:buSzTx/>
              <a:buFontTx/>
              <a:buNone/>
              <a:defRPr sz="2400" i="1">
                <a:solidFill>
                  <a:srgbClr val="665AB7"/>
                </a:solidFill>
                <a:latin typeface="Avenir Next Demi Bold"/>
                <a:ea typeface="Avenir Next Demi Bold"/>
                <a:cs typeface="Avenir Next Demi Bold"/>
                <a:sym typeface="Avenir Next Demi Bold"/>
              </a:defRPr>
            </a:lvl4pPr>
            <a:lvl5pPr marL="0" indent="914400">
              <a:spcBef>
                <a:spcPts val="1000"/>
              </a:spcBef>
              <a:buClrTx/>
              <a:buSzTx/>
              <a:buFontTx/>
              <a:buNone/>
              <a:defRPr sz="2400" i="1">
                <a:solidFill>
                  <a:srgbClr val="665AB7"/>
                </a:solidFill>
                <a:latin typeface="Avenir Next Demi Bold"/>
                <a:ea typeface="Avenir Next Demi Bold"/>
                <a:cs typeface="Avenir Next Demi Bold"/>
                <a:sym typeface="Avenir Next Demi Bold"/>
              </a:defRPr>
            </a:lvl5pPr>
          </a:lstStyle>
          <a:p>
            <a:r>
              <a:t>Texte niveau 1</a:t>
            </a:r>
          </a:p>
          <a:p>
            <a:pPr lvl="1"/>
            <a:r>
              <a:t>Texte niveau 2</a:t>
            </a:r>
          </a:p>
          <a:p>
            <a:pPr lvl="2"/>
            <a:r>
              <a:t>Texte niveau 3</a:t>
            </a:r>
          </a:p>
          <a:p>
            <a:pPr lvl="3"/>
            <a:r>
              <a:t>Texte niveau 4</a:t>
            </a:r>
          </a:p>
          <a:p>
            <a:pPr lvl="4"/>
            <a:r>
              <a:t>Texte niveau 5</a:t>
            </a:r>
          </a:p>
        </p:txBody>
      </p:sp>
      <p:sp>
        <p:nvSpPr>
          <p:cNvPr id="31" name="Numéro de diapositive"/>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re - Haut">
    <p:spTree>
      <p:nvGrpSpPr>
        <p:cNvPr id="1" name=""/>
        <p:cNvGrpSpPr/>
        <p:nvPr/>
      </p:nvGrpSpPr>
      <p:grpSpPr>
        <a:xfrm>
          <a:off x="0" y="0"/>
          <a:ext cx="0" cy="0"/>
          <a:chOff x="0" y="0"/>
          <a:chExt cx="0" cy="0"/>
        </a:xfrm>
      </p:grpSpPr>
      <p:sp>
        <p:nvSpPr>
          <p:cNvPr id="38" name="Texte du titre"/>
          <p:cNvSpPr txBox="1">
            <a:spLocks noGrp="1"/>
          </p:cNvSpPr>
          <p:nvPr>
            <p:ph type="title"/>
          </p:nvPr>
        </p:nvSpPr>
        <p:spPr>
          <a:prstGeom prst="rect">
            <a:avLst/>
          </a:prstGeom>
        </p:spPr>
        <p:txBody>
          <a:bodyPr/>
          <a:lstStyle/>
          <a:p>
            <a:r>
              <a:t>Texte du titre</a:t>
            </a:r>
          </a:p>
        </p:txBody>
      </p:sp>
      <p:sp>
        <p:nvSpPr>
          <p:cNvPr id="39" name="Texte du titre"/>
          <p:cNvSpPr txBox="1">
            <a:spLocks noGrp="1"/>
          </p:cNvSpPr>
          <p:nvPr>
            <p:ph type="body" sz="quarter" idx="21"/>
          </p:nvPr>
        </p:nvSpPr>
        <p:spPr>
          <a:xfrm>
            <a:off x="355600" y="696593"/>
            <a:ext cx="12293600" cy="694185"/>
          </a:xfrm>
          <a:prstGeom prst="rect">
            <a:avLst/>
          </a:prstGeom>
        </p:spPr>
        <p:txBody>
          <a:bodyPr anchor="ctr"/>
          <a:lstStyle>
            <a:lvl1pPr marL="0" indent="0">
              <a:spcBef>
                <a:spcPts val="1000"/>
              </a:spcBef>
              <a:buClrTx/>
              <a:buSzTx/>
              <a:buFontTx/>
              <a:buNone/>
              <a:defRPr sz="2400" b="0" i="1">
                <a:solidFill>
                  <a:srgbClr val="665AB7"/>
                </a:solidFill>
                <a:latin typeface="Avenir Next Demi Bold"/>
                <a:ea typeface="Avenir Next Demi Bold"/>
                <a:cs typeface="Avenir Next Demi Bold"/>
                <a:sym typeface="Avenir Next Demi Bold"/>
              </a:defRPr>
            </a:lvl1pPr>
          </a:lstStyle>
          <a:p>
            <a:r>
              <a:t>Texte du titre</a:t>
            </a:r>
          </a:p>
        </p:txBody>
      </p:sp>
      <p:sp>
        <p:nvSpPr>
          <p:cNvPr id="40" name="Texte niveau 1…"/>
          <p:cNvSpPr txBox="1">
            <a:spLocks noGrp="1"/>
          </p:cNvSpPr>
          <p:nvPr>
            <p:ph type="body"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41"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re et puces">
    <p:spTree>
      <p:nvGrpSpPr>
        <p:cNvPr id="1" name=""/>
        <p:cNvGrpSpPr/>
        <p:nvPr/>
      </p:nvGrpSpPr>
      <p:grpSpPr>
        <a:xfrm>
          <a:off x="0" y="0"/>
          <a:ext cx="0" cy="0"/>
          <a:chOff x="0" y="0"/>
          <a:chExt cx="0" cy="0"/>
        </a:xfrm>
      </p:grpSpPr>
      <p:sp>
        <p:nvSpPr>
          <p:cNvPr id="48" name="Texte niveau 1…"/>
          <p:cNvSpPr txBox="1">
            <a:spLocks noGrp="1"/>
          </p:cNvSpPr>
          <p:nvPr>
            <p:ph type="body" idx="1"/>
          </p:nvPr>
        </p:nvSpPr>
        <p:spPr>
          <a:xfrm>
            <a:off x="355600" y="1479550"/>
            <a:ext cx="12293600" cy="7829550"/>
          </a:xfrm>
          <a:prstGeom prst="rect">
            <a:avLst/>
          </a:prstGeom>
        </p:spPr>
        <p:txBody>
          <a:bodyPr anchor="ctr"/>
          <a:lstStyle>
            <a:lvl1pPr marL="689428" indent="-689428">
              <a:spcBef>
                <a:spcPts val="4200"/>
              </a:spcBef>
              <a:defRPr sz="3800" b="0"/>
            </a:lvl1pPr>
            <a:lvl2pPr marL="1016000" indent="-508000">
              <a:spcBef>
                <a:spcPts val="4200"/>
              </a:spcBef>
              <a:buChar char="✤"/>
              <a:defRPr sz="3800"/>
            </a:lvl2pPr>
            <a:lvl3pPr marL="1524000" indent="-508000">
              <a:spcBef>
                <a:spcPts val="4200"/>
              </a:spcBef>
              <a:buChar char="✤"/>
              <a:defRPr sz="3800"/>
            </a:lvl3pPr>
            <a:lvl4pPr marL="2032000" indent="-508000">
              <a:spcBef>
                <a:spcPts val="4200"/>
              </a:spcBef>
              <a:buSzPct val="70000"/>
              <a:buChar char="✤"/>
              <a:defRPr sz="3800"/>
            </a:lvl4pPr>
            <a:lvl5pPr marL="2540000" indent="-508000">
              <a:spcBef>
                <a:spcPts val="4200"/>
              </a:spcBef>
              <a:buSzPct val="70000"/>
              <a:buChar char="✤"/>
              <a:defRPr sz="3800"/>
            </a:lvl5pPr>
          </a:lstStyle>
          <a:p>
            <a:r>
              <a:t>Texte niveau 1</a:t>
            </a:r>
          </a:p>
          <a:p>
            <a:pPr lvl="1"/>
            <a:r>
              <a:t>Texte niveau 2</a:t>
            </a:r>
          </a:p>
          <a:p>
            <a:pPr lvl="2"/>
            <a:r>
              <a:t>Texte niveau 3</a:t>
            </a:r>
          </a:p>
          <a:p>
            <a:pPr lvl="3"/>
            <a:r>
              <a:t>Texte niveau 4</a:t>
            </a:r>
          </a:p>
          <a:p>
            <a:pPr lvl="4"/>
            <a:r>
              <a:t>Texte niveau 5</a:t>
            </a:r>
          </a:p>
        </p:txBody>
      </p:sp>
      <p:sp>
        <p:nvSpPr>
          <p:cNvPr id="49" name="Texte du titre"/>
          <p:cNvSpPr txBox="1">
            <a:spLocks noGrp="1"/>
          </p:cNvSpPr>
          <p:nvPr>
            <p:ph type="title"/>
          </p:nvPr>
        </p:nvSpPr>
        <p:spPr>
          <a:prstGeom prst="rect">
            <a:avLst/>
          </a:prstGeom>
        </p:spPr>
        <p:txBody>
          <a:bodyPr/>
          <a:lstStyle>
            <a:lvl1pPr>
              <a:defRPr>
                <a:latin typeface="+mj-lt"/>
                <a:ea typeface="+mj-ea"/>
                <a:cs typeface="+mj-cs"/>
                <a:sym typeface="Book Antiqua"/>
              </a:defRPr>
            </a:lvl1pPr>
          </a:lstStyle>
          <a:p>
            <a:r>
              <a:t>Texte du titre</a:t>
            </a:r>
          </a:p>
        </p:txBody>
      </p:sp>
      <p:sp>
        <p:nvSpPr>
          <p:cNvPr id="50" name="Texte du sous-titre"/>
          <p:cNvSpPr txBox="1"/>
          <p:nvPr/>
        </p:nvSpPr>
        <p:spPr>
          <a:xfrm>
            <a:off x="355600" y="696593"/>
            <a:ext cx="12293600" cy="6941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Texte du sous-titre</a:t>
            </a:r>
          </a:p>
        </p:txBody>
      </p:sp>
      <p:sp>
        <p:nvSpPr>
          <p:cNvPr id="51"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re, puces et photo">
    <p:spTree>
      <p:nvGrpSpPr>
        <p:cNvPr id="1" name=""/>
        <p:cNvGrpSpPr/>
        <p:nvPr/>
      </p:nvGrpSpPr>
      <p:grpSpPr>
        <a:xfrm>
          <a:off x="0" y="0"/>
          <a:ext cx="0" cy="0"/>
          <a:chOff x="0" y="0"/>
          <a:chExt cx="0" cy="0"/>
        </a:xfrm>
      </p:grpSpPr>
      <p:sp>
        <p:nvSpPr>
          <p:cNvPr id="58" name="Losange"/>
          <p:cNvSpPr/>
          <p:nvPr/>
        </p:nvSpPr>
        <p:spPr>
          <a:xfrm>
            <a:off x="406400" y="2565400"/>
            <a:ext cx="5689600" cy="1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close/>
              </a:path>
            </a:pathLst>
          </a:custGeom>
          <a:ln w="12700">
            <a:solidFill>
              <a:schemeClr val="accent1">
                <a:hueOff val="109194"/>
                <a:satOff val="-4874"/>
                <a:lumOff val="12971"/>
              </a:schemeClr>
            </a:solidFill>
            <a:miter lim="400000"/>
          </a:ln>
        </p:spPr>
        <p:txBody>
          <a:bodyPr lIns="0" tIns="0" rIns="0" bIns="0"/>
          <a:lstStyle/>
          <a:p>
            <a:pPr defTabSz="457200">
              <a:spcBef>
                <a:spcPts val="0"/>
              </a:spcBef>
              <a:defRPr sz="1200" i="0">
                <a:solidFill>
                  <a:srgbClr val="000000"/>
                </a:solidFill>
                <a:latin typeface="Helvetica"/>
                <a:ea typeface="Helvetica"/>
                <a:cs typeface="Helvetica"/>
                <a:sym typeface="Helvetica"/>
              </a:defRPr>
            </a:pPr>
            <a:endParaRPr/>
          </a:p>
        </p:txBody>
      </p:sp>
      <p:sp>
        <p:nvSpPr>
          <p:cNvPr id="59" name="Losange"/>
          <p:cNvSpPr/>
          <p:nvPr/>
        </p:nvSpPr>
        <p:spPr>
          <a:xfrm>
            <a:off x="406400" y="2616200"/>
            <a:ext cx="5689600" cy="1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close/>
              </a:path>
            </a:pathLst>
          </a:custGeom>
          <a:ln w="12700">
            <a:solidFill>
              <a:schemeClr val="accent1">
                <a:hueOff val="109194"/>
                <a:satOff val="-4874"/>
                <a:lumOff val="12971"/>
              </a:schemeClr>
            </a:solidFill>
            <a:miter lim="400000"/>
          </a:ln>
        </p:spPr>
        <p:txBody>
          <a:bodyPr lIns="0" tIns="0" rIns="0" bIns="0"/>
          <a:lstStyle/>
          <a:p>
            <a:pPr defTabSz="457200">
              <a:spcBef>
                <a:spcPts val="0"/>
              </a:spcBef>
              <a:defRPr sz="1200" i="0">
                <a:solidFill>
                  <a:srgbClr val="000000"/>
                </a:solidFill>
                <a:latin typeface="Helvetica"/>
                <a:ea typeface="Helvetica"/>
                <a:cs typeface="Helvetica"/>
                <a:sym typeface="Helvetica"/>
              </a:defRPr>
            </a:pPr>
            <a:endParaRPr/>
          </a:p>
        </p:txBody>
      </p:sp>
      <p:sp>
        <p:nvSpPr>
          <p:cNvPr id="60" name="01"/>
          <p:cNvSpPr/>
          <p:nvPr/>
        </p:nvSpPr>
        <p:spPr>
          <a:xfrm>
            <a:off x="12331700" y="9220200"/>
            <a:ext cx="3175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spcBef>
                <a:spcPts val="0"/>
              </a:spcBef>
              <a:defRPr sz="1600" i="0">
                <a:solidFill>
                  <a:srgbClr val="FFFFFF"/>
                </a:solidFill>
                <a:effectLst>
                  <a:outerShdw blurRad="38100" dist="15537" dir="5392174" rotWithShape="0">
                    <a:srgbClr val="000000">
                      <a:alpha val="78421"/>
                    </a:srgbClr>
                  </a:outerShdw>
                </a:effectLst>
                <a:latin typeface="+mj-lt"/>
                <a:ea typeface="+mj-ea"/>
                <a:cs typeface="+mj-cs"/>
                <a:sym typeface="Book Antiqua"/>
              </a:defRPr>
            </a:lvl1pPr>
          </a:lstStyle>
          <a:p>
            <a:r>
              <a:t>01</a:t>
            </a:r>
          </a:p>
        </p:txBody>
      </p:sp>
      <p:sp>
        <p:nvSpPr>
          <p:cNvPr id="61" name="Image"/>
          <p:cNvSpPr>
            <a:spLocks noGrp="1"/>
          </p:cNvSpPr>
          <p:nvPr>
            <p:ph type="pic" idx="21"/>
          </p:nvPr>
        </p:nvSpPr>
        <p:spPr>
          <a:xfrm>
            <a:off x="3035300" y="0"/>
            <a:ext cx="13004800" cy="9753600"/>
          </a:xfrm>
          <a:prstGeom prst="rect">
            <a:avLst/>
          </a:prstGeom>
        </p:spPr>
        <p:txBody>
          <a:bodyPr lIns="91439" tIns="45719" rIns="91439" bIns="45719">
            <a:noAutofit/>
          </a:bodyPr>
          <a:lstStyle/>
          <a:p>
            <a:endParaRPr/>
          </a:p>
        </p:txBody>
      </p:sp>
      <p:sp>
        <p:nvSpPr>
          <p:cNvPr id="62" name="Texte du titre"/>
          <p:cNvSpPr txBox="1">
            <a:spLocks noGrp="1"/>
          </p:cNvSpPr>
          <p:nvPr>
            <p:ph type="title"/>
          </p:nvPr>
        </p:nvSpPr>
        <p:spPr>
          <a:xfrm>
            <a:off x="355600" y="444500"/>
            <a:ext cx="5816600" cy="2044700"/>
          </a:xfrm>
          <a:prstGeom prst="rect">
            <a:avLst/>
          </a:prstGeom>
        </p:spPr>
        <p:txBody>
          <a:bodyPr/>
          <a:lstStyle>
            <a:lvl1pPr>
              <a:defRPr>
                <a:latin typeface="+mj-lt"/>
                <a:ea typeface="+mj-ea"/>
                <a:cs typeface="+mj-cs"/>
                <a:sym typeface="Book Antiqua"/>
              </a:defRPr>
            </a:lvl1pPr>
          </a:lstStyle>
          <a:p>
            <a:r>
              <a:t>Texte du titre</a:t>
            </a:r>
          </a:p>
        </p:txBody>
      </p:sp>
      <p:sp>
        <p:nvSpPr>
          <p:cNvPr id="63" name="Texte niveau 1…"/>
          <p:cNvSpPr txBox="1">
            <a:spLocks noGrp="1"/>
          </p:cNvSpPr>
          <p:nvPr>
            <p:ph type="body" sz="half" idx="1"/>
          </p:nvPr>
        </p:nvSpPr>
        <p:spPr>
          <a:xfrm>
            <a:off x="355600" y="2984500"/>
            <a:ext cx="5816600" cy="6324600"/>
          </a:xfrm>
          <a:prstGeom prst="rect">
            <a:avLst/>
          </a:prstGeom>
        </p:spPr>
        <p:txBody>
          <a:bodyPr anchor="ctr"/>
          <a:lstStyle>
            <a:lvl1pPr marL="355600" indent="-355600"/>
            <a:lvl2pPr marL="736600" indent="-355600">
              <a:spcBef>
                <a:spcPts val="1200"/>
              </a:spcBef>
              <a:buChar char="✤"/>
              <a:defRPr sz="2800" b="1"/>
            </a:lvl2pPr>
            <a:lvl3pPr marL="1117600" indent="-355600">
              <a:spcBef>
                <a:spcPts val="1200"/>
              </a:spcBef>
              <a:buChar char="✤"/>
              <a:defRPr sz="2800" b="1"/>
            </a:lvl3pPr>
            <a:lvl4pPr marL="1498600" indent="-355600">
              <a:spcBef>
                <a:spcPts val="1200"/>
              </a:spcBef>
              <a:buSzPct val="70000"/>
              <a:buChar char="✤"/>
              <a:defRPr sz="2800" b="1"/>
            </a:lvl4pPr>
            <a:lvl5pPr marL="1879600" indent="-355600">
              <a:spcBef>
                <a:spcPts val="1200"/>
              </a:spcBef>
              <a:buSzPct val="70000"/>
              <a:buChar char="✤"/>
              <a:defRPr sz="2800" b="1"/>
            </a:lvl5pPr>
          </a:lstStyle>
          <a:p>
            <a:r>
              <a:t>Texte niveau 1</a:t>
            </a:r>
          </a:p>
          <a:p>
            <a:pPr lvl="1"/>
            <a:r>
              <a:t>Texte niveau 2</a:t>
            </a:r>
          </a:p>
          <a:p>
            <a:pPr lvl="2"/>
            <a:r>
              <a:t>Texte niveau 3</a:t>
            </a:r>
          </a:p>
          <a:p>
            <a:pPr lvl="3"/>
            <a:r>
              <a:t>Texte niveau 4</a:t>
            </a:r>
          </a:p>
          <a:p>
            <a:pPr lvl="4"/>
            <a:r>
              <a:t>Texte niveau 5</a:t>
            </a:r>
          </a:p>
        </p:txBody>
      </p:sp>
      <p:sp>
        <p:nvSpPr>
          <p:cNvPr id="64" name="Numéro de diapositive"/>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Puces">
    <p:spTree>
      <p:nvGrpSpPr>
        <p:cNvPr id="1" name=""/>
        <p:cNvGrpSpPr/>
        <p:nvPr/>
      </p:nvGrpSpPr>
      <p:grpSpPr>
        <a:xfrm>
          <a:off x="0" y="0"/>
          <a:ext cx="0" cy="0"/>
          <a:chOff x="0" y="0"/>
          <a:chExt cx="0" cy="0"/>
        </a:xfrm>
      </p:grpSpPr>
      <p:sp>
        <p:nvSpPr>
          <p:cNvPr id="71" name="Texte niveau 1…"/>
          <p:cNvSpPr txBox="1">
            <a:spLocks noGrp="1"/>
          </p:cNvSpPr>
          <p:nvPr>
            <p:ph type="body" idx="1"/>
          </p:nvPr>
        </p:nvSpPr>
        <p:spPr>
          <a:xfrm>
            <a:off x="355600" y="1479550"/>
            <a:ext cx="12293600" cy="7829550"/>
          </a:xfrm>
          <a:prstGeom prst="rect">
            <a:avLst/>
          </a:prstGeom>
        </p:spPr>
        <p:txBody>
          <a:bodyPr anchor="ctr"/>
          <a:lstStyle>
            <a:lvl1pPr marL="689428" indent="-689428">
              <a:spcBef>
                <a:spcPts val="4200"/>
              </a:spcBef>
              <a:defRPr sz="3800" b="0"/>
            </a:lvl1pPr>
            <a:lvl2pPr marL="1016000" indent="-508000">
              <a:spcBef>
                <a:spcPts val="4200"/>
              </a:spcBef>
              <a:buChar char="✤"/>
              <a:defRPr sz="3800"/>
            </a:lvl2pPr>
            <a:lvl3pPr marL="1524000" indent="-508000">
              <a:spcBef>
                <a:spcPts val="4200"/>
              </a:spcBef>
              <a:buChar char="✤"/>
              <a:defRPr sz="3800"/>
            </a:lvl3pPr>
            <a:lvl4pPr marL="2032000" indent="-508000">
              <a:spcBef>
                <a:spcPts val="4200"/>
              </a:spcBef>
              <a:buSzPct val="70000"/>
              <a:buChar char="✤"/>
              <a:defRPr sz="3800"/>
            </a:lvl4pPr>
            <a:lvl5pPr marL="2540000" indent="-508000">
              <a:spcBef>
                <a:spcPts val="4200"/>
              </a:spcBef>
              <a:buSzPct val="70000"/>
              <a:buChar char="✤"/>
              <a:defRPr sz="3800"/>
            </a:lvl5pPr>
          </a:lstStyle>
          <a:p>
            <a:r>
              <a:t>Texte niveau 1</a:t>
            </a:r>
          </a:p>
          <a:p>
            <a:pPr lvl="1"/>
            <a:r>
              <a:t>Texte niveau 2</a:t>
            </a:r>
          </a:p>
          <a:p>
            <a:pPr lvl="2"/>
            <a:r>
              <a:t>Texte niveau 3</a:t>
            </a:r>
          </a:p>
          <a:p>
            <a:pPr lvl="3"/>
            <a:r>
              <a:t>Texte niveau 4</a:t>
            </a:r>
          </a:p>
          <a:p>
            <a:pPr lvl="4"/>
            <a:r>
              <a:t>Texte niveau 5</a:t>
            </a:r>
          </a:p>
        </p:txBody>
      </p:sp>
      <p:sp>
        <p:nvSpPr>
          <p:cNvPr id="72" name="Texte du titre"/>
          <p:cNvSpPr txBox="1">
            <a:spLocks noGrp="1"/>
          </p:cNvSpPr>
          <p:nvPr>
            <p:ph type="title"/>
          </p:nvPr>
        </p:nvSpPr>
        <p:spPr>
          <a:prstGeom prst="rect">
            <a:avLst/>
          </a:prstGeom>
        </p:spPr>
        <p:txBody>
          <a:bodyPr/>
          <a:lstStyle>
            <a:lvl1pPr>
              <a:defRPr>
                <a:latin typeface="+mj-lt"/>
                <a:ea typeface="+mj-ea"/>
                <a:cs typeface="+mj-cs"/>
                <a:sym typeface="Book Antiqua"/>
              </a:defRPr>
            </a:lvl1pPr>
          </a:lstStyle>
          <a:p>
            <a:r>
              <a:t>Texte du titre</a:t>
            </a:r>
          </a:p>
        </p:txBody>
      </p:sp>
      <p:sp>
        <p:nvSpPr>
          <p:cNvPr id="73" name="Texte du sous-titre"/>
          <p:cNvSpPr txBox="1">
            <a:spLocks noGrp="1"/>
          </p:cNvSpPr>
          <p:nvPr>
            <p:ph type="body" sz="quarter" idx="21"/>
          </p:nvPr>
        </p:nvSpPr>
        <p:spPr>
          <a:xfrm>
            <a:off x="355600" y="696593"/>
            <a:ext cx="12293600" cy="694185"/>
          </a:xfrm>
          <a:prstGeom prst="rect">
            <a:avLst/>
          </a:prstGeom>
        </p:spPr>
        <p:txBody>
          <a:bodyPr anchor="ctr"/>
          <a:lstStyle>
            <a:lvl1pPr marL="0" indent="0">
              <a:spcBef>
                <a:spcPts val="1000"/>
              </a:spcBef>
              <a:buClrTx/>
              <a:buSzTx/>
              <a:buFontTx/>
              <a:buNone/>
              <a:defRPr sz="2400" b="0" i="1">
                <a:solidFill>
                  <a:srgbClr val="665AB7"/>
                </a:solidFill>
                <a:latin typeface="Avenir Next Demi Bold"/>
                <a:ea typeface="Avenir Next Demi Bold"/>
                <a:cs typeface="Avenir Next Demi Bold"/>
                <a:sym typeface="Avenir Next Demi Bold"/>
              </a:defRPr>
            </a:lvl1pPr>
          </a:lstStyle>
          <a:p>
            <a:r>
              <a:t>Texte du sous-titre</a:t>
            </a:r>
          </a:p>
        </p:txBody>
      </p:sp>
      <p:sp>
        <p:nvSpPr>
          <p:cNvPr id="74" name="Numéro de diapositive"/>
          <p:cNvSpPr txBox="1">
            <a:spLocks noGrp="1"/>
          </p:cNvSpPr>
          <p:nvPr>
            <p:ph type="sldNum" sz="quarter" idx="2"/>
          </p:nvPr>
        </p:nvSpPr>
        <p:spPr>
          <a:prstGeom prst="rect">
            <a:avLst/>
          </a:prstGeom>
        </p:spPr>
        <p:txBody>
          <a:bodyPr/>
          <a:lstStyle>
            <a:lvl1pPr>
              <a:defRPr>
                <a:solidFill>
                  <a:srgbClr val="324863"/>
                </a:solidFill>
              </a:defRPr>
            </a:lvl1pPr>
          </a:lstStyle>
          <a:p>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Photo - 3">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1" name="Image"/>
          <p:cNvSpPr>
            <a:spLocks noGrp="1"/>
          </p:cNvSpPr>
          <p:nvPr>
            <p:ph type="pic" sz="half" idx="21"/>
          </p:nvPr>
        </p:nvSpPr>
        <p:spPr>
          <a:xfrm>
            <a:off x="6502400" y="4406900"/>
            <a:ext cx="6121401" cy="5181123"/>
          </a:xfrm>
          <a:prstGeom prst="rect">
            <a:avLst/>
          </a:prstGeom>
        </p:spPr>
        <p:txBody>
          <a:bodyPr lIns="91439" tIns="45719" rIns="91439" bIns="45719">
            <a:noAutofit/>
          </a:bodyPr>
          <a:lstStyle/>
          <a:p>
            <a:endParaRPr/>
          </a:p>
        </p:txBody>
      </p:sp>
      <p:sp>
        <p:nvSpPr>
          <p:cNvPr id="82" name="Image"/>
          <p:cNvSpPr>
            <a:spLocks noGrp="1"/>
          </p:cNvSpPr>
          <p:nvPr>
            <p:ph type="pic" idx="22"/>
          </p:nvPr>
        </p:nvSpPr>
        <p:spPr>
          <a:xfrm>
            <a:off x="-2387600" y="444500"/>
            <a:ext cx="11633200" cy="8724900"/>
          </a:xfrm>
          <a:prstGeom prst="rect">
            <a:avLst/>
          </a:prstGeom>
        </p:spPr>
        <p:txBody>
          <a:bodyPr lIns="91439" tIns="45719" rIns="91439" bIns="45719">
            <a:noAutofit/>
          </a:bodyPr>
          <a:lstStyle/>
          <a:p>
            <a:endParaRPr/>
          </a:p>
        </p:txBody>
      </p:sp>
      <p:sp>
        <p:nvSpPr>
          <p:cNvPr id="83" name="Image"/>
          <p:cNvSpPr>
            <a:spLocks noGrp="1"/>
          </p:cNvSpPr>
          <p:nvPr>
            <p:ph type="pic" sz="half" idx="23"/>
          </p:nvPr>
        </p:nvSpPr>
        <p:spPr>
          <a:xfrm>
            <a:off x="6502400" y="431800"/>
            <a:ext cx="6121401" cy="4372125"/>
          </a:xfrm>
          <a:prstGeom prst="rect">
            <a:avLst/>
          </a:prstGeom>
        </p:spPr>
        <p:txBody>
          <a:bodyPr lIns="91439" tIns="45719" rIns="91439" bIns="45719">
            <a:noAutofit/>
          </a:bodyPr>
          <a:lstStyle/>
          <a:p>
            <a:endParaRPr/>
          </a:p>
        </p:txBody>
      </p:sp>
      <p:sp>
        <p:nvSpPr>
          <p:cNvPr id="84" name="Numéro de diapositive"/>
          <p:cNvSpPr txBox="1">
            <a:spLocks noGrp="1"/>
          </p:cNvSpPr>
          <p:nvPr>
            <p:ph type="sldNum" sz="quarter" idx="2"/>
          </p:nvPr>
        </p:nvSpPr>
        <p:spPr>
          <a:prstGeom prst="rect">
            <a:avLst/>
          </a:prstGeom>
        </p:spPr>
        <p:txBody>
          <a:bodyPr/>
          <a:lstStyle>
            <a:lvl1pPr>
              <a:defRPr>
                <a:solidFill>
                  <a:srgbClr val="324863"/>
                </a:solidFill>
              </a:defRPr>
            </a:lvl1pP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Citation">
    <p:spTree>
      <p:nvGrpSpPr>
        <p:cNvPr id="1" name=""/>
        <p:cNvGrpSpPr/>
        <p:nvPr/>
      </p:nvGrpSpPr>
      <p:grpSpPr>
        <a:xfrm>
          <a:off x="0" y="0"/>
          <a:ext cx="0" cy="0"/>
          <a:chOff x="0" y="0"/>
          <a:chExt cx="0" cy="0"/>
        </a:xfrm>
      </p:grpSpPr>
      <p:sp>
        <p:nvSpPr>
          <p:cNvPr id="91" name="« Saisissez une citation ici. »"/>
          <p:cNvSpPr>
            <a:spLocks noGrp="1"/>
          </p:cNvSpPr>
          <p:nvPr>
            <p:ph type="body" sz="quarter" idx="21"/>
          </p:nvPr>
        </p:nvSpPr>
        <p:spPr>
          <a:xfrm>
            <a:off x="1270000" y="4305300"/>
            <a:ext cx="10464800" cy="609600"/>
          </a:xfrm>
          <a:prstGeom prst="rect">
            <a:avLst/>
          </a:prstGeom>
        </p:spPr>
        <p:txBody>
          <a:bodyPr anchor="ctr">
            <a:spAutoFit/>
          </a:bodyPr>
          <a:lstStyle>
            <a:lvl1pPr marL="0" indent="0" algn="ctr">
              <a:spcBef>
                <a:spcPts val="3800"/>
              </a:spcBef>
              <a:buClrTx/>
              <a:buSzTx/>
              <a:buFontTx/>
              <a:buNone/>
              <a:defRPr sz="3000" b="0"/>
            </a:lvl1pPr>
          </a:lstStyle>
          <a:p>
            <a:r>
              <a:t>« Saisissez une citation ici. » </a:t>
            </a:r>
          </a:p>
        </p:txBody>
      </p:sp>
      <p:sp>
        <p:nvSpPr>
          <p:cNvPr id="92" name="-Gilles Allain"/>
          <p:cNvSpPr>
            <a:spLocks noGrp="1"/>
          </p:cNvSpPr>
          <p:nvPr>
            <p:ph type="body" sz="quarter" idx="22"/>
          </p:nvPr>
        </p:nvSpPr>
        <p:spPr>
          <a:xfrm>
            <a:off x="1270000" y="6362700"/>
            <a:ext cx="10464800" cy="609600"/>
          </a:xfrm>
          <a:prstGeom prst="rect">
            <a:avLst/>
          </a:prstGeom>
        </p:spPr>
        <p:txBody>
          <a:bodyPr>
            <a:spAutoFit/>
          </a:bodyPr>
          <a:lstStyle>
            <a:lvl1pPr marL="0" indent="0" algn="ctr">
              <a:buClrTx/>
              <a:buSzTx/>
              <a:buFontTx/>
              <a:buNone/>
              <a:defRPr sz="3000" b="0" i="1">
                <a:solidFill>
                  <a:srgbClr val="5C86B9"/>
                </a:solidFill>
              </a:defRPr>
            </a:lvl1pPr>
          </a:lstStyle>
          <a:p>
            <a:r>
              <a:t>-Gilles Allain</a:t>
            </a:r>
          </a:p>
        </p:txBody>
      </p:sp>
      <p:sp>
        <p:nvSpPr>
          <p:cNvPr id="93" name="Numéro de diapositive"/>
          <p:cNvSpPr txBox="1">
            <a:spLocks noGrp="1"/>
          </p:cNvSpPr>
          <p:nvPr>
            <p:ph type="sldNum" sz="quarter" idx="2"/>
          </p:nvPr>
        </p:nvSpPr>
        <p:spPr>
          <a:prstGeom prst="rect">
            <a:avLst/>
          </a:prstGeom>
        </p:spPr>
        <p:txBody>
          <a:bodyPr/>
          <a:lstStyle>
            <a:lvl1pPr>
              <a:defRPr>
                <a:solidFill>
                  <a:srgbClr val="324863"/>
                </a:solidFill>
              </a:defRPr>
            </a:lvl1p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hot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0" name="01"/>
          <p:cNvSpPr/>
          <p:nvPr/>
        </p:nvSpPr>
        <p:spPr>
          <a:xfrm>
            <a:off x="12331700" y="9220200"/>
            <a:ext cx="3175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spcBef>
                <a:spcPts val="0"/>
              </a:spcBef>
              <a:defRPr sz="1600" i="0">
                <a:solidFill>
                  <a:srgbClr val="FFFFFF"/>
                </a:solidFill>
                <a:effectLst>
                  <a:outerShdw blurRad="38100" dist="15537" dir="5392174" rotWithShape="0">
                    <a:srgbClr val="000000">
                      <a:alpha val="78421"/>
                    </a:srgbClr>
                  </a:outerShdw>
                </a:effectLst>
                <a:latin typeface="+mj-lt"/>
                <a:ea typeface="+mj-ea"/>
                <a:cs typeface="+mj-cs"/>
                <a:sym typeface="Book Antiqua"/>
              </a:defRPr>
            </a:lvl1pPr>
          </a:lstStyle>
          <a:p>
            <a:r>
              <a:t>01</a:t>
            </a:r>
          </a:p>
        </p:txBody>
      </p:sp>
      <p:sp>
        <p:nvSpPr>
          <p:cNvPr id="101" name="Image"/>
          <p:cNvSpPr>
            <a:spLocks noGrp="1"/>
          </p:cNvSpPr>
          <p:nvPr>
            <p:ph type="pic" idx="21"/>
          </p:nvPr>
        </p:nvSpPr>
        <p:spPr>
          <a:xfrm>
            <a:off x="-342900" y="0"/>
            <a:ext cx="13655989" cy="9753600"/>
          </a:xfrm>
          <a:prstGeom prst="rect">
            <a:avLst/>
          </a:prstGeom>
        </p:spPr>
        <p:txBody>
          <a:bodyPr lIns="91439" tIns="45719" rIns="91439" bIns="45719">
            <a:noAutofit/>
          </a:bodyPr>
          <a:lstStyle/>
          <a:p>
            <a:endParaRPr/>
          </a:p>
        </p:txBody>
      </p:sp>
      <p:sp>
        <p:nvSpPr>
          <p:cNvPr id="102" name="Numéro de diapositive"/>
          <p:cNvSpPr txBox="1">
            <a:spLocks noGrp="1"/>
          </p:cNvSpPr>
          <p:nvPr>
            <p:ph type="sldNum" sz="quarter" idx="2"/>
          </p:nvPr>
        </p:nvSpPr>
        <p:spPr>
          <a:prstGeom prst="rect">
            <a:avLst/>
          </a:prstGeom>
        </p:spPr>
        <p:txBody>
          <a:bodyPr/>
          <a:lstStyle>
            <a:lvl1pPr>
              <a:defRPr>
                <a:solidFill>
                  <a:srgbClr val="324863"/>
                </a:solidFill>
              </a:defRPr>
            </a:lvl1p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0EDE8"/>
        </a:solidFill>
        <a:effectLst/>
      </p:bgPr>
    </p:bg>
    <p:spTree>
      <p:nvGrpSpPr>
        <p:cNvPr id="1" name=""/>
        <p:cNvGrpSpPr/>
        <p:nvPr/>
      </p:nvGrpSpPr>
      <p:grpSpPr>
        <a:xfrm>
          <a:off x="0" y="0"/>
          <a:ext cx="0" cy="0"/>
          <a:chOff x="0" y="0"/>
          <a:chExt cx="0" cy="0"/>
        </a:xfrm>
      </p:grpSpPr>
      <p:sp>
        <p:nvSpPr>
          <p:cNvPr id="2" name="Texte du titre"/>
          <p:cNvSpPr txBox="1">
            <a:spLocks noGrp="1"/>
          </p:cNvSpPr>
          <p:nvPr>
            <p:ph type="title"/>
          </p:nvPr>
        </p:nvSpPr>
        <p:spPr>
          <a:xfrm>
            <a:off x="355600" y="25400"/>
            <a:ext cx="12293600" cy="6941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Texte du titre</a:t>
            </a:r>
          </a:p>
        </p:txBody>
      </p:sp>
      <p:sp>
        <p:nvSpPr>
          <p:cNvPr id="3" name="Texte niveau 1…"/>
          <p:cNvSpPr txBox="1">
            <a:spLocks noGrp="1"/>
          </p:cNvSpPr>
          <p:nvPr>
            <p:ph type="body" idx="1"/>
          </p:nvPr>
        </p:nvSpPr>
        <p:spPr>
          <a:xfrm>
            <a:off x="355600" y="1685974"/>
            <a:ext cx="12293600" cy="74453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2pPr marL="660400" indent="-304800">
              <a:spcBef>
                <a:spcPts val="800"/>
              </a:spcBef>
              <a:buChar char="★"/>
              <a:defRPr sz="2400" b="0"/>
            </a:lvl2pPr>
            <a:lvl3pPr marL="965200" indent="-304800">
              <a:spcBef>
                <a:spcPts val="600"/>
              </a:spcBef>
              <a:buChar char="•"/>
              <a:defRPr sz="2200" b="0"/>
            </a:lvl3pPr>
            <a:lvl4pPr marL="1270000" indent="-304800">
              <a:spcBef>
                <a:spcPts val="600"/>
              </a:spcBef>
              <a:buSzPct val="65000"/>
              <a:buChar char="✴"/>
              <a:defRPr sz="2000" b="0"/>
            </a:lvl4pPr>
            <a:lvl5pPr marL="1574800" indent="-304800">
              <a:spcBef>
                <a:spcPts val="600"/>
              </a:spcBef>
              <a:buSzPct val="60000"/>
              <a:buChar char="✴"/>
              <a:defRPr sz="1800" b="0"/>
            </a:lvl5pPr>
          </a:lstStyle>
          <a:p>
            <a:r>
              <a:t>Texte niveau 1</a:t>
            </a:r>
          </a:p>
          <a:p>
            <a:pPr lvl="1"/>
            <a:r>
              <a:t>Texte niveau 2</a:t>
            </a:r>
          </a:p>
          <a:p>
            <a:pPr lvl="2"/>
            <a:r>
              <a:t>Texte niveau 3</a:t>
            </a:r>
          </a:p>
          <a:p>
            <a:pPr lvl="3"/>
            <a:r>
              <a:t>Texte niveau 4</a:t>
            </a:r>
          </a:p>
          <a:p>
            <a:pPr lvl="4"/>
            <a:r>
              <a:t>Texte niveau 5</a:t>
            </a:r>
          </a:p>
        </p:txBody>
      </p:sp>
      <p:sp>
        <p:nvSpPr>
          <p:cNvPr id="4" name="Numéro de diapositive"/>
          <p:cNvSpPr txBox="1">
            <a:spLocks noGrp="1"/>
          </p:cNvSpPr>
          <p:nvPr>
            <p:ph type="sldNum" sz="quarter" idx="2"/>
          </p:nvPr>
        </p:nvSpPr>
        <p:spPr>
          <a:xfrm>
            <a:off x="12331700" y="9220200"/>
            <a:ext cx="317500" cy="355600"/>
          </a:xfrm>
          <a:prstGeom prst="rect">
            <a:avLst/>
          </a:prstGeom>
          <a:ln w="12700">
            <a:miter lim="400000"/>
          </a:ln>
        </p:spPr>
        <p:txBody>
          <a:bodyPr wrap="none" lIns="50800" tIns="50800" rIns="50800" bIns="50800">
            <a:normAutofit/>
          </a:bodyPr>
          <a:lstStyle>
            <a:lvl1pPr algn="ctr">
              <a:spcBef>
                <a:spcPts val="0"/>
              </a:spcBef>
              <a:defRPr sz="1600" i="0">
                <a:solidFill>
                  <a:schemeClr val="accent1">
                    <a:hueOff val="54751"/>
                    <a:satOff val="-1697"/>
                    <a:lumOff val="-18038"/>
                  </a:schemeClr>
                </a:solidFill>
                <a:latin typeface="+mj-lt"/>
                <a:ea typeface="+mj-ea"/>
                <a:cs typeface="+mj-cs"/>
                <a:sym typeface="Book Antiqua"/>
              </a:defRPr>
            </a:lvl1pPr>
          </a:lstStyle>
          <a:p>
            <a:fld id="{86CB4B4D-7CA3-9044-876B-883B54F8677D}" type="slidenum">
              <a:t>‹N°›</a:t>
            </a:fld>
            <a:endParaRPr/>
          </a:p>
        </p:txBody>
      </p:sp>
      <p:sp>
        <p:nvSpPr>
          <p:cNvPr id="5" name="Losange"/>
          <p:cNvSpPr/>
          <p:nvPr/>
        </p:nvSpPr>
        <p:spPr>
          <a:xfrm>
            <a:off x="406400" y="1435100"/>
            <a:ext cx="12192001" cy="1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close/>
              </a:path>
            </a:pathLst>
          </a:custGeom>
          <a:ln w="12700">
            <a:solidFill>
              <a:schemeClr val="accent1">
                <a:hueOff val="109194"/>
                <a:satOff val="-4874"/>
                <a:lumOff val="12971"/>
              </a:schemeClr>
            </a:solidFill>
            <a:miter lim="400000"/>
          </a:ln>
        </p:spPr>
        <p:txBody>
          <a:bodyPr lIns="0" tIns="0" rIns="0" bIns="0"/>
          <a:lstStyle/>
          <a:p>
            <a:pPr defTabSz="457200">
              <a:spcBef>
                <a:spcPts val="0"/>
              </a:spcBef>
              <a:defRPr sz="1200" i="0">
                <a:solidFill>
                  <a:srgbClr val="000000"/>
                </a:solidFill>
                <a:latin typeface="Helvetica"/>
                <a:ea typeface="Helvetica"/>
                <a:cs typeface="Helvetica"/>
                <a:sym typeface="Helvetica"/>
              </a:defRPr>
            </a:pPr>
            <a:endParaRPr/>
          </a:p>
        </p:txBody>
      </p:sp>
      <p:sp>
        <p:nvSpPr>
          <p:cNvPr id="6" name="Losange"/>
          <p:cNvSpPr/>
          <p:nvPr/>
        </p:nvSpPr>
        <p:spPr>
          <a:xfrm>
            <a:off x="406400" y="1485900"/>
            <a:ext cx="12192001" cy="1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close/>
              </a:path>
            </a:pathLst>
          </a:custGeom>
          <a:ln w="12700">
            <a:solidFill>
              <a:schemeClr val="accent1">
                <a:hueOff val="109194"/>
                <a:satOff val="-4874"/>
                <a:lumOff val="12971"/>
              </a:schemeClr>
            </a:solidFill>
            <a:miter lim="400000"/>
          </a:ln>
        </p:spPr>
        <p:txBody>
          <a:bodyPr lIns="0" tIns="0" rIns="0" bIns="0"/>
          <a:lstStyle/>
          <a:p>
            <a:pPr defTabSz="457200">
              <a:spcBef>
                <a:spcPts val="0"/>
              </a:spcBef>
              <a:defRPr sz="1200" i="0">
                <a:solidFill>
                  <a:srgbClr val="000000"/>
                </a:solidFill>
                <a:latin typeface="Helvetica"/>
                <a:ea typeface="Helvetica"/>
                <a:cs typeface="Helvetica"/>
                <a:sym typeface="Helvetica"/>
              </a:defRPr>
            </a:pPr>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l" defTabSz="584200" latinLnBrk="0">
        <a:lnSpc>
          <a:spcPct val="100000"/>
        </a:lnSpc>
        <a:spcBef>
          <a:spcPts val="0"/>
        </a:spcBef>
        <a:spcAft>
          <a:spcPts val="0"/>
        </a:spcAft>
        <a:buClrTx/>
        <a:buSzTx/>
        <a:buFontTx/>
        <a:buNone/>
        <a:tabLst/>
        <a:defRPr sz="4600" b="1" i="1" u="none" strike="noStrike" cap="none" spc="-91" baseline="0">
          <a:solidFill>
            <a:srgbClr val="7F7C78"/>
          </a:solidFill>
          <a:uFillTx/>
          <a:latin typeface="Avenir Next Regular"/>
          <a:ea typeface="Avenir Next Regular"/>
          <a:cs typeface="Avenir Next Regular"/>
          <a:sym typeface="Avenir Next Regular"/>
        </a:defRPr>
      </a:lvl1pPr>
      <a:lvl2pPr marL="0" marR="0" indent="228600" algn="l" defTabSz="584200" latinLnBrk="0">
        <a:lnSpc>
          <a:spcPct val="100000"/>
        </a:lnSpc>
        <a:spcBef>
          <a:spcPts val="0"/>
        </a:spcBef>
        <a:spcAft>
          <a:spcPts val="0"/>
        </a:spcAft>
        <a:buClrTx/>
        <a:buSzTx/>
        <a:buFontTx/>
        <a:buNone/>
        <a:tabLst/>
        <a:defRPr sz="4600" b="1" i="1" u="none" strike="noStrike" cap="none" spc="-91" baseline="0">
          <a:solidFill>
            <a:srgbClr val="7F7C78"/>
          </a:solidFill>
          <a:uFillTx/>
          <a:latin typeface="Avenir Next Regular"/>
          <a:ea typeface="Avenir Next Regular"/>
          <a:cs typeface="Avenir Next Regular"/>
          <a:sym typeface="Avenir Next Regular"/>
        </a:defRPr>
      </a:lvl2pPr>
      <a:lvl3pPr marL="0" marR="0" indent="457200" algn="l" defTabSz="584200" latinLnBrk="0">
        <a:lnSpc>
          <a:spcPct val="100000"/>
        </a:lnSpc>
        <a:spcBef>
          <a:spcPts val="0"/>
        </a:spcBef>
        <a:spcAft>
          <a:spcPts val="0"/>
        </a:spcAft>
        <a:buClrTx/>
        <a:buSzTx/>
        <a:buFontTx/>
        <a:buNone/>
        <a:tabLst/>
        <a:defRPr sz="4600" b="1" i="1" u="none" strike="noStrike" cap="none" spc="-91" baseline="0">
          <a:solidFill>
            <a:srgbClr val="7F7C78"/>
          </a:solidFill>
          <a:uFillTx/>
          <a:latin typeface="Avenir Next Regular"/>
          <a:ea typeface="Avenir Next Regular"/>
          <a:cs typeface="Avenir Next Regular"/>
          <a:sym typeface="Avenir Next Regular"/>
        </a:defRPr>
      </a:lvl3pPr>
      <a:lvl4pPr marL="0" marR="0" indent="685800" algn="l" defTabSz="584200" latinLnBrk="0">
        <a:lnSpc>
          <a:spcPct val="100000"/>
        </a:lnSpc>
        <a:spcBef>
          <a:spcPts val="0"/>
        </a:spcBef>
        <a:spcAft>
          <a:spcPts val="0"/>
        </a:spcAft>
        <a:buClrTx/>
        <a:buSzTx/>
        <a:buFontTx/>
        <a:buNone/>
        <a:tabLst/>
        <a:defRPr sz="4600" b="1" i="1" u="none" strike="noStrike" cap="none" spc="-91" baseline="0">
          <a:solidFill>
            <a:srgbClr val="7F7C78"/>
          </a:solidFill>
          <a:uFillTx/>
          <a:latin typeface="Avenir Next Regular"/>
          <a:ea typeface="Avenir Next Regular"/>
          <a:cs typeface="Avenir Next Regular"/>
          <a:sym typeface="Avenir Next Regular"/>
        </a:defRPr>
      </a:lvl4pPr>
      <a:lvl5pPr marL="0" marR="0" indent="914400" algn="l" defTabSz="584200" latinLnBrk="0">
        <a:lnSpc>
          <a:spcPct val="100000"/>
        </a:lnSpc>
        <a:spcBef>
          <a:spcPts val="0"/>
        </a:spcBef>
        <a:spcAft>
          <a:spcPts val="0"/>
        </a:spcAft>
        <a:buClrTx/>
        <a:buSzTx/>
        <a:buFontTx/>
        <a:buNone/>
        <a:tabLst/>
        <a:defRPr sz="4600" b="1" i="1" u="none" strike="noStrike" cap="none" spc="-91" baseline="0">
          <a:solidFill>
            <a:srgbClr val="7F7C78"/>
          </a:solidFill>
          <a:uFillTx/>
          <a:latin typeface="Avenir Next Regular"/>
          <a:ea typeface="Avenir Next Regular"/>
          <a:cs typeface="Avenir Next Regular"/>
          <a:sym typeface="Avenir Next Regular"/>
        </a:defRPr>
      </a:lvl5pPr>
      <a:lvl6pPr marL="0" marR="0" indent="1143000" algn="l" defTabSz="584200" latinLnBrk="0">
        <a:lnSpc>
          <a:spcPct val="100000"/>
        </a:lnSpc>
        <a:spcBef>
          <a:spcPts val="0"/>
        </a:spcBef>
        <a:spcAft>
          <a:spcPts val="0"/>
        </a:spcAft>
        <a:buClrTx/>
        <a:buSzTx/>
        <a:buFontTx/>
        <a:buNone/>
        <a:tabLst/>
        <a:defRPr sz="4600" b="1" i="1" u="none" strike="noStrike" cap="none" spc="-91" baseline="0">
          <a:solidFill>
            <a:srgbClr val="7F7C78"/>
          </a:solidFill>
          <a:uFillTx/>
          <a:latin typeface="Avenir Next Regular"/>
          <a:ea typeface="Avenir Next Regular"/>
          <a:cs typeface="Avenir Next Regular"/>
          <a:sym typeface="Avenir Next Regular"/>
        </a:defRPr>
      </a:lvl6pPr>
      <a:lvl7pPr marL="0" marR="0" indent="1371600" algn="l" defTabSz="584200" latinLnBrk="0">
        <a:lnSpc>
          <a:spcPct val="100000"/>
        </a:lnSpc>
        <a:spcBef>
          <a:spcPts val="0"/>
        </a:spcBef>
        <a:spcAft>
          <a:spcPts val="0"/>
        </a:spcAft>
        <a:buClrTx/>
        <a:buSzTx/>
        <a:buFontTx/>
        <a:buNone/>
        <a:tabLst/>
        <a:defRPr sz="4600" b="1" i="1" u="none" strike="noStrike" cap="none" spc="-91" baseline="0">
          <a:solidFill>
            <a:srgbClr val="7F7C78"/>
          </a:solidFill>
          <a:uFillTx/>
          <a:latin typeface="Avenir Next Regular"/>
          <a:ea typeface="Avenir Next Regular"/>
          <a:cs typeface="Avenir Next Regular"/>
          <a:sym typeface="Avenir Next Regular"/>
        </a:defRPr>
      </a:lvl7pPr>
      <a:lvl8pPr marL="0" marR="0" indent="1600200" algn="l" defTabSz="584200" latinLnBrk="0">
        <a:lnSpc>
          <a:spcPct val="100000"/>
        </a:lnSpc>
        <a:spcBef>
          <a:spcPts val="0"/>
        </a:spcBef>
        <a:spcAft>
          <a:spcPts val="0"/>
        </a:spcAft>
        <a:buClrTx/>
        <a:buSzTx/>
        <a:buFontTx/>
        <a:buNone/>
        <a:tabLst/>
        <a:defRPr sz="4600" b="1" i="1" u="none" strike="noStrike" cap="none" spc="-91" baseline="0">
          <a:solidFill>
            <a:srgbClr val="7F7C78"/>
          </a:solidFill>
          <a:uFillTx/>
          <a:latin typeface="Avenir Next Regular"/>
          <a:ea typeface="Avenir Next Regular"/>
          <a:cs typeface="Avenir Next Regular"/>
          <a:sym typeface="Avenir Next Regular"/>
        </a:defRPr>
      </a:lvl8pPr>
      <a:lvl9pPr marL="0" marR="0" indent="1828800" algn="l" defTabSz="584200" latinLnBrk="0">
        <a:lnSpc>
          <a:spcPct val="100000"/>
        </a:lnSpc>
        <a:spcBef>
          <a:spcPts val="0"/>
        </a:spcBef>
        <a:spcAft>
          <a:spcPts val="0"/>
        </a:spcAft>
        <a:buClrTx/>
        <a:buSzTx/>
        <a:buFontTx/>
        <a:buNone/>
        <a:tabLst/>
        <a:defRPr sz="4600" b="1" i="1" u="none" strike="noStrike" cap="none" spc="-91" baseline="0">
          <a:solidFill>
            <a:srgbClr val="7F7C78"/>
          </a:solidFill>
          <a:uFillTx/>
          <a:latin typeface="Avenir Next Regular"/>
          <a:ea typeface="Avenir Next Regular"/>
          <a:cs typeface="Avenir Next Regular"/>
          <a:sym typeface="Avenir Next Regular"/>
        </a:defRPr>
      </a:lvl9pPr>
    </p:titleStyle>
    <p:bodyStyle>
      <a:lvl1pPr marL="507999" marR="0" indent="-507999" algn="l" defTabSz="584200" rtl="0" latinLnBrk="0">
        <a:lnSpc>
          <a:spcPct val="100000"/>
        </a:lnSpc>
        <a:spcBef>
          <a:spcPts val="1200"/>
        </a:spcBef>
        <a:spcAft>
          <a:spcPts val="0"/>
        </a:spcAft>
        <a:buClr>
          <a:srgbClr val="991200"/>
        </a:buClr>
        <a:buSzPct val="70000"/>
        <a:buFont typeface="Zapf Dingbats"/>
        <a:buChar char="✤"/>
        <a:tabLst/>
        <a:defRPr sz="2800" b="1" i="0" u="none" strike="noStrike" cap="none" spc="0" baseline="0">
          <a:solidFill>
            <a:srgbClr val="000000"/>
          </a:solidFill>
          <a:uFillTx/>
          <a:latin typeface="+mj-lt"/>
          <a:ea typeface="+mj-ea"/>
          <a:cs typeface="+mj-cs"/>
          <a:sym typeface="Book Antiqua"/>
        </a:defRPr>
      </a:lvl1pPr>
      <a:lvl2pPr marL="882315" marR="0" indent="-374315" algn="l" defTabSz="584200" rtl="0" latinLnBrk="0">
        <a:lnSpc>
          <a:spcPct val="100000"/>
        </a:lnSpc>
        <a:spcBef>
          <a:spcPts val="1200"/>
        </a:spcBef>
        <a:spcAft>
          <a:spcPts val="0"/>
        </a:spcAft>
        <a:buClr>
          <a:srgbClr val="991200"/>
        </a:buClr>
        <a:buSzPct val="70000"/>
        <a:buFont typeface="Zapf Dingbats"/>
        <a:buChar char="✤"/>
        <a:tabLst/>
        <a:defRPr sz="2800" b="1" i="0" u="none" strike="noStrike" cap="none" spc="0" baseline="0">
          <a:solidFill>
            <a:srgbClr val="000000"/>
          </a:solidFill>
          <a:uFillTx/>
          <a:latin typeface="+mj-lt"/>
          <a:ea typeface="+mj-ea"/>
          <a:cs typeface="+mj-cs"/>
          <a:sym typeface="Book Antiqua"/>
        </a:defRPr>
      </a:lvl2pPr>
      <a:lvl3pPr marL="1390315" marR="0" indent="-374315" algn="l" defTabSz="584200" rtl="0" latinLnBrk="0">
        <a:lnSpc>
          <a:spcPct val="100000"/>
        </a:lnSpc>
        <a:spcBef>
          <a:spcPts val="1200"/>
        </a:spcBef>
        <a:spcAft>
          <a:spcPts val="0"/>
        </a:spcAft>
        <a:buClr>
          <a:srgbClr val="991200"/>
        </a:buClr>
        <a:buSzPct val="70000"/>
        <a:buFont typeface="Zapf Dingbats"/>
        <a:buChar char="✤"/>
        <a:tabLst/>
        <a:defRPr sz="2800" b="1" i="0" u="none" strike="noStrike" cap="none" spc="0" baseline="0">
          <a:solidFill>
            <a:srgbClr val="000000"/>
          </a:solidFill>
          <a:uFillTx/>
          <a:latin typeface="+mj-lt"/>
          <a:ea typeface="+mj-ea"/>
          <a:cs typeface="+mj-cs"/>
          <a:sym typeface="Book Antiqua"/>
        </a:defRPr>
      </a:lvl3pPr>
      <a:lvl4pPr marL="1898315" marR="0" indent="-374315" algn="l" defTabSz="584200" rtl="0" latinLnBrk="0">
        <a:lnSpc>
          <a:spcPct val="100000"/>
        </a:lnSpc>
        <a:spcBef>
          <a:spcPts val="1200"/>
        </a:spcBef>
        <a:spcAft>
          <a:spcPts val="0"/>
        </a:spcAft>
        <a:buClr>
          <a:srgbClr val="991200"/>
        </a:buClr>
        <a:buSzPct val="70000"/>
        <a:buFont typeface="Zapf Dingbats"/>
        <a:buChar char="✤"/>
        <a:tabLst/>
        <a:defRPr sz="2800" b="1" i="0" u="none" strike="noStrike" cap="none" spc="0" baseline="0">
          <a:solidFill>
            <a:srgbClr val="000000"/>
          </a:solidFill>
          <a:uFillTx/>
          <a:latin typeface="+mj-lt"/>
          <a:ea typeface="+mj-ea"/>
          <a:cs typeface="+mj-cs"/>
          <a:sym typeface="Book Antiqua"/>
        </a:defRPr>
      </a:lvl4pPr>
      <a:lvl5pPr marL="2406315" marR="0" indent="-374315" algn="l" defTabSz="584200" rtl="0" latinLnBrk="0">
        <a:lnSpc>
          <a:spcPct val="100000"/>
        </a:lnSpc>
        <a:spcBef>
          <a:spcPts val="1200"/>
        </a:spcBef>
        <a:spcAft>
          <a:spcPts val="0"/>
        </a:spcAft>
        <a:buClr>
          <a:srgbClr val="991200"/>
        </a:buClr>
        <a:buSzPct val="70000"/>
        <a:buFont typeface="Zapf Dingbats"/>
        <a:buChar char="✤"/>
        <a:tabLst/>
        <a:defRPr sz="2800" b="1" i="0" u="none" strike="noStrike" cap="none" spc="0" baseline="0">
          <a:solidFill>
            <a:srgbClr val="000000"/>
          </a:solidFill>
          <a:uFillTx/>
          <a:latin typeface="+mj-lt"/>
          <a:ea typeface="+mj-ea"/>
          <a:cs typeface="+mj-cs"/>
          <a:sym typeface="Book Antiqua"/>
        </a:defRPr>
      </a:lvl5pPr>
      <a:lvl6pPr marL="2914315" marR="0" indent="-374315" algn="l" defTabSz="584200" rtl="0" latinLnBrk="0">
        <a:lnSpc>
          <a:spcPct val="100000"/>
        </a:lnSpc>
        <a:spcBef>
          <a:spcPts val="1200"/>
        </a:spcBef>
        <a:spcAft>
          <a:spcPts val="0"/>
        </a:spcAft>
        <a:buClr>
          <a:srgbClr val="991200"/>
        </a:buClr>
        <a:buSzPct val="70000"/>
        <a:buFont typeface="Zapf Dingbats"/>
        <a:buChar char="✤"/>
        <a:tabLst/>
        <a:defRPr sz="2800" b="1" i="0" u="none" strike="noStrike" cap="none" spc="0" baseline="0">
          <a:solidFill>
            <a:srgbClr val="000000"/>
          </a:solidFill>
          <a:uFillTx/>
          <a:latin typeface="+mj-lt"/>
          <a:ea typeface="+mj-ea"/>
          <a:cs typeface="+mj-cs"/>
          <a:sym typeface="Book Antiqua"/>
        </a:defRPr>
      </a:lvl6pPr>
      <a:lvl7pPr marL="3422315" marR="0" indent="-374315" algn="l" defTabSz="584200" rtl="0" latinLnBrk="0">
        <a:lnSpc>
          <a:spcPct val="100000"/>
        </a:lnSpc>
        <a:spcBef>
          <a:spcPts val="1200"/>
        </a:spcBef>
        <a:spcAft>
          <a:spcPts val="0"/>
        </a:spcAft>
        <a:buClr>
          <a:srgbClr val="991200"/>
        </a:buClr>
        <a:buSzPct val="70000"/>
        <a:buFont typeface="Zapf Dingbats"/>
        <a:buChar char="✤"/>
        <a:tabLst/>
        <a:defRPr sz="2800" b="1" i="0" u="none" strike="noStrike" cap="none" spc="0" baseline="0">
          <a:solidFill>
            <a:srgbClr val="000000"/>
          </a:solidFill>
          <a:uFillTx/>
          <a:latin typeface="+mj-lt"/>
          <a:ea typeface="+mj-ea"/>
          <a:cs typeface="+mj-cs"/>
          <a:sym typeface="Book Antiqua"/>
        </a:defRPr>
      </a:lvl7pPr>
      <a:lvl8pPr marL="3930315" marR="0" indent="-374315" algn="l" defTabSz="584200" rtl="0" latinLnBrk="0">
        <a:lnSpc>
          <a:spcPct val="100000"/>
        </a:lnSpc>
        <a:spcBef>
          <a:spcPts val="1200"/>
        </a:spcBef>
        <a:spcAft>
          <a:spcPts val="0"/>
        </a:spcAft>
        <a:buClr>
          <a:srgbClr val="991200"/>
        </a:buClr>
        <a:buSzPct val="70000"/>
        <a:buFont typeface="Zapf Dingbats"/>
        <a:buChar char="✤"/>
        <a:tabLst/>
        <a:defRPr sz="2800" b="1" i="0" u="none" strike="noStrike" cap="none" spc="0" baseline="0">
          <a:solidFill>
            <a:srgbClr val="000000"/>
          </a:solidFill>
          <a:uFillTx/>
          <a:latin typeface="+mj-lt"/>
          <a:ea typeface="+mj-ea"/>
          <a:cs typeface="+mj-cs"/>
          <a:sym typeface="Book Antiqua"/>
        </a:defRPr>
      </a:lvl8pPr>
      <a:lvl9pPr marL="4438315" marR="0" indent="-374315" algn="l" defTabSz="584200" rtl="0" latinLnBrk="0">
        <a:lnSpc>
          <a:spcPct val="100000"/>
        </a:lnSpc>
        <a:spcBef>
          <a:spcPts val="1200"/>
        </a:spcBef>
        <a:spcAft>
          <a:spcPts val="0"/>
        </a:spcAft>
        <a:buClr>
          <a:srgbClr val="991200"/>
        </a:buClr>
        <a:buSzPct val="70000"/>
        <a:buFont typeface="Zapf Dingbats"/>
        <a:buChar char="✤"/>
        <a:tabLst/>
        <a:defRPr sz="2800" b="1" i="0" u="none" strike="noStrike" cap="none" spc="0" baseline="0">
          <a:solidFill>
            <a:srgbClr val="000000"/>
          </a:solidFill>
          <a:uFillTx/>
          <a:latin typeface="+mj-lt"/>
          <a:ea typeface="+mj-ea"/>
          <a:cs typeface="+mj-cs"/>
          <a:sym typeface="Book Antiqua"/>
        </a:defRPr>
      </a:lvl9pPr>
    </p:bodyStyle>
    <p:otherStyle>
      <a:lvl1pPr marL="0" marR="0" indent="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Book Antiqua"/>
        </a:defRPr>
      </a:lvl1pPr>
      <a:lvl2pPr marL="0" marR="0" indent="2286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Book Antiqua"/>
        </a:defRPr>
      </a:lvl2pPr>
      <a:lvl3pPr marL="0" marR="0" indent="4572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Book Antiqua"/>
        </a:defRPr>
      </a:lvl3pPr>
      <a:lvl4pPr marL="0" marR="0" indent="6858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Book Antiqua"/>
        </a:defRPr>
      </a:lvl4pPr>
      <a:lvl5pPr marL="0" marR="0" indent="9144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Book Antiqua"/>
        </a:defRPr>
      </a:lvl5pPr>
      <a:lvl6pPr marL="0" marR="0" indent="11430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Book Antiqua"/>
        </a:defRPr>
      </a:lvl6pPr>
      <a:lvl7pPr marL="0" marR="0" indent="13716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Book Antiqua"/>
        </a:defRPr>
      </a:lvl7pPr>
      <a:lvl8pPr marL="0" marR="0" indent="16002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Book Antiqua"/>
        </a:defRPr>
      </a:lvl8pPr>
      <a:lvl9pPr marL="0" marR="0" indent="18288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Book Antiqu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francois.lacomme@2isa.ne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rsx102.seancetenante.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www.gandi.net"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hyperlink" Target="https://www.afnic.fr/fr/votre-nom-de-domaine/comment-choisir-et-creer-mon-nom-de-domaine/" TargetMode="External"/><Relationship Id="rId4" Type="http://schemas.openxmlformats.org/officeDocument/2006/relationships/hyperlink" Target="https://www.ovh.com/fr/domaines/"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s://www.knot-resolver.cz" TargetMode="External"/><Relationship Id="rId2" Type="http://schemas.openxmlformats.org/officeDocument/2006/relationships/hyperlink" Target="https://www.isc.org/bind/" TargetMode="External"/><Relationship Id="rId1" Type="http://schemas.openxmlformats.org/officeDocument/2006/relationships/slideLayout" Target="../slideLayouts/slideLayout3.xml"/><Relationship Id="rId6" Type="http://schemas.openxmlformats.org/officeDocument/2006/relationships/hyperlink" Target="https://rdap.org" TargetMode="External"/><Relationship Id="rId5" Type="http://schemas.openxmlformats.org/officeDocument/2006/relationships/hyperlink" Target="http://fr.wiktionary.org" TargetMode="External"/><Relationship Id="rId4" Type="http://schemas.openxmlformats.org/officeDocument/2006/relationships/hyperlink" Target="https://nlnetlabs.nl/projects/unbound/about/"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trr.dns.nextdns.io/" TargetMode="External"/><Relationship Id="rId2" Type="http://schemas.openxmlformats.org/officeDocument/2006/relationships/hyperlink" Target="https://mozilla.cloudflare-dns.com/dns-query" TargetMode="External"/><Relationship Id="rId1" Type="http://schemas.openxmlformats.org/officeDocument/2006/relationships/slideLayout" Target="../slideLayouts/slideLayout3.xml"/><Relationship Id="rId6" Type="http://schemas.openxmlformats.org/officeDocument/2006/relationships/hyperlink" Target="https://www.afnic.fr/wp-media/uploads/2020/11/Guidepratique_Titulaire_VF.pdf" TargetMode="External"/><Relationship Id="rId5" Type="http://schemas.openxmlformats.org/officeDocument/2006/relationships/hyperlink" Target="https://www.bortzmeyer.org/9499.html" TargetMode="External"/><Relationship Id="rId4" Type="http://schemas.openxmlformats.org/officeDocument/2006/relationships/hyperlink" Target="https://support.mozilla.org/fr/kb/dns-via-https-firefox"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rsx102.seancetenante.com/documents/Exercices-RSX102-DNS.docx"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hyperlink" Target="http://aliceandbob.io" TargetMode="External"/><Relationship Id="rId4" Type="http://schemas.openxmlformats.org/officeDocument/2006/relationships/hyperlink" Target="http://amio-millau.fr"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rsx102.seancetenante.com/documents/RSX102-2021-Plan.pdf"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hyperlink" Target="http://rsx102.seancetenante.com/documents/Modele-OSI.pdf" TargetMode="External"/><Relationship Id="rId4" Type="http://schemas.openxmlformats.org/officeDocument/2006/relationships/hyperlink" Target="http://rsx102.seancetenante.com" TargetMode="External"/></Relationships>
</file>

<file path=ppt/slides/_rels/slide20.xml.rels><?xml version="1.0" encoding="UTF-8" standalone="yes"?>
<Relationships xmlns="http://schemas.openxmlformats.org/package/2006/relationships"><Relationship Id="rId8" Type="http://schemas.openxmlformats.org/officeDocument/2006/relationships/hyperlink" Target="https://fontsinuse.com/uses/40770/world-wide-web-logotype" TargetMode="External"/><Relationship Id="rId3" Type="http://schemas.openxmlformats.org/officeDocument/2006/relationships/hyperlink" Target="https://www.w3.org/People/Berners-Lee/" TargetMode="External"/><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hyperlink" Target="http://www.home.cern/science/computing/birth-web"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s://rsx102.seancetenante.com/anatomie-url.php"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www.w3.org" TargetMode="Externa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hyperlink" Target="http://rsx102.seancetenante.com/documents/HTTP-requete-reponse.pdf" TargetMode="Externa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https://developer.mozilla.org/fr/docs/Glossary/Head_of_line_blocking"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hyperlink" Target="https://http2-explained.haxx.se/fr"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8.tif"/><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slide" Target="slide78.xml"/><Relationship Id="rId2" Type="http://schemas.openxmlformats.org/officeDocument/2006/relationships/hyperlink" Target="https://http3-explained.haxx.se/fr" TargetMode="External"/><Relationship Id="rId1" Type="http://schemas.openxmlformats.org/officeDocument/2006/relationships/slideLayout" Target="../slideLayouts/slideLayout3.xml"/><Relationship Id="rId4" Type="http://schemas.openxmlformats.org/officeDocument/2006/relationships/hyperlink" Target="https://www.bortzmeyer.org/9114.html"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blog.stephane-robert.info/docs/services/web/apache/" TargetMode="External"/><Relationship Id="rId2" Type="http://schemas.openxmlformats.org/officeDocument/2006/relationships/hyperlink" Target="https://geekflare.com/fr/open-source-web-servers/" TargetMode="Externa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hyperlink" Target="http://www.browserfordoing.com" TargetMode="Externa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hyperlink" Target="https://amio-millau.fr"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hyperlink" Target="https://www.it-connect.fr/curl-loutil-testeur-des-protocoles-divers/" TargetMode="External"/><Relationship Id="rId4" Type="http://schemas.openxmlformats.org/officeDocument/2006/relationships/hyperlink" Target="https://ec.haxx.se"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0.tif"/><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0.ti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hyperlink" Target="https://www.php.net/manual/fr/install.fpm.php"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hyperlink" Target="https://rsx102.seancetenante.com/minimum/formulaire.txt"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hyperlink" Target="https://www.php.net/manual/fr/" TargetMode="External"/><Relationship Id="rId4" Type="http://schemas.openxmlformats.org/officeDocument/2006/relationships/hyperlink" Target="https://rsx102.seancetenante.com/minimum/formulaire.php"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www.amazon.fr/s/ref=ntt_athr_dp_sr_2?_encoding=UTF8&amp;search-alias=books-fr&amp;field-author=Jacques%20Perrin" TargetMode="Externa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hyperlink" Target="https://www.w3schools.com/xml/" TargetMode="External"/><Relationship Id="rId2" Type="http://schemas.openxmlformats.org/officeDocument/2006/relationships/hyperlink" Target="https://developer.mozilla.org/fr/docs/Web/XML/XML_introduction" TargetMode="Externa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hyperlink" Target="https://www.xul.fr/ecmascript/tableau.php" TargetMode="External"/><Relationship Id="rId2" Type="http://schemas.openxmlformats.org/officeDocument/2006/relationships/hyperlink" Target="http://www.xul.fr/ecmascript/associatif.php" TargetMode="External"/><Relationship Id="rId1" Type="http://schemas.openxmlformats.org/officeDocument/2006/relationships/slideLayout" Target="../slideLayouts/slideLayout3.xml"/><Relationship Id="rId4" Type="http://schemas.openxmlformats.org/officeDocument/2006/relationships/hyperlink" Target="http://json.org"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hyperlink" Target="https://www.ovhcloud.com/fr/learn/what-is-rest-api/"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hyperlink" Target="https://www.cloudflare.com/fr-fr/learning/ssl/transport-layer-security-tls/"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hyperlink" Target="https://doc.ubuntu-fr.org/tutoriel/comment_creer_un_certificat_ssl" TargetMode="External"/></Relationships>
</file>

<file path=ppt/slides/_rels/slide6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8" Type="http://schemas.openxmlformats.org/officeDocument/2006/relationships/hyperlink" Target="http://www.proftpd.org/" TargetMode="External"/><Relationship Id="rId3" Type="http://schemas.openxmlformats.org/officeDocument/2006/relationships/hyperlink" Target="http://filezilla-project.org/" TargetMode="External"/><Relationship Id="rId7" Type="http://schemas.openxmlformats.org/officeDocument/2006/relationships/hyperlink" Target="https://winscp.net/eng/docs/lang:fr" TargetMode="External"/><Relationship Id="rId2" Type="http://schemas.openxmlformats.org/officeDocument/2006/relationships/hyperlink" Target="http://fireftp.mozdev.org/" TargetMode="External"/><Relationship Id="rId1" Type="http://schemas.openxmlformats.org/officeDocument/2006/relationships/slideLayout" Target="../slideLayouts/slideLayout3.xml"/><Relationship Id="rId6" Type="http://schemas.openxmlformats.org/officeDocument/2006/relationships/hyperlink" Target="http://www.crossftp.com/" TargetMode="External"/><Relationship Id="rId11" Type="http://schemas.openxmlformats.org/officeDocument/2006/relationships/hyperlink" Target="https://fr.wikibooks.org/wiki/Administration_r%C3%A9seau_sous_Linux/ProFTPD" TargetMode="External"/><Relationship Id="rId5" Type="http://schemas.openxmlformats.org/officeDocument/2006/relationships/hyperlink" Target="http://cyberduck.ch/" TargetMode="External"/><Relationship Id="rId10" Type="http://schemas.openxmlformats.org/officeDocument/2006/relationships/hyperlink" Target="https://security.appspot.com/vsftpd.html" TargetMode="External"/><Relationship Id="rId4" Type="http://schemas.openxmlformats.org/officeDocument/2006/relationships/hyperlink" Target="http://www.glub.com/products/secureftp/" TargetMode="External"/><Relationship Id="rId9" Type="http://schemas.openxmlformats.org/officeDocument/2006/relationships/hyperlink" Target="http://www.pureftpd.org/project/pure-ftpd" TargetMode="Externa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hyperlink" Target="https://www.rfc-editor.org/info/std13" TargetMode="Externa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hyperlink" Target="http://subversion.apache.org" TargetMode="External"/><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hyperlink" Target="https://git-scm.com" TargetMode="Externa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hyperlink" Target="https://rsx102.seancetenante.com/documents/Cours-UTC505-Transport-TCP-IP.pdf"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45.png"/></Relationships>
</file>

<file path=ppt/slides/_rels/slide7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8" Type="http://schemas.openxmlformats.org/officeDocument/2006/relationships/hyperlink" Target="https://www.bortzmeyer.org/quic.html" TargetMode="External"/><Relationship Id="rId3" Type="http://schemas.openxmlformats.org/officeDocument/2006/relationships/hyperlink" Target="https://datatracker.ietf.org/doc/rfc9369/" TargetMode="External"/><Relationship Id="rId7" Type="http://schemas.openxmlformats.org/officeDocument/2006/relationships/hyperlink" Target="https://www.bortzmeyer.org/9114.html" TargetMode="External"/><Relationship Id="rId2" Type="http://schemas.openxmlformats.org/officeDocument/2006/relationships/hyperlink" Target="https://datatracker.ietf.org/doc/rfc9114/" TargetMode="External"/><Relationship Id="rId1" Type="http://schemas.openxmlformats.org/officeDocument/2006/relationships/slideLayout" Target="../slideLayouts/slideLayout3.xml"/><Relationship Id="rId6" Type="http://schemas.openxmlformats.org/officeDocument/2006/relationships/hyperlink" Target="https://daniel.haxx.se/http3-explained/" TargetMode="External"/><Relationship Id="rId5" Type="http://schemas.openxmlformats.org/officeDocument/2006/relationships/hyperlink" Target="https://http3-explained.haxx.se/fr" TargetMode="External"/><Relationship Id="rId10" Type="http://schemas.openxmlformats.org/officeDocument/2006/relationships/hyperlink" Target="https://air.imag.fr/index.php/Quick_UDP_Internet_Connection_(QUIC)" TargetMode="External"/><Relationship Id="rId4" Type="http://schemas.openxmlformats.org/officeDocument/2006/relationships/hyperlink" Target="https://datatracker.ietf.org/wg/masque/about/" TargetMode="External"/><Relationship Id="rId9" Type="http://schemas.openxmlformats.org/officeDocument/2006/relationships/hyperlink" Target="https://www.chromium.org/quic"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s://www.freebsdfoundation.org/project/multipath-tcp-for-freebsd/" TargetMode="External"/><Relationship Id="rId2" Type="http://schemas.openxmlformats.org/officeDocument/2006/relationships/hyperlink" Target="http://www.multipath-tcp.org" TargetMode="Externa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hyperlink" Target="https://www.ovhtelecom.fr/overthebox/" TargetMode="Externa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image" Target="../media/image50.tif"/><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hyperlink" Target="http://docs.oracle.com/javase/7/docs/api/java/net/package-summary.html" TargetMode="External"/><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hyperlink" Target="http://fr.wikipedia.org/wiki/Fichier:Z800_2066_JKU.jpeg" TargetMode="Externa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www.icann.org"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hyperlink" Target="http://www.verisigninc.com/?loc=fr_FR" TargetMode="External"/><Relationship Id="rId4" Type="http://schemas.openxmlformats.org/officeDocument/2006/relationships/hyperlink" Target="http://www.afnic.fr/" TargetMode="External"/></Relationships>
</file>

<file path=ppt/slides/_rels/slide9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56.tif"/><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hyperlink" Target="https://moneyradar.org/lexique/blockchain/" TargetMode="External"/><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98.xml.rels><?xml version="1.0" encoding="UTF-8" standalone="yes"?>
<Relationships xmlns="http://schemas.openxmlformats.org/package/2006/relationships"><Relationship Id="rId3" Type="http://schemas.openxmlformats.org/officeDocument/2006/relationships/hyperlink" Target="https://www.economie.gouv.fr/entreprises/blockchain-definition-avantage-utilisation-application" TargetMode="External"/><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hyperlink" Target="https://medium.com/@godefroy.galas/analyse-et-comparaison-des-m%C3%A9canismes-de-consensus-dans-la-blockchain-f91aee511ea3"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2026   François Lacomme  &lt;francois.lacomme@2isa.net&gt;"/>
          <p:cNvSpPr>
            <a:spLocks noGrp="1"/>
          </p:cNvSpPr>
          <p:nvPr>
            <p:ph type="body" idx="21"/>
          </p:nvPr>
        </p:nvSpPr>
        <p:spPr>
          <a:xfrm>
            <a:off x="374650" y="8813800"/>
            <a:ext cx="12255500" cy="406400"/>
          </a:xfrm>
          <a:prstGeom prst="rect">
            <a:avLst/>
          </a:prstGeom>
        </p:spPr>
        <p:txBody>
          <a:bodyPr/>
          <a:lstStyle/>
          <a:p>
            <a:r>
              <a:t>2026			François Lacomme  &lt;</a:t>
            </a:r>
            <a:r>
              <a:rPr u="sng">
                <a:solidFill>
                  <a:schemeClr val="accent5">
                    <a:satOff val="8112"/>
                    <a:lumOff val="-14630"/>
                  </a:schemeClr>
                </a:solidFill>
                <a:hlinkClick r:id="rId3"/>
              </a:rPr>
              <a:t>francois.lacomme@2isa.net</a:t>
            </a:r>
            <a:r>
              <a:t>&gt;</a:t>
            </a:r>
          </a:p>
        </p:txBody>
      </p:sp>
      <p:sp>
        <p:nvSpPr>
          <p:cNvPr id="143" name="Technologies pour les applications en réseau : contribution au profil NetDevOps"/>
          <p:cNvSpPr txBox="1">
            <a:spLocks noGrp="1"/>
          </p:cNvSpPr>
          <p:nvPr>
            <p:ph type="ctrTitle"/>
          </p:nvPr>
        </p:nvSpPr>
        <p:spPr>
          <a:xfrm>
            <a:off x="355600" y="914896"/>
            <a:ext cx="12293600" cy="1566892"/>
          </a:xfrm>
          <a:prstGeom prst="rect">
            <a:avLst/>
          </a:prstGeom>
        </p:spPr>
        <p:txBody>
          <a:bodyPr/>
          <a:lstStyle/>
          <a:p>
            <a:r>
              <a:t>Technologies pour les applications en réseau : contribution au profil NetDevOps</a:t>
            </a:r>
          </a:p>
        </p:txBody>
      </p:sp>
      <p:sp>
        <p:nvSpPr>
          <p:cNvPr id="144" name="RSX102"/>
          <p:cNvSpPr txBox="1">
            <a:spLocks noGrp="1"/>
          </p:cNvSpPr>
          <p:nvPr>
            <p:ph type="subTitle" sz="quarter" idx="1"/>
          </p:nvPr>
        </p:nvSpPr>
        <p:spPr>
          <a:xfrm>
            <a:off x="355600" y="2995308"/>
            <a:ext cx="12293600" cy="681959"/>
          </a:xfrm>
          <a:prstGeom prst="rect">
            <a:avLst/>
          </a:prstGeom>
        </p:spPr>
        <p:txBody>
          <a:bodyPr/>
          <a:lstStyle/>
          <a:p>
            <a:r>
              <a:t>RSX102</a:t>
            </a:r>
          </a:p>
        </p:txBody>
      </p:sp>
      <p:sp>
        <p:nvSpPr>
          <p:cNvPr id="145" name="Rectangle"/>
          <p:cNvSpPr txBox="1"/>
          <p:nvPr/>
        </p:nvSpPr>
        <p:spPr>
          <a:xfrm>
            <a:off x="355600" y="3784600"/>
            <a:ext cx="12293600" cy="681959"/>
          </a:xfrm>
          <a:prstGeom prst="rect">
            <a:avLst/>
          </a:prstGeom>
          <a:ln w="12700">
            <a:miter lim="400000"/>
          </a:ln>
        </p:spPr>
        <p:txBody>
          <a:bodyPr lIns="50800" tIns="50800" rIns="50800" bIns="50800">
            <a:normAutofit/>
          </a:bodyPr>
          <a:lstStyle/>
          <a:p>
            <a:pPr>
              <a:spcBef>
                <a:spcPts val="0"/>
              </a:spcBef>
              <a:defRPr b="1" i="0">
                <a:solidFill>
                  <a:schemeClr val="accent5">
                    <a:lumOff val="-6018"/>
                  </a:schemeClr>
                </a:solidFill>
                <a:latin typeface="Verdana"/>
                <a:ea typeface="Verdana"/>
                <a:cs typeface="Verdana"/>
                <a:sym typeface="Verdana"/>
              </a:defRPr>
            </a:pPr>
            <a:endParaRPr/>
          </a:p>
        </p:txBody>
      </p:sp>
      <p:sp>
        <p:nvSpPr>
          <p:cNvPr id="146" name="Document provisoire.…"/>
          <p:cNvSpPr txBox="1"/>
          <p:nvPr/>
        </p:nvSpPr>
        <p:spPr>
          <a:xfrm>
            <a:off x="266700" y="6661199"/>
            <a:ext cx="12293600" cy="14375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defTabSz="457200">
              <a:spcBef>
                <a:spcPts val="0"/>
              </a:spcBef>
              <a:defRPr sz="1800" b="1">
                <a:solidFill>
                  <a:srgbClr val="7F7C78"/>
                </a:solidFill>
                <a:latin typeface="Verdana"/>
                <a:ea typeface="Verdana"/>
                <a:cs typeface="Verdana"/>
                <a:sym typeface="Verdana"/>
              </a:defRPr>
            </a:pPr>
            <a:endParaRPr/>
          </a:p>
          <a:p>
            <a:pPr defTabSz="457200">
              <a:spcBef>
                <a:spcPts val="0"/>
              </a:spcBef>
              <a:defRPr sz="1800" b="1">
                <a:solidFill>
                  <a:srgbClr val="7F7C78"/>
                </a:solidFill>
                <a:latin typeface="Verdana"/>
                <a:ea typeface="Verdana"/>
                <a:cs typeface="Verdana"/>
                <a:sym typeface="Verdana"/>
              </a:defRPr>
            </a:pPr>
            <a:r>
              <a:t>Document provisoire. </a:t>
            </a:r>
          </a:p>
          <a:p>
            <a:pPr defTabSz="457200">
              <a:spcBef>
                <a:spcPts val="0"/>
              </a:spcBef>
              <a:defRPr sz="1800" b="1">
                <a:solidFill>
                  <a:srgbClr val="7F7C78"/>
                </a:solidFill>
                <a:latin typeface="Verdana"/>
                <a:ea typeface="Verdana"/>
                <a:cs typeface="Verdana"/>
                <a:sym typeface="Verdana"/>
              </a:defRPr>
            </a:pPr>
            <a:r>
              <a:t>Copie et diffusion non autorisées sans accord écrit.</a:t>
            </a:r>
          </a:p>
          <a:p>
            <a:pPr defTabSz="457200">
              <a:spcBef>
                <a:spcPts val="0"/>
              </a:spcBef>
              <a:defRPr sz="1800" b="1">
                <a:solidFill>
                  <a:srgbClr val="7F7C78"/>
                </a:solidFill>
                <a:latin typeface="Verdana"/>
                <a:ea typeface="Verdana"/>
                <a:cs typeface="Verdana"/>
                <a:sym typeface="Verdana"/>
              </a:defRPr>
            </a:pPr>
            <a:r>
              <a:t>Documents liés aux cours : </a:t>
            </a:r>
            <a:r>
              <a:rPr u="sng">
                <a:solidFill>
                  <a:schemeClr val="accent5">
                    <a:satOff val="8112"/>
                    <a:lumOff val="-14630"/>
                  </a:schemeClr>
                </a:solidFill>
                <a:hlinkClick r:id="rId4"/>
              </a:rPr>
              <a:t>https://rsx102.seancetenante.com</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212" name="2.1 - DNS - Domain Name System Nom de domaine"/>
          <p:cNvSpPr txBox="1">
            <a:spLocks noGrp="1"/>
          </p:cNvSpPr>
          <p:nvPr>
            <p:ph type="body" idx="21"/>
          </p:nvPr>
        </p:nvSpPr>
        <p:spPr>
          <a:prstGeom prst="rect">
            <a:avLst/>
          </a:prstGeom>
        </p:spPr>
        <p:txBody>
          <a:bodyPr/>
          <a:lstStyle>
            <a:lvl1pPr>
              <a:tabLst>
                <a:tab pos="12039600" algn="r"/>
              </a:tabLst>
            </a:lvl1pPr>
          </a:lstStyle>
          <a:p>
            <a:r>
              <a:t>2.1 - DNS - Domain Name System	Nom de domaine           </a:t>
            </a:r>
          </a:p>
        </p:txBody>
      </p:sp>
      <p:sp>
        <p:nvSpPr>
          <p:cNvPr id="213" name="Nom de domaine (suite…)…"/>
          <p:cNvSpPr txBox="1">
            <a:spLocks noGrp="1"/>
          </p:cNvSpPr>
          <p:nvPr>
            <p:ph type="body" idx="1"/>
          </p:nvPr>
        </p:nvSpPr>
        <p:spPr>
          <a:xfrm>
            <a:off x="355600" y="1684734"/>
            <a:ext cx="12293600" cy="7652389"/>
          </a:xfrm>
          <a:prstGeom prst="rect">
            <a:avLst/>
          </a:prstGeom>
        </p:spPr>
        <p:txBody>
          <a:bodyPr/>
          <a:lstStyle/>
          <a:p>
            <a:r>
              <a:t>Nom de domaine </a:t>
            </a:r>
            <a:r>
              <a:rPr b="0"/>
              <a:t>(suite…)</a:t>
            </a:r>
          </a:p>
          <a:p>
            <a:pPr lvl="1"/>
            <a:r>
              <a:t>Exemple 2 </a:t>
            </a:r>
          </a:p>
          <a:p>
            <a:pPr lvl="1"/>
            <a:endParaRPr/>
          </a:p>
          <a:p>
            <a:pPr lvl="1"/>
            <a:endParaRPr/>
          </a:p>
          <a:p>
            <a:pPr lvl="1"/>
            <a:endParaRPr/>
          </a:p>
          <a:p>
            <a:pPr lvl="1"/>
            <a:endParaRPr/>
          </a:p>
          <a:p>
            <a:pPr lvl="1"/>
            <a:endParaRPr/>
          </a:p>
          <a:p>
            <a:pPr lvl="1"/>
            <a:endParaRPr/>
          </a:p>
          <a:p>
            <a:pPr lvl="1"/>
            <a:endParaRPr/>
          </a:p>
          <a:p>
            <a:pPr lvl="1"/>
            <a:r>
              <a:t>Dans l’exemple 2 ci-dessus, </a:t>
            </a:r>
            <a:r>
              <a:rPr b="1">
                <a:solidFill>
                  <a:schemeClr val="accent5">
                    <a:satOff val="8112"/>
                    <a:lumOff val="-14630"/>
                  </a:schemeClr>
                </a:solidFill>
                <a:latin typeface="Menlo Regular"/>
                <a:ea typeface="Menlo Regular"/>
                <a:cs typeface="Menlo Regular"/>
                <a:sym typeface="Menlo Regular"/>
              </a:rPr>
              <a:t>aecnam</a:t>
            </a:r>
            <a:r>
              <a:t> est un élément de nom de domaine ou </a:t>
            </a:r>
            <a:r>
              <a:rPr b="1" i="1"/>
              <a:t>label</a:t>
            </a:r>
            <a:r>
              <a:rPr i="1"/>
              <a:t>.</a:t>
            </a:r>
          </a:p>
          <a:p>
            <a:pPr lvl="1"/>
            <a:r>
              <a:t>Un élément d'un nom de domaine a au maximum 63 caractères. </a:t>
            </a:r>
          </a:p>
        </p:txBody>
      </p:sp>
      <p:sp>
        <p:nvSpPr>
          <p:cNvPr id="214"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a:t>
            </a:fld>
            <a:endParaRPr/>
          </a:p>
        </p:txBody>
      </p:sp>
      <p:pic>
        <p:nvPicPr>
          <p:cNvPr id="215" name="ftp.aecnam.asso.fr… ftp.aecnam.asso.fr fr = ccTLD pour la France ; géré par l’AFNICaecnam.asso = Domaine composé d’une association enregistré et validé par l’AFNICftp = Nom d’une machine (ou d’un service) de l’association." descr="ftp.aecnam.asso.fr… ftp.aecnam.asso.fr fr = ccTLD pour la France ; géré par l’AFNICaecnam.asso = Domaine composé d’une association enregistré et validé par l’AFNICftp = Nom d’une machine (ou d’un service) de l’association."/>
          <p:cNvPicPr>
            <a:picLocks/>
          </p:cNvPicPr>
          <p:nvPr/>
        </p:nvPicPr>
        <p:blipFill>
          <a:blip r:embed="rId3"/>
          <a:stretch>
            <a:fillRect/>
          </a:stretch>
        </p:blipFill>
        <p:spPr>
          <a:xfrm>
            <a:off x="803186" y="2884978"/>
            <a:ext cx="10822428" cy="2882901"/>
          </a:xfrm>
          <a:prstGeom prst="rect">
            <a:avLst/>
          </a:prstGeom>
          <a:effectLst>
            <a:outerShdw blurRad="190500" dist="8455" dir="5400000" rotWithShape="0">
              <a:srgbClr val="000000">
                <a:alpha val="39871"/>
              </a:srgbClr>
            </a:outerShdw>
          </a:effectLst>
        </p:spPr>
      </p:pic>
      <p:sp>
        <p:nvSpPr>
          <p:cNvPr id="216" name="Annexe"/>
          <p:cNvSpPr txBox="1"/>
          <p:nvPr/>
        </p:nvSpPr>
        <p:spPr>
          <a:xfrm rot="1762377">
            <a:off x="9786165" y="385687"/>
            <a:ext cx="3136331" cy="520701"/>
          </a:xfrm>
          <a:prstGeom prst="rect">
            <a:avLst/>
          </a:prstGeom>
          <a:solidFill>
            <a:srgbClr val="FFCE4C">
              <a:alpha val="83203"/>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lgn="ctr"/>
          </a:lstStyle>
          <a:p>
            <a:r>
              <a:t>Annexe </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221" name="Nom de domaine (suite…)…"/>
          <p:cNvSpPr txBox="1">
            <a:spLocks noGrp="1"/>
          </p:cNvSpPr>
          <p:nvPr>
            <p:ph type="body" idx="1"/>
          </p:nvPr>
        </p:nvSpPr>
        <p:spPr>
          <a:xfrm>
            <a:off x="355600" y="1684734"/>
            <a:ext cx="12293600" cy="7652389"/>
          </a:xfrm>
          <a:prstGeom prst="rect">
            <a:avLst/>
          </a:prstGeom>
        </p:spPr>
        <p:txBody>
          <a:bodyPr/>
          <a:lstStyle/>
          <a:p>
            <a:r>
              <a:t>Nom de domaine </a:t>
            </a:r>
            <a:r>
              <a:rPr b="0"/>
              <a:t>(suite…)</a:t>
            </a:r>
          </a:p>
          <a:p>
            <a:pPr lvl="1"/>
            <a:r>
              <a:t>Exemple 3 - La hiérarchie du domaine « ru.wikipedia.org. » </a:t>
            </a:r>
          </a:p>
          <a:p>
            <a:pPr marL="0" lvl="2" indent="457200">
              <a:buClrTx/>
              <a:buSzTx/>
              <a:buFontTx/>
              <a:buNone/>
              <a:tabLst>
                <a:tab pos="11150600" algn="l"/>
              </a:tabLst>
            </a:pPr>
            <a:endParaRPr/>
          </a:p>
          <a:p>
            <a:pPr marL="0" lvl="2" indent="457200">
              <a:buClrTx/>
              <a:buSzTx/>
              <a:buFontTx/>
              <a:buNone/>
              <a:tabLst>
                <a:tab pos="10896600" algn="l"/>
              </a:tabLst>
            </a:pPr>
            <a:endParaRPr/>
          </a:p>
          <a:p>
            <a:pPr marL="0" lvl="2" indent="457200">
              <a:buClrTx/>
              <a:buSzTx/>
              <a:buFontTx/>
              <a:buNone/>
              <a:tabLst>
                <a:tab pos="10896600" algn="l"/>
              </a:tabLst>
            </a:pPr>
            <a:endParaRPr/>
          </a:p>
          <a:p>
            <a:pPr marL="0" lvl="2" indent="457200">
              <a:buClrTx/>
              <a:buSzTx/>
              <a:buFontTx/>
              <a:buNone/>
              <a:tabLst>
                <a:tab pos="10896600" algn="l"/>
              </a:tabLst>
            </a:pPr>
            <a:endParaRPr/>
          </a:p>
          <a:p>
            <a:pPr marL="0" lvl="2" indent="457200">
              <a:buClrTx/>
              <a:buSzTx/>
              <a:buFontTx/>
              <a:buNone/>
              <a:tabLst>
                <a:tab pos="10896600" algn="l"/>
              </a:tabLst>
            </a:pPr>
            <a:r>
              <a:t>	</a:t>
            </a:r>
            <a:r>
              <a:rPr i="1"/>
              <a:t>Racine</a:t>
            </a:r>
          </a:p>
          <a:p>
            <a:pPr marL="0" lvl="2" indent="457200">
              <a:buClrTx/>
              <a:buSzTx/>
              <a:buFontTx/>
              <a:buNone/>
              <a:tabLst>
                <a:tab pos="10896600" algn="l"/>
              </a:tabLst>
            </a:pPr>
            <a:endParaRPr i="1"/>
          </a:p>
          <a:p>
            <a:pPr marL="0" lvl="2" indent="457200">
              <a:buClrTx/>
              <a:buSzTx/>
              <a:buFontTx/>
              <a:buNone/>
              <a:tabLst>
                <a:tab pos="10896600" algn="l"/>
              </a:tabLst>
            </a:pPr>
            <a:endParaRPr i="1"/>
          </a:p>
          <a:p>
            <a:pPr marL="0" lvl="2" indent="457200">
              <a:buClrTx/>
              <a:buSzTx/>
              <a:buFontTx/>
              <a:buNone/>
              <a:tabLst>
                <a:tab pos="10896600" algn="l"/>
              </a:tabLst>
            </a:pPr>
            <a:r>
              <a:t>	</a:t>
            </a:r>
            <a:r>
              <a:rPr i="1"/>
              <a:t>TLD</a:t>
            </a:r>
          </a:p>
          <a:p>
            <a:pPr marL="0" lvl="2" indent="457200">
              <a:buClrTx/>
              <a:buSzTx/>
              <a:buFontTx/>
              <a:buNone/>
              <a:tabLst>
                <a:tab pos="10896600" algn="l"/>
              </a:tabLst>
            </a:pPr>
            <a:endParaRPr i="1"/>
          </a:p>
          <a:p>
            <a:pPr marL="0" lvl="2" indent="457200">
              <a:buClrTx/>
              <a:buSzTx/>
              <a:buFontTx/>
              <a:buNone/>
              <a:tabLst>
                <a:tab pos="10896600" algn="l"/>
              </a:tabLst>
            </a:pPr>
            <a:endParaRPr i="1"/>
          </a:p>
          <a:p>
            <a:pPr marL="0" lvl="2" indent="457200">
              <a:spcBef>
                <a:spcPts val="0"/>
              </a:spcBef>
              <a:buClrTx/>
              <a:buSzTx/>
              <a:buFontTx/>
              <a:buNone/>
              <a:tabLst>
                <a:tab pos="10896600" algn="l"/>
              </a:tabLst>
            </a:pPr>
            <a:r>
              <a:t>	S</a:t>
            </a:r>
            <a:r>
              <a:rPr i="1"/>
              <a:t>LD</a:t>
            </a:r>
          </a:p>
          <a:p>
            <a:pPr marL="0" lvl="2" indent="457200">
              <a:spcBef>
                <a:spcPts val="0"/>
              </a:spcBef>
              <a:buClrTx/>
              <a:buSzTx/>
              <a:buFontTx/>
              <a:buNone/>
              <a:tabLst>
                <a:tab pos="10896600" algn="l"/>
              </a:tabLst>
            </a:pPr>
            <a:r>
              <a:t>	</a:t>
            </a:r>
            <a:r>
              <a:rPr sz="1800" i="1"/>
              <a:t>Second level</a:t>
            </a:r>
            <a:br>
              <a:rPr sz="1800" i="1"/>
            </a:br>
            <a:r>
              <a:t> 	</a:t>
            </a:r>
            <a:r>
              <a:rPr sz="1800" i="1"/>
              <a:t>domain</a:t>
            </a:r>
          </a:p>
        </p:txBody>
      </p:sp>
      <p:sp>
        <p:nvSpPr>
          <p:cNvPr id="222" name="2.1 - DNS - Domain Name System Nom de domaine"/>
          <p:cNvSpPr txBox="1">
            <a:spLocks noGrp="1"/>
          </p:cNvSpPr>
          <p:nvPr>
            <p:ph type="body" idx="21"/>
          </p:nvPr>
        </p:nvSpPr>
        <p:spPr>
          <a:prstGeom prst="rect">
            <a:avLst/>
          </a:prstGeom>
        </p:spPr>
        <p:txBody>
          <a:bodyPr/>
          <a:lstStyle>
            <a:lvl1pPr>
              <a:tabLst>
                <a:tab pos="12039600" algn="r"/>
              </a:tabLst>
            </a:lvl1pPr>
          </a:lstStyle>
          <a:p>
            <a:r>
              <a:t>2.1 - DNS - Domain Name System	Nom de domaine           </a:t>
            </a:r>
          </a:p>
        </p:txBody>
      </p:sp>
      <p:sp>
        <p:nvSpPr>
          <p:cNvPr id="223" name="Numéro de diapositive"/>
          <p:cNvSpPr txBox="1">
            <a:spLocks noGrp="1"/>
          </p:cNvSpPr>
          <p:nvPr>
            <p:ph type="sldNum" sz="quarter" idx="2"/>
          </p:nvPr>
        </p:nvSpPr>
        <p:spPr>
          <a:xfrm>
            <a:off x="12337305" y="9220200"/>
            <a:ext cx="306290" cy="355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a:t>
            </a:fld>
            <a:endParaRPr/>
          </a:p>
        </p:txBody>
      </p:sp>
      <p:grpSp>
        <p:nvGrpSpPr>
          <p:cNvPr id="227" name="Grouper"/>
          <p:cNvGrpSpPr/>
          <p:nvPr/>
        </p:nvGrpSpPr>
        <p:grpSpPr>
          <a:xfrm>
            <a:off x="570817" y="2965310"/>
            <a:ext cx="10622684" cy="6318327"/>
            <a:chOff x="-215900" y="-139699"/>
            <a:chExt cx="10622682" cy="6318325"/>
          </a:xfrm>
        </p:grpSpPr>
        <p:pic>
          <p:nvPicPr>
            <p:cNvPr id="224" name="droppedImage.png" descr="droppedImage.png"/>
            <p:cNvPicPr>
              <a:picLocks noChangeAspect="1"/>
            </p:cNvPicPr>
            <p:nvPr/>
          </p:nvPicPr>
          <p:blipFill>
            <a:blip r:embed="rId2"/>
            <a:srcRect/>
            <a:stretch>
              <a:fillRect/>
            </a:stretch>
          </p:blipFill>
          <p:spPr>
            <a:xfrm>
              <a:off x="329567" y="173079"/>
              <a:ext cx="9531581" cy="5290027"/>
            </a:xfrm>
            <a:prstGeom prst="rect">
              <a:avLst/>
            </a:prstGeom>
            <a:ln w="12700" cap="flat">
              <a:noFill/>
              <a:miter lim="400000"/>
            </a:ln>
            <a:effectLst/>
          </p:spPr>
        </p:pic>
        <p:pic>
          <p:nvPicPr>
            <p:cNvPr id="225" name="Rectangle Carré" descr="Rectangle Carré"/>
            <p:cNvPicPr>
              <a:picLocks/>
            </p:cNvPicPr>
            <p:nvPr/>
          </p:nvPicPr>
          <p:blipFill>
            <a:blip r:embed="rId3"/>
            <a:stretch>
              <a:fillRect/>
            </a:stretch>
          </p:blipFill>
          <p:spPr>
            <a:xfrm>
              <a:off x="-215900" y="-139700"/>
              <a:ext cx="10622683" cy="6318327"/>
            </a:xfrm>
            <a:prstGeom prst="rect">
              <a:avLst/>
            </a:prstGeom>
            <a:effectLst/>
          </p:spPr>
        </p:pic>
      </p:grpSp>
      <p:sp>
        <p:nvSpPr>
          <p:cNvPr id="228" name="Fig 2.1 - Hiérarchie de domaine"/>
          <p:cNvSpPr txBox="1"/>
          <p:nvPr/>
        </p:nvSpPr>
        <p:spPr>
          <a:xfrm>
            <a:off x="657784" y="9226549"/>
            <a:ext cx="2997697"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normAutofit/>
          </a:bodyPr>
          <a:lstStyle>
            <a:lvl1pPr defTabSz="450000">
              <a:spcBef>
                <a:spcPts val="0"/>
              </a:spcBef>
              <a:defRPr sz="1600" i="0">
                <a:solidFill>
                  <a:srgbClr val="000000"/>
                </a:solidFill>
                <a:latin typeface="+mn-lt"/>
                <a:ea typeface="+mn-ea"/>
                <a:cs typeface="+mn-cs"/>
                <a:sym typeface="Trebuchet MS"/>
              </a:defRPr>
            </a:lvl1pPr>
          </a:lstStyle>
          <a:p>
            <a:r>
              <a:t>Fig 2.1 - Hiérarchie de domaine</a:t>
            </a:r>
          </a:p>
        </p:txBody>
      </p:sp>
      <p:sp>
        <p:nvSpPr>
          <p:cNvPr id="229" name="Annexe"/>
          <p:cNvSpPr txBox="1"/>
          <p:nvPr/>
        </p:nvSpPr>
        <p:spPr>
          <a:xfrm rot="1762377">
            <a:off x="9786165" y="372987"/>
            <a:ext cx="3136331" cy="520701"/>
          </a:xfrm>
          <a:prstGeom prst="rect">
            <a:avLst/>
          </a:prstGeom>
          <a:solidFill>
            <a:srgbClr val="FFCE4C">
              <a:alpha val="83203"/>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lgn="ctr"/>
          </a:lstStyle>
          <a:p>
            <a:r>
              <a:t>Annexe </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232" name="FQDN : Fully Qualified Domain Name…"/>
          <p:cNvSpPr txBox="1">
            <a:spLocks noGrp="1"/>
          </p:cNvSpPr>
          <p:nvPr>
            <p:ph type="body" idx="1"/>
          </p:nvPr>
        </p:nvSpPr>
        <p:spPr>
          <a:xfrm>
            <a:off x="355600" y="1633625"/>
            <a:ext cx="12293600" cy="7445327"/>
          </a:xfrm>
          <a:prstGeom prst="rect">
            <a:avLst/>
          </a:prstGeom>
        </p:spPr>
        <p:txBody>
          <a:bodyPr/>
          <a:lstStyle/>
          <a:p>
            <a:r>
              <a:t>FQDN : Fully Qualified Domain Name </a:t>
            </a:r>
          </a:p>
          <a:p>
            <a:pPr lvl="1"/>
            <a:r>
              <a:t>Un nom de domaine pleinement qualifié (FQDN) est un nom de domaine écrit de façon absolue. </a:t>
            </a:r>
            <a:br/>
            <a:r>
              <a:t>Il comporte donc :</a:t>
            </a:r>
          </a:p>
          <a:p>
            <a:pPr lvl="2"/>
            <a:r>
              <a:t>tous les sous-domaines (ou labels), </a:t>
            </a:r>
          </a:p>
          <a:p>
            <a:pPr lvl="2"/>
            <a:r>
              <a:t>le domaine de premier niveau (TLD),</a:t>
            </a:r>
          </a:p>
          <a:p>
            <a:pPr lvl="2"/>
            <a:r>
              <a:t>et il est ponctué par un point final qui représente la racine. </a:t>
            </a:r>
          </a:p>
          <a:p>
            <a:pPr lvl="1"/>
            <a:r>
              <a:t>Exemple : 	</a:t>
            </a:r>
            <a:r>
              <a:rPr>
                <a:solidFill>
                  <a:schemeClr val="accent5">
                    <a:satOff val="8112"/>
                    <a:lumOff val="-14630"/>
                  </a:schemeClr>
                </a:solidFill>
                <a:latin typeface="Menlo Regular"/>
                <a:ea typeface="Menlo Regular"/>
                <a:cs typeface="Menlo Regular"/>
                <a:sym typeface="Menlo Regular"/>
              </a:rPr>
              <a:t>ru.wikipedia.org.</a:t>
            </a:r>
          </a:p>
          <a:p>
            <a:r>
              <a:t>Enregistrer un nom de domaine </a:t>
            </a:r>
          </a:p>
          <a:p>
            <a:pPr lvl="1"/>
            <a:r>
              <a:t>On utilise un </a:t>
            </a:r>
            <a:r>
              <a:rPr b="1"/>
              <a:t>bureau d'enregistrement</a:t>
            </a:r>
            <a:r>
              <a:t> de noms de domaine, </a:t>
            </a:r>
            <a:r>
              <a:rPr b="1" i="1"/>
              <a:t>registrar</a:t>
            </a:r>
            <a:r>
              <a:t> en anglais, qui gère la réservation de nom de domaine, conformément aux règles imposées par les registres de haut-niveau (</a:t>
            </a:r>
            <a:r>
              <a:rPr b="1" i="1"/>
              <a:t>registry</a:t>
            </a:r>
            <a:r>
              <a:t>).</a:t>
            </a:r>
          </a:p>
          <a:p>
            <a:pPr lvl="1"/>
            <a:r>
              <a:t>Voir : </a:t>
            </a:r>
          </a:p>
          <a:p>
            <a:pPr lvl="2"/>
            <a:r>
              <a:rPr u="sng">
                <a:solidFill>
                  <a:schemeClr val="accent5">
                    <a:satOff val="8112"/>
                    <a:lumOff val="-14630"/>
                  </a:schemeClr>
                </a:solidFill>
                <a:hlinkClick r:id="rId3"/>
              </a:rPr>
              <a:t>www.gandi.net</a:t>
            </a:r>
            <a:r>
              <a:t>, </a:t>
            </a:r>
            <a:r>
              <a:rPr u="sng">
                <a:solidFill>
                  <a:schemeClr val="accent5">
                    <a:satOff val="8112"/>
                    <a:lumOff val="-14630"/>
                  </a:schemeClr>
                </a:solidFill>
                <a:hlinkClick r:id="rId4"/>
              </a:rPr>
              <a:t>www.ovh.com/fr/domaines/</a:t>
            </a:r>
            <a:r>
              <a:t>, etc. </a:t>
            </a:r>
          </a:p>
          <a:p>
            <a:pPr lvl="2"/>
            <a:r>
              <a:t>ou l'annuaire des bureaux d'enregistrement de l'AFNIC : </a:t>
            </a:r>
            <a:r>
              <a:rPr u="sng">
                <a:solidFill>
                  <a:schemeClr val="accent5">
                    <a:satOff val="8112"/>
                    <a:lumOff val="-14630"/>
                  </a:schemeClr>
                </a:solidFill>
                <a:hlinkClick r:id="rId5"/>
              </a:rPr>
              <a:t>www.afnic.fr/fr/votre-nom-de-domaine/comment-choisir-et-creer-mon-nom-de-domaine/</a:t>
            </a:r>
          </a:p>
        </p:txBody>
      </p:sp>
      <p:sp>
        <p:nvSpPr>
          <p:cNvPr id="233" name="2.1 - DNS - Domain Name System FQDN"/>
          <p:cNvSpPr txBox="1">
            <a:spLocks noGrp="1"/>
          </p:cNvSpPr>
          <p:nvPr>
            <p:ph type="body" idx="21"/>
          </p:nvPr>
        </p:nvSpPr>
        <p:spPr>
          <a:prstGeom prst="rect">
            <a:avLst/>
          </a:prstGeom>
        </p:spPr>
        <p:txBody>
          <a:bodyPr/>
          <a:lstStyle>
            <a:lvl1pPr>
              <a:tabLst>
                <a:tab pos="12039600" algn="r"/>
              </a:tabLst>
            </a:lvl1pPr>
          </a:lstStyle>
          <a:p>
            <a:r>
              <a:t>2.1 - DNS - Domain Name System	FQDN             </a:t>
            </a:r>
          </a:p>
        </p:txBody>
      </p:sp>
      <p:sp>
        <p:nvSpPr>
          <p:cNvPr id="234"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a:t>
            </a:fld>
            <a:endParaRPr/>
          </a:p>
        </p:txBody>
      </p:sp>
      <p:sp>
        <p:nvSpPr>
          <p:cNvPr id="235" name="Avec un point final !"/>
          <p:cNvSpPr/>
          <p:nvPr/>
        </p:nvSpPr>
        <p:spPr>
          <a:xfrm>
            <a:off x="5956852" y="4824189"/>
            <a:ext cx="4739482" cy="694136"/>
          </a:xfrm>
          <a:custGeom>
            <a:avLst/>
            <a:gdLst/>
            <a:ahLst/>
            <a:cxnLst>
              <a:cxn ang="0">
                <a:pos x="wd2" y="hd2"/>
              </a:cxn>
              <a:cxn ang="5400000">
                <a:pos x="wd2" y="hd2"/>
              </a:cxn>
              <a:cxn ang="10800000">
                <a:pos x="wd2" y="hd2"/>
              </a:cxn>
              <a:cxn ang="16200000">
                <a:pos x="wd2" y="hd2"/>
              </a:cxn>
            </a:cxnLst>
            <a:rect l="0" t="0" r="r" b="b"/>
            <a:pathLst>
              <a:path w="21600" h="21600" extrusionOk="0">
                <a:moveTo>
                  <a:pt x="5298" y="0"/>
                </a:moveTo>
                <a:cubicBezTo>
                  <a:pt x="5114" y="0"/>
                  <a:pt x="4957" y="620"/>
                  <a:pt x="4851" y="1531"/>
                </a:cubicBezTo>
                <a:lnTo>
                  <a:pt x="0" y="2137"/>
                </a:lnTo>
                <a:lnTo>
                  <a:pt x="4719" y="5965"/>
                </a:lnTo>
                <a:lnTo>
                  <a:pt x="4719" y="17648"/>
                </a:lnTo>
                <a:cubicBezTo>
                  <a:pt x="4719" y="19831"/>
                  <a:pt x="4978" y="21600"/>
                  <a:pt x="5298" y="21600"/>
                </a:cubicBezTo>
                <a:lnTo>
                  <a:pt x="21021" y="21600"/>
                </a:lnTo>
                <a:cubicBezTo>
                  <a:pt x="21341" y="21600"/>
                  <a:pt x="21600" y="19831"/>
                  <a:pt x="21600" y="17648"/>
                </a:cubicBezTo>
                <a:lnTo>
                  <a:pt x="21600" y="3952"/>
                </a:lnTo>
                <a:cubicBezTo>
                  <a:pt x="21600" y="1769"/>
                  <a:pt x="21341" y="0"/>
                  <a:pt x="21021" y="0"/>
                </a:cubicBezTo>
                <a:lnTo>
                  <a:pt x="5298" y="0"/>
                </a:lnTo>
                <a:close/>
              </a:path>
            </a:pathLst>
          </a:custGeom>
          <a:solidFill>
            <a:srgbClr val="C87D6E"/>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ctr">
              <a:spcBef>
                <a:spcPts val="0"/>
              </a:spcBef>
              <a:defRPr sz="3000" i="0">
                <a:solidFill>
                  <a:srgbClr val="FFFFFF"/>
                </a:solidFill>
                <a:latin typeface="+mj-lt"/>
                <a:ea typeface="+mj-ea"/>
                <a:cs typeface="+mj-cs"/>
                <a:sym typeface="Book Antiqua"/>
              </a:defRPr>
            </a:lvl1pPr>
          </a:lstStyle>
          <a:p>
            <a:r>
              <a:t>Avec un point final !</a:t>
            </a:r>
          </a:p>
        </p:txBody>
      </p:sp>
      <p:sp>
        <p:nvSpPr>
          <p:cNvPr id="236" name="Annexe"/>
          <p:cNvSpPr txBox="1"/>
          <p:nvPr/>
        </p:nvSpPr>
        <p:spPr>
          <a:xfrm rot="1762377">
            <a:off x="9786165" y="372987"/>
            <a:ext cx="3136331" cy="520701"/>
          </a:xfrm>
          <a:prstGeom prst="rect">
            <a:avLst/>
          </a:prstGeom>
          <a:solidFill>
            <a:srgbClr val="FFCE4C">
              <a:alpha val="83203"/>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lgn="ctr"/>
          </a:lstStyle>
          <a:p>
            <a:r>
              <a:t>Annexe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235"/>
                                        </p:tgtEl>
                                        <p:attrNameLst>
                                          <p:attrName>style.visibility</p:attrName>
                                        </p:attrNameLst>
                                      </p:cBhvr>
                                      <p:to>
                                        <p:strVal val="visible"/>
                                      </p:to>
                                    </p:set>
                                    <p:animEffect transition="in" filter="wipe(left)">
                                      <p:cBhvr>
                                        <p:cTn id="7" dur="10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 grpId="1"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241" name="Enregistrement de ressources…"/>
          <p:cNvSpPr txBox="1">
            <a:spLocks noGrp="1"/>
          </p:cNvSpPr>
          <p:nvPr>
            <p:ph type="body" idx="1"/>
          </p:nvPr>
        </p:nvSpPr>
        <p:spPr>
          <a:prstGeom prst="rect">
            <a:avLst/>
          </a:prstGeom>
        </p:spPr>
        <p:txBody>
          <a:bodyPr/>
          <a:lstStyle/>
          <a:p>
            <a:pPr marL="467359" indent="-467359" defTabSz="537463">
              <a:spcBef>
                <a:spcPts val="1100"/>
              </a:spcBef>
              <a:defRPr sz="2576"/>
            </a:pPr>
            <a:r>
              <a:t>Enregistrement de ressources</a:t>
            </a:r>
          </a:p>
          <a:p>
            <a:pPr marL="607568" lvl="1" indent="-280415" defTabSz="537463">
              <a:lnSpc>
                <a:spcPct val="70000"/>
              </a:lnSpc>
              <a:spcBef>
                <a:spcPts val="700"/>
              </a:spcBef>
              <a:defRPr sz="2208"/>
            </a:pPr>
            <a:r>
              <a:t>Un enregistrement de ressources, </a:t>
            </a:r>
            <a:r>
              <a:rPr b="1" i="1"/>
              <a:t>resource record</a:t>
            </a:r>
            <a:r>
              <a:t>, se compose de </a:t>
            </a:r>
            <a:r>
              <a:rPr b="1"/>
              <a:t>cinq éléments</a:t>
            </a:r>
            <a:r>
              <a:t> :</a:t>
            </a:r>
            <a:br/>
            <a:endParaRPr/>
          </a:p>
          <a:p>
            <a:pPr marL="0" lvl="2" indent="420623" defTabSz="537463">
              <a:lnSpc>
                <a:spcPct val="70000"/>
              </a:lnSpc>
              <a:spcBef>
                <a:spcPts val="0"/>
              </a:spcBef>
              <a:buClrTx/>
              <a:buSzTx/>
              <a:buFontTx/>
              <a:buNone/>
              <a:defRPr sz="2024">
                <a:latin typeface="Menlo Regular"/>
                <a:ea typeface="Menlo Regular"/>
                <a:cs typeface="Menlo Regular"/>
                <a:sym typeface="Menlo Regular"/>
              </a:defRPr>
            </a:pPr>
            <a:r>
              <a:rPr>
                <a:solidFill>
                  <a:schemeClr val="accent5">
                    <a:satOff val="8112"/>
                    <a:lumOff val="-14630"/>
                  </a:schemeClr>
                </a:solidFill>
              </a:rPr>
              <a:t>		Nom de domaine ; Durée de vie ; Classe ; Type ; Valeur</a:t>
            </a:r>
            <a:br>
              <a:rPr>
                <a:solidFill>
                  <a:schemeClr val="accent5">
                    <a:satOff val="8112"/>
                    <a:lumOff val="-14630"/>
                  </a:schemeClr>
                </a:solidFill>
              </a:rPr>
            </a:br>
            <a:endParaRPr>
              <a:solidFill>
                <a:schemeClr val="accent5">
                  <a:satOff val="8112"/>
                  <a:lumOff val="-14630"/>
                </a:schemeClr>
              </a:solidFill>
            </a:endParaRPr>
          </a:p>
          <a:p>
            <a:pPr marL="607568" lvl="1" indent="-280415" defTabSz="537463">
              <a:spcBef>
                <a:spcPts val="700"/>
              </a:spcBef>
              <a:defRPr sz="2208"/>
            </a:pPr>
            <a:r>
              <a:rPr>
                <a:solidFill>
                  <a:schemeClr val="accent5">
                    <a:satOff val="8112"/>
                    <a:lumOff val="-14630"/>
                  </a:schemeClr>
                </a:solidFill>
                <a:latin typeface="Menlo Regular"/>
                <a:ea typeface="Menlo Regular"/>
                <a:cs typeface="Menlo Regular"/>
                <a:sym typeface="Menlo Regular"/>
              </a:rPr>
              <a:t>Nom de domaine</a:t>
            </a:r>
            <a:r>
              <a:t> : un </a:t>
            </a:r>
            <a:r>
              <a:rPr b="1"/>
              <a:t>FQDN</a:t>
            </a:r>
            <a:r>
              <a:t>, qui se termine donc par un point (.), symbole de la racine des domaines.     Ex. : 	 </a:t>
            </a:r>
            <a:r>
              <a:rPr>
                <a:solidFill>
                  <a:schemeClr val="accent5">
                    <a:satOff val="8112"/>
                    <a:lumOff val="-14630"/>
                  </a:schemeClr>
                </a:solidFill>
                <a:latin typeface="Menlo Regular"/>
                <a:ea typeface="Menlo Regular"/>
                <a:cs typeface="Menlo Regular"/>
                <a:sym typeface="Menlo Regular"/>
              </a:rPr>
              <a:t>simon.info.arcep.fr.</a:t>
            </a:r>
          </a:p>
          <a:p>
            <a:pPr marL="607568" lvl="1" indent="-280415" defTabSz="537463">
              <a:spcBef>
                <a:spcPts val="700"/>
              </a:spcBef>
              <a:defRPr sz="2208"/>
            </a:pPr>
            <a:r>
              <a:rPr>
                <a:solidFill>
                  <a:schemeClr val="accent5">
                    <a:satOff val="8112"/>
                    <a:lumOff val="-14630"/>
                  </a:schemeClr>
                </a:solidFill>
                <a:latin typeface="Menlo Regular"/>
                <a:ea typeface="Menlo Regular"/>
                <a:cs typeface="Menlo Regular"/>
                <a:sym typeface="Menlo Regular"/>
              </a:rPr>
              <a:t>Durée de vie</a:t>
            </a:r>
            <a:r>
              <a:t>  en secondes</a:t>
            </a:r>
          </a:p>
          <a:p>
            <a:pPr marL="607568" lvl="1" indent="-280415" defTabSz="537463">
              <a:spcBef>
                <a:spcPts val="700"/>
              </a:spcBef>
              <a:defRPr sz="2208"/>
            </a:pPr>
            <a:r>
              <a:rPr>
                <a:solidFill>
                  <a:schemeClr val="accent5">
                    <a:satOff val="8112"/>
                    <a:lumOff val="-14630"/>
                  </a:schemeClr>
                </a:solidFill>
                <a:latin typeface="Menlo Regular"/>
                <a:ea typeface="Menlo Regular"/>
                <a:cs typeface="Menlo Regular"/>
                <a:sym typeface="Menlo Regular"/>
              </a:rPr>
              <a:t>Classe</a:t>
            </a:r>
            <a:r>
              <a:t> : IN pour Internet</a:t>
            </a:r>
          </a:p>
          <a:p>
            <a:pPr marL="607568" lvl="1" indent="-280415" defTabSz="537463">
              <a:spcBef>
                <a:spcPts val="700"/>
              </a:spcBef>
              <a:defRPr sz="2208"/>
            </a:pPr>
            <a:r>
              <a:rPr>
                <a:solidFill>
                  <a:schemeClr val="accent5">
                    <a:satOff val="8112"/>
                    <a:lumOff val="-14630"/>
                  </a:schemeClr>
                </a:solidFill>
                <a:latin typeface="Menlo Regular"/>
                <a:ea typeface="Menlo Regular"/>
                <a:cs typeface="Menlo Regular"/>
                <a:sym typeface="Menlo Regular"/>
              </a:rPr>
              <a:t>Type</a:t>
            </a:r>
            <a:r>
              <a:t> : type d’enregistrement</a:t>
            </a:r>
          </a:p>
          <a:p>
            <a:pPr marL="887983" lvl="2" indent="-280415" defTabSz="537463">
              <a:spcBef>
                <a:spcPts val="500"/>
              </a:spcBef>
              <a:defRPr sz="2024"/>
            </a:pPr>
            <a:r>
              <a:t>A = Address Record : la valeur est l’adresse IP v4 du nom de domaine</a:t>
            </a:r>
          </a:p>
          <a:p>
            <a:pPr marL="887983" lvl="2" indent="-280415" defTabSz="537463">
              <a:spcBef>
                <a:spcPts val="500"/>
              </a:spcBef>
              <a:defRPr sz="2024"/>
            </a:pPr>
            <a:r>
              <a:t>AAAA = Address Record : la valeur est l’adresse IP v6 du nom de domaine</a:t>
            </a:r>
          </a:p>
          <a:p>
            <a:pPr marL="887983" lvl="2" indent="-280415" defTabSz="537463">
              <a:spcBef>
                <a:spcPts val="500"/>
              </a:spcBef>
              <a:defRPr sz="2024"/>
            </a:pPr>
            <a:r>
              <a:t>MX = Relai de messagerie</a:t>
            </a:r>
          </a:p>
          <a:p>
            <a:pPr marL="887983" lvl="2" indent="-280415" defTabSz="537463">
              <a:spcBef>
                <a:spcPts val="500"/>
              </a:spcBef>
              <a:defRPr sz="2024"/>
            </a:pPr>
            <a:r>
              <a:t>SOA = Start of Authority : serveur principal d’une zone</a:t>
            </a:r>
          </a:p>
          <a:p>
            <a:pPr marL="887983" lvl="2" indent="-280415" defTabSz="537463">
              <a:spcBef>
                <a:spcPts val="500"/>
              </a:spcBef>
              <a:defRPr sz="2024"/>
            </a:pPr>
            <a:r>
              <a:t>NS = Serveur de noms</a:t>
            </a:r>
          </a:p>
          <a:p>
            <a:pPr marL="887983" lvl="2" indent="-280415" defTabSz="537463">
              <a:spcBef>
                <a:spcPts val="500"/>
              </a:spcBef>
              <a:defRPr sz="2024"/>
            </a:pPr>
            <a:r>
              <a:t>CNAME = nom canonique : Alias de nom de domaine</a:t>
            </a:r>
          </a:p>
          <a:p>
            <a:pPr marL="887983" lvl="2" indent="-280415" defTabSz="537463">
              <a:spcBef>
                <a:spcPts val="500"/>
              </a:spcBef>
              <a:defRPr sz="2024"/>
            </a:pPr>
            <a:r>
              <a:t>PTR = Pointeur</a:t>
            </a:r>
          </a:p>
          <a:p>
            <a:pPr marL="887983" lvl="2" indent="-280415" defTabSz="537463">
              <a:spcBef>
                <a:spcPts val="500"/>
              </a:spcBef>
              <a:defRPr sz="2024"/>
            </a:pPr>
            <a:r>
              <a:t>HINFO = description de l’hôte</a:t>
            </a:r>
          </a:p>
          <a:p>
            <a:pPr marL="887983" lvl="2" indent="-280415" defTabSz="537463">
              <a:spcBef>
                <a:spcPts val="500"/>
              </a:spcBef>
              <a:defRPr sz="2024"/>
            </a:pPr>
            <a:r>
              <a:t>TXT = Texte de commentaire</a:t>
            </a:r>
          </a:p>
          <a:p>
            <a:pPr marL="607568" lvl="1" indent="-280415" defTabSz="537463">
              <a:spcBef>
                <a:spcPts val="700"/>
              </a:spcBef>
              <a:defRPr sz="2208"/>
            </a:pPr>
            <a:r>
              <a:rPr>
                <a:solidFill>
                  <a:schemeClr val="accent5">
                    <a:satOff val="8112"/>
                    <a:lumOff val="-14630"/>
                  </a:schemeClr>
                </a:solidFill>
                <a:latin typeface="Menlo Regular"/>
                <a:ea typeface="Menlo Regular"/>
                <a:cs typeface="Menlo Regular"/>
                <a:sym typeface="Menlo Regular"/>
              </a:rPr>
              <a:t>Valeur</a:t>
            </a:r>
            <a:r>
              <a:t> : en fonction du type</a:t>
            </a:r>
          </a:p>
        </p:txBody>
      </p:sp>
      <p:sp>
        <p:nvSpPr>
          <p:cNvPr id="242" name="2.1 - DNS - Domain Name System Enregistrement de ressources"/>
          <p:cNvSpPr txBox="1">
            <a:spLocks noGrp="1"/>
          </p:cNvSpPr>
          <p:nvPr>
            <p:ph type="body" idx="21"/>
          </p:nvPr>
        </p:nvSpPr>
        <p:spPr>
          <a:xfrm>
            <a:off x="355600" y="709293"/>
            <a:ext cx="12293600" cy="694185"/>
          </a:xfrm>
          <a:prstGeom prst="rect">
            <a:avLst/>
          </a:prstGeom>
        </p:spPr>
        <p:txBody>
          <a:bodyPr/>
          <a:lstStyle>
            <a:lvl1pPr>
              <a:tabLst>
                <a:tab pos="12039600" algn="r"/>
              </a:tabLst>
            </a:lvl1pPr>
          </a:lstStyle>
          <a:p>
            <a:r>
              <a:t>2.1 - DNS - Domain Name System	Enregistrement de ressources             </a:t>
            </a:r>
          </a:p>
        </p:txBody>
      </p:sp>
      <p:sp>
        <p:nvSpPr>
          <p:cNvPr id="243"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a:t>
            </a:fld>
            <a:endParaRPr/>
          </a:p>
        </p:txBody>
      </p:sp>
      <p:sp>
        <p:nvSpPr>
          <p:cNvPr id="244" name="Annexe"/>
          <p:cNvSpPr txBox="1"/>
          <p:nvPr/>
        </p:nvSpPr>
        <p:spPr>
          <a:xfrm rot="1762377">
            <a:off x="9786165" y="372987"/>
            <a:ext cx="3136331" cy="520701"/>
          </a:xfrm>
          <a:prstGeom prst="rect">
            <a:avLst/>
          </a:prstGeom>
          <a:solidFill>
            <a:srgbClr val="FFCE4C">
              <a:alpha val="83203"/>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lgn="ctr"/>
          </a:lstStyle>
          <a:p>
            <a:r>
              <a:t>Annexe </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247" name="Enregistrement de ressources…"/>
          <p:cNvSpPr txBox="1">
            <a:spLocks noGrp="1"/>
          </p:cNvSpPr>
          <p:nvPr>
            <p:ph type="body" idx="1"/>
          </p:nvPr>
        </p:nvSpPr>
        <p:spPr>
          <a:prstGeom prst="rect">
            <a:avLst/>
          </a:prstGeom>
        </p:spPr>
        <p:txBody>
          <a:bodyPr/>
          <a:lstStyle/>
          <a:p>
            <a:r>
              <a:t>Enregistrement de ressources</a:t>
            </a:r>
          </a:p>
          <a:p>
            <a:pPr lvl="1">
              <a:lnSpc>
                <a:spcPct val="70000"/>
              </a:lnSpc>
            </a:pPr>
            <a:r>
              <a:t>Exemple :</a:t>
            </a:r>
            <a:br/>
            <a:endParaRPr/>
          </a:p>
          <a:p>
            <a:pPr marL="0" lvl="2" indent="457200">
              <a:lnSpc>
                <a:spcPct val="70000"/>
              </a:lnSpc>
              <a:spcBef>
                <a:spcPts val="500"/>
              </a:spcBef>
              <a:buClrTx/>
              <a:buSzTx/>
              <a:buFontTx/>
              <a:buNone/>
              <a:tabLst>
                <a:tab pos="5295900" algn="r"/>
                <a:tab pos="6438900" algn="r"/>
                <a:tab pos="7594600" algn="r"/>
                <a:tab pos="11785600" algn="r"/>
              </a:tabLst>
              <a:defRPr sz="1600" i="1">
                <a:latin typeface="Menlo Regular"/>
                <a:ea typeface="Menlo Regular"/>
                <a:cs typeface="Menlo Regular"/>
                <a:sym typeface="Menlo Regular"/>
              </a:defRPr>
            </a:pPr>
            <a:r>
              <a:t>Nom de domaine	Durée de vie	Classe	Type	Valeur</a:t>
            </a:r>
          </a:p>
          <a:p>
            <a:pPr marL="0" lvl="2" indent="457200">
              <a:lnSpc>
                <a:spcPct val="70000"/>
              </a:lnSpc>
              <a:spcBef>
                <a:spcPts val="0"/>
              </a:spcBef>
              <a:buClrTx/>
              <a:buSzTx/>
              <a:buFontTx/>
              <a:buNone/>
              <a:tabLst>
                <a:tab pos="5295900" algn="r"/>
                <a:tab pos="6438900" algn="r"/>
                <a:tab pos="7594600" algn="r"/>
                <a:tab pos="11785600" algn="r"/>
              </a:tabLst>
              <a:defRPr sz="1600"/>
            </a:pPr>
            <a:endParaRPr/>
          </a:p>
          <a:p>
            <a:pPr marL="0" lvl="2" indent="457200">
              <a:lnSpc>
                <a:spcPct val="120000"/>
              </a:lnSpc>
              <a:spcBef>
                <a:spcPts val="0"/>
              </a:spcBef>
              <a:buClrTx/>
              <a:buSzTx/>
              <a:buFontTx/>
              <a:buNone/>
              <a:tabLst>
                <a:tab pos="5295900" algn="r"/>
                <a:tab pos="6438900" algn="r"/>
                <a:tab pos="7594600" algn="r"/>
                <a:tab pos="11785600" algn="r"/>
              </a:tabLst>
              <a:defRPr sz="2000">
                <a:solidFill>
                  <a:srgbClr val="FFFFFF"/>
                </a:solidFill>
              </a:defRPr>
            </a:pPr>
            <a:r>
              <a:rPr>
                <a:solidFill>
                  <a:schemeClr val="accent5">
                    <a:satOff val="8112"/>
                    <a:lumOff val="-14630"/>
                  </a:schemeClr>
                </a:solidFill>
                <a:latin typeface="Menlo Regular"/>
                <a:ea typeface="Menlo Regular"/>
                <a:cs typeface="Menlo Regular"/>
                <a:sym typeface="Menlo Regular"/>
              </a:rPr>
              <a:t>fr.wikipedia.org.	575	IN	CNAME	text.wikimedia.org.</a:t>
            </a:r>
          </a:p>
          <a:p>
            <a:pPr marL="0" lvl="2" indent="457200">
              <a:lnSpc>
                <a:spcPct val="120000"/>
              </a:lnSpc>
              <a:spcBef>
                <a:spcPts val="0"/>
              </a:spcBef>
              <a:buClrTx/>
              <a:buSzTx/>
              <a:buFontTx/>
              <a:buNone/>
              <a:tabLst>
                <a:tab pos="5295900" algn="r"/>
                <a:tab pos="6438900" algn="r"/>
                <a:tab pos="7594600" algn="r"/>
                <a:tab pos="11785600" algn="r"/>
              </a:tabLst>
              <a:defRPr sz="2000">
                <a:solidFill>
                  <a:srgbClr val="FFFFFF"/>
                </a:solidFill>
              </a:defRPr>
            </a:pPr>
            <a:r>
              <a:rPr>
                <a:solidFill>
                  <a:schemeClr val="accent5">
                    <a:satOff val="8112"/>
                    <a:lumOff val="-14630"/>
                  </a:schemeClr>
                </a:solidFill>
                <a:latin typeface="Menlo Regular"/>
                <a:ea typeface="Menlo Regular"/>
                <a:cs typeface="Menlo Regular"/>
                <a:sym typeface="Menlo Regular"/>
              </a:rPr>
              <a:t>text.wikimedia.org.	1522	IN	CNAME	text.esams.wikimedia.org.</a:t>
            </a:r>
          </a:p>
          <a:p>
            <a:pPr marL="0" lvl="2" indent="457200">
              <a:lnSpc>
                <a:spcPct val="120000"/>
              </a:lnSpc>
              <a:spcBef>
                <a:spcPts val="0"/>
              </a:spcBef>
              <a:buClrTx/>
              <a:buSzTx/>
              <a:buFontTx/>
              <a:buNone/>
              <a:tabLst>
                <a:tab pos="5295900" algn="r"/>
                <a:tab pos="6438900" algn="r"/>
                <a:tab pos="7594600" algn="r"/>
                <a:tab pos="11785600" algn="r"/>
              </a:tabLst>
              <a:defRPr sz="2000">
                <a:solidFill>
                  <a:srgbClr val="FFFFFF"/>
                </a:solidFill>
              </a:defRPr>
            </a:pPr>
            <a:r>
              <a:rPr>
                <a:solidFill>
                  <a:schemeClr val="accent5">
                    <a:satOff val="8112"/>
                    <a:lumOff val="-14630"/>
                  </a:schemeClr>
                </a:solidFill>
                <a:latin typeface="Menlo Regular"/>
                <a:ea typeface="Menlo Regular"/>
                <a:cs typeface="Menlo Regular"/>
                <a:sym typeface="Menlo Regular"/>
              </a:rPr>
              <a:t>text.esams.wikimedia.org.	2193	IN	A	91.198.174.232 </a:t>
            </a:r>
          </a:p>
        </p:txBody>
      </p:sp>
      <p:sp>
        <p:nvSpPr>
          <p:cNvPr id="248" name="2.1 - DNS - Domain Name System Enregistrement de ressources"/>
          <p:cNvSpPr txBox="1">
            <a:spLocks noGrp="1"/>
          </p:cNvSpPr>
          <p:nvPr>
            <p:ph type="body" idx="21"/>
          </p:nvPr>
        </p:nvSpPr>
        <p:spPr>
          <a:prstGeom prst="rect">
            <a:avLst/>
          </a:prstGeom>
        </p:spPr>
        <p:txBody>
          <a:bodyPr/>
          <a:lstStyle>
            <a:lvl1pPr>
              <a:tabLst>
                <a:tab pos="12039600" algn="r"/>
              </a:tabLst>
            </a:lvl1pPr>
          </a:lstStyle>
          <a:p>
            <a:r>
              <a:t>2.1 - DNS - Domain Name System	Enregistrement de ressources             </a:t>
            </a:r>
          </a:p>
        </p:txBody>
      </p:sp>
      <p:sp>
        <p:nvSpPr>
          <p:cNvPr id="249"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a:t>
            </a:fld>
            <a:endParaRPr/>
          </a:p>
        </p:txBody>
      </p:sp>
      <p:sp>
        <p:nvSpPr>
          <p:cNvPr id="250" name="Annexe"/>
          <p:cNvSpPr txBox="1"/>
          <p:nvPr/>
        </p:nvSpPr>
        <p:spPr>
          <a:xfrm rot="1762377">
            <a:off x="9786165" y="372987"/>
            <a:ext cx="3136331" cy="520701"/>
          </a:xfrm>
          <a:prstGeom prst="rect">
            <a:avLst/>
          </a:prstGeom>
          <a:solidFill>
            <a:srgbClr val="FFCE4C">
              <a:alpha val="83203"/>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lgn="ctr"/>
          </a:lstStyle>
          <a:p>
            <a:r>
              <a:t>Annexe </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Exemple avec l’utilisation de dig :…"/>
          <p:cNvSpPr txBox="1">
            <a:spLocks noGrp="1"/>
          </p:cNvSpPr>
          <p:nvPr>
            <p:ph type="body" idx="1"/>
          </p:nvPr>
        </p:nvSpPr>
        <p:spPr>
          <a:xfrm>
            <a:off x="355600" y="1633625"/>
            <a:ext cx="12293600" cy="7445327"/>
          </a:xfrm>
          <a:prstGeom prst="rect">
            <a:avLst/>
          </a:prstGeom>
        </p:spPr>
        <p:txBody>
          <a:bodyPr/>
          <a:lstStyle/>
          <a:p>
            <a:r>
              <a:t>Exemple avec l’utilisation de dig :</a:t>
            </a:r>
          </a:p>
          <a:p>
            <a:pPr lvl="1">
              <a:defRPr sz="2200"/>
            </a:pPr>
            <a:r>
              <a:rPr i="1"/>
              <a:t>dig</a:t>
            </a:r>
            <a:r>
              <a:t> est une commande du package dnsutils sous Linux pour </a:t>
            </a:r>
            <a:r>
              <a:rPr b="1"/>
              <a:t>interroger</a:t>
            </a:r>
            <a:r>
              <a:t> des serveurs DNS.</a:t>
            </a:r>
            <a:br/>
            <a:r>
              <a:t>Les réponses sont des </a:t>
            </a:r>
            <a:r>
              <a:rPr b="1"/>
              <a:t>enregistrements de ressources</a:t>
            </a:r>
            <a:r>
              <a:t>.</a:t>
            </a:r>
          </a:p>
        </p:txBody>
      </p:sp>
      <p:grpSp>
        <p:nvGrpSpPr>
          <p:cNvPr id="255" name="Rectangle"/>
          <p:cNvGrpSpPr/>
          <p:nvPr/>
        </p:nvGrpSpPr>
        <p:grpSpPr>
          <a:xfrm>
            <a:off x="410578" y="3095831"/>
            <a:ext cx="11753076" cy="6533738"/>
            <a:chOff x="0" y="0"/>
            <a:chExt cx="11753074" cy="6533736"/>
          </a:xfrm>
        </p:grpSpPr>
        <p:sp>
          <p:nvSpPr>
            <p:cNvPr id="254" name="Rectangle"/>
            <p:cNvSpPr/>
            <p:nvPr/>
          </p:nvSpPr>
          <p:spPr>
            <a:xfrm>
              <a:off x="215900" y="139700"/>
              <a:ext cx="11321275" cy="5974937"/>
            </a:xfrm>
            <a:prstGeom prst="rect">
              <a:avLst/>
            </a:prstGeom>
            <a:solidFill>
              <a:srgbClr val="F7F7F7"/>
            </a:solidFill>
            <a:ln>
              <a:noFill/>
            </a:ln>
            <a:effectLst/>
          </p:spPr>
          <p:txBody>
            <a:bodyPr wrap="square" lIns="50800" tIns="50800" rIns="50800" bIns="50800" numCol="1" anchor="ctr">
              <a:noAutofit/>
            </a:bodyPr>
            <a:lstStyle/>
            <a:p>
              <a:pPr algn="ctr">
                <a:spcBef>
                  <a:spcPts val="0"/>
                </a:spcBef>
                <a:defRPr sz="3000" i="0">
                  <a:solidFill>
                    <a:srgbClr val="FFFFFF"/>
                  </a:solidFill>
                  <a:latin typeface="+mj-lt"/>
                  <a:ea typeface="+mj-ea"/>
                  <a:cs typeface="+mj-cs"/>
                  <a:sym typeface="Book Antiqua"/>
                </a:defRPr>
              </a:pPr>
              <a:endParaRPr/>
            </a:p>
          </p:txBody>
        </p:sp>
        <p:pic>
          <p:nvPicPr>
            <p:cNvPr id="253" name="Rectangle Carré" descr="Rectangle Carré"/>
            <p:cNvPicPr>
              <a:picLocks/>
            </p:cNvPicPr>
            <p:nvPr/>
          </p:nvPicPr>
          <p:blipFill>
            <a:blip r:embed="rId3"/>
            <a:stretch>
              <a:fillRect/>
            </a:stretch>
          </p:blipFill>
          <p:spPr>
            <a:xfrm>
              <a:off x="-1" y="0"/>
              <a:ext cx="11753076" cy="6533737"/>
            </a:xfrm>
            <a:prstGeom prst="rect">
              <a:avLst/>
            </a:prstGeom>
            <a:effectLst/>
          </p:spPr>
        </p:pic>
      </p:grpSp>
      <p:sp>
        <p:nvSpPr>
          <p:cNvPr id="256" name="iMac-F:~ francois$ dig fr.wikipedia.org…"/>
          <p:cNvSpPr txBox="1"/>
          <p:nvPr/>
        </p:nvSpPr>
        <p:spPr>
          <a:xfrm>
            <a:off x="913539" y="3390900"/>
            <a:ext cx="10909061" cy="5969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pPr marL="188912" defTabSz="360000">
              <a:spcBef>
                <a:spcPts val="0"/>
              </a:spcBef>
              <a:defRPr sz="1900" i="0">
                <a:solidFill>
                  <a:srgbClr val="000000"/>
                </a:solidFill>
                <a:latin typeface="Menlo Regular"/>
                <a:ea typeface="Menlo Regular"/>
                <a:cs typeface="Menlo Regular"/>
                <a:sym typeface="Menlo Regular"/>
              </a:defRPr>
            </a:pPr>
            <a:r>
              <a:t>iMac-F:~ francois$ </a:t>
            </a:r>
            <a:r>
              <a:rPr b="1"/>
              <a:t>dig fr.wikipedia.org</a:t>
            </a:r>
          </a:p>
          <a:p>
            <a:pPr marL="188912" defTabSz="360000">
              <a:spcBef>
                <a:spcPts val="0"/>
              </a:spcBef>
              <a:defRPr sz="1900" i="0">
                <a:solidFill>
                  <a:srgbClr val="000000"/>
                </a:solidFill>
                <a:latin typeface="Menlo Regular"/>
                <a:ea typeface="Menlo Regular"/>
                <a:cs typeface="Menlo Regular"/>
                <a:sym typeface="Menlo Regular"/>
              </a:defRPr>
            </a:pPr>
            <a:endParaRPr b="1"/>
          </a:p>
          <a:p>
            <a:pPr marL="188912" defTabSz="360000">
              <a:spcBef>
                <a:spcPts val="0"/>
              </a:spcBef>
              <a:defRPr sz="1900" i="0">
                <a:solidFill>
                  <a:srgbClr val="000000"/>
                </a:solidFill>
                <a:latin typeface="Menlo Regular"/>
                <a:ea typeface="Menlo Regular"/>
                <a:cs typeface="Menlo Regular"/>
                <a:sym typeface="Menlo Regular"/>
              </a:defRPr>
            </a:pPr>
            <a:r>
              <a:t>; &lt;&lt;&gt;&gt; DiG 9.6.0-APPLE-P2 &lt;&lt;&gt;&gt; fr.wikipedia.org</a:t>
            </a:r>
          </a:p>
          <a:p>
            <a:pPr marL="188912" defTabSz="360000">
              <a:spcBef>
                <a:spcPts val="0"/>
              </a:spcBef>
              <a:defRPr sz="1900" i="0">
                <a:solidFill>
                  <a:srgbClr val="000000"/>
                </a:solidFill>
                <a:latin typeface="Menlo Regular"/>
                <a:ea typeface="Menlo Regular"/>
                <a:cs typeface="Menlo Regular"/>
                <a:sym typeface="Menlo Regular"/>
              </a:defRPr>
            </a:pPr>
            <a:r>
              <a:t>;; global options: +cmd</a:t>
            </a:r>
          </a:p>
          <a:p>
            <a:pPr marL="188912" defTabSz="360000">
              <a:spcBef>
                <a:spcPts val="0"/>
              </a:spcBef>
              <a:defRPr sz="1900" i="0">
                <a:solidFill>
                  <a:srgbClr val="000000"/>
                </a:solidFill>
                <a:latin typeface="Menlo Regular"/>
                <a:ea typeface="Menlo Regular"/>
                <a:cs typeface="Menlo Regular"/>
                <a:sym typeface="Menlo Regular"/>
              </a:defRPr>
            </a:pPr>
            <a:r>
              <a:t>;; Got answer:</a:t>
            </a:r>
          </a:p>
          <a:p>
            <a:pPr marL="188912" defTabSz="360000">
              <a:spcBef>
                <a:spcPts val="0"/>
              </a:spcBef>
              <a:defRPr sz="1900" i="0">
                <a:solidFill>
                  <a:srgbClr val="000000"/>
                </a:solidFill>
                <a:latin typeface="Menlo Regular"/>
                <a:ea typeface="Menlo Regular"/>
                <a:cs typeface="Menlo Regular"/>
                <a:sym typeface="Menlo Regular"/>
              </a:defRPr>
            </a:pPr>
            <a:r>
              <a:t>;; -&gt;&gt;HEADER&lt;&lt;- opcode: QUERY, status: NOERROR, id: 28507</a:t>
            </a:r>
          </a:p>
          <a:p>
            <a:pPr marL="188912" defTabSz="360000">
              <a:spcBef>
                <a:spcPts val="0"/>
              </a:spcBef>
              <a:defRPr sz="1900" i="0">
                <a:solidFill>
                  <a:srgbClr val="000000"/>
                </a:solidFill>
                <a:latin typeface="Menlo Regular"/>
                <a:ea typeface="Menlo Regular"/>
                <a:cs typeface="Menlo Regular"/>
                <a:sym typeface="Menlo Regular"/>
              </a:defRPr>
            </a:pPr>
            <a:r>
              <a:t>;; flags: qr rd ra; QUERY: 1, ANSWER: 3, AUTHORITY: 0, ADDITIONAL: 0</a:t>
            </a:r>
          </a:p>
          <a:p>
            <a:pPr marL="188912" defTabSz="360000">
              <a:spcBef>
                <a:spcPts val="0"/>
              </a:spcBef>
              <a:defRPr sz="1900" i="0">
                <a:solidFill>
                  <a:srgbClr val="000000"/>
                </a:solidFill>
                <a:latin typeface="Menlo Regular"/>
                <a:ea typeface="Menlo Regular"/>
                <a:cs typeface="Menlo Regular"/>
                <a:sym typeface="Menlo Regular"/>
              </a:defRPr>
            </a:pPr>
            <a:endParaRPr/>
          </a:p>
          <a:p>
            <a:pPr marL="188912" defTabSz="360000">
              <a:spcBef>
                <a:spcPts val="0"/>
              </a:spcBef>
              <a:defRPr sz="1900" i="0">
                <a:solidFill>
                  <a:srgbClr val="000000"/>
                </a:solidFill>
                <a:latin typeface="Menlo Regular"/>
                <a:ea typeface="Menlo Regular"/>
                <a:cs typeface="Menlo Regular"/>
                <a:sym typeface="Menlo Regular"/>
              </a:defRPr>
            </a:pPr>
            <a:r>
              <a:t>;; QUESTION SECTION:</a:t>
            </a:r>
          </a:p>
          <a:p>
            <a:pPr marL="188912" defTabSz="360000">
              <a:spcBef>
                <a:spcPts val="0"/>
              </a:spcBef>
              <a:defRPr sz="1900" b="1" i="0">
                <a:solidFill>
                  <a:srgbClr val="000000"/>
                </a:solidFill>
                <a:latin typeface="Menlo Regular"/>
                <a:ea typeface="Menlo Regular"/>
                <a:cs typeface="Menlo Regular"/>
                <a:sym typeface="Menlo Regular"/>
              </a:defRPr>
            </a:pPr>
            <a:r>
              <a:t>;fr.wikipedia.org.		IN		A</a:t>
            </a:r>
          </a:p>
          <a:p>
            <a:pPr marL="188912" defTabSz="360000">
              <a:spcBef>
                <a:spcPts val="0"/>
              </a:spcBef>
              <a:defRPr sz="1900" i="0">
                <a:solidFill>
                  <a:srgbClr val="000000"/>
                </a:solidFill>
                <a:latin typeface="Menlo Regular"/>
                <a:ea typeface="Menlo Regular"/>
                <a:cs typeface="Menlo Regular"/>
                <a:sym typeface="Menlo Regular"/>
              </a:defRPr>
            </a:pPr>
            <a:endParaRPr/>
          </a:p>
          <a:p>
            <a:pPr marL="188912" defTabSz="360000">
              <a:spcBef>
                <a:spcPts val="0"/>
              </a:spcBef>
              <a:defRPr sz="1900" i="0">
                <a:solidFill>
                  <a:srgbClr val="000000"/>
                </a:solidFill>
                <a:latin typeface="Menlo Regular"/>
                <a:ea typeface="Menlo Regular"/>
                <a:cs typeface="Menlo Regular"/>
                <a:sym typeface="Menlo Regular"/>
              </a:defRPr>
            </a:pPr>
            <a:r>
              <a:t>;; ANSWER SECTION:</a:t>
            </a:r>
          </a:p>
          <a:p>
            <a:pPr marL="188912" defTabSz="360000">
              <a:spcBef>
                <a:spcPts val="0"/>
              </a:spcBef>
              <a:defRPr sz="1900" i="0">
                <a:solidFill>
                  <a:srgbClr val="000000"/>
                </a:solidFill>
                <a:latin typeface="Menlo Regular"/>
                <a:ea typeface="Menlo Regular"/>
                <a:cs typeface="Menlo Regular"/>
                <a:sym typeface="Menlo Regular"/>
              </a:defRPr>
            </a:pPr>
            <a:r>
              <a:t>fr.wikipedia.org.			575		 IN	CNAME	text.wikimedia.org.</a:t>
            </a:r>
          </a:p>
          <a:p>
            <a:pPr marL="188912" defTabSz="360000">
              <a:spcBef>
                <a:spcPts val="0"/>
              </a:spcBef>
              <a:defRPr sz="1900" i="0">
                <a:solidFill>
                  <a:srgbClr val="000000"/>
                </a:solidFill>
                <a:latin typeface="Menlo Regular"/>
                <a:ea typeface="Menlo Regular"/>
                <a:cs typeface="Menlo Regular"/>
                <a:sym typeface="Menlo Regular"/>
              </a:defRPr>
            </a:pPr>
            <a:r>
              <a:t>text.wikimedia.org.		1522		 IN	CNAME	text.esams.wikimedia.org.</a:t>
            </a:r>
          </a:p>
          <a:p>
            <a:pPr marL="188912" defTabSz="360000">
              <a:spcBef>
                <a:spcPts val="0"/>
              </a:spcBef>
              <a:defRPr sz="1900" i="0">
                <a:solidFill>
                  <a:srgbClr val="000000"/>
                </a:solidFill>
                <a:latin typeface="Menlo Regular"/>
                <a:ea typeface="Menlo Regular"/>
                <a:cs typeface="Menlo Regular"/>
                <a:sym typeface="Menlo Regular"/>
              </a:defRPr>
            </a:pPr>
            <a:r>
              <a:t>text.esams.wikimedia.org. 2193 IN		A		91.198.174.232</a:t>
            </a:r>
          </a:p>
          <a:p>
            <a:pPr marL="188912" defTabSz="360000">
              <a:spcBef>
                <a:spcPts val="0"/>
              </a:spcBef>
              <a:defRPr sz="1900" i="0">
                <a:solidFill>
                  <a:srgbClr val="000000"/>
                </a:solidFill>
                <a:latin typeface="Menlo Regular"/>
                <a:ea typeface="Menlo Regular"/>
                <a:cs typeface="Menlo Regular"/>
                <a:sym typeface="Menlo Regular"/>
              </a:defRPr>
            </a:pPr>
            <a:endParaRPr/>
          </a:p>
          <a:p>
            <a:pPr marL="188912" defTabSz="360000">
              <a:spcBef>
                <a:spcPts val="0"/>
              </a:spcBef>
              <a:defRPr sz="1900" i="0">
                <a:solidFill>
                  <a:srgbClr val="000000"/>
                </a:solidFill>
                <a:latin typeface="Menlo Regular"/>
                <a:ea typeface="Menlo Regular"/>
                <a:cs typeface="Menlo Regular"/>
                <a:sym typeface="Menlo Regular"/>
              </a:defRPr>
            </a:pPr>
            <a:r>
              <a:t>;; Query time: 42 msec</a:t>
            </a:r>
          </a:p>
          <a:p>
            <a:pPr marL="188912" defTabSz="360000">
              <a:spcBef>
                <a:spcPts val="0"/>
              </a:spcBef>
              <a:defRPr sz="1900" i="0">
                <a:solidFill>
                  <a:srgbClr val="000000"/>
                </a:solidFill>
                <a:latin typeface="Menlo Regular"/>
                <a:ea typeface="Menlo Regular"/>
                <a:cs typeface="Menlo Regular"/>
                <a:sym typeface="Menlo Regular"/>
              </a:defRPr>
            </a:pPr>
            <a:r>
              <a:rPr b="1"/>
              <a:t>;; SERVER: 212.27.40.241</a:t>
            </a:r>
            <a:r>
              <a:t>#53(212.27.40.241)</a:t>
            </a:r>
          </a:p>
          <a:p>
            <a:pPr marL="188912" defTabSz="360000">
              <a:spcBef>
                <a:spcPts val="0"/>
              </a:spcBef>
              <a:defRPr sz="1900" i="0">
                <a:solidFill>
                  <a:srgbClr val="000000"/>
                </a:solidFill>
                <a:latin typeface="Menlo Regular"/>
                <a:ea typeface="Menlo Regular"/>
                <a:cs typeface="Menlo Regular"/>
                <a:sym typeface="Menlo Regular"/>
              </a:defRPr>
            </a:pPr>
            <a:r>
              <a:t>;; WHEN: Sat Aug 27 20:15:20 2011</a:t>
            </a:r>
          </a:p>
          <a:p>
            <a:pPr marL="188912" defTabSz="360000">
              <a:spcBef>
                <a:spcPts val="0"/>
              </a:spcBef>
              <a:defRPr sz="1900" i="0">
                <a:solidFill>
                  <a:srgbClr val="000000"/>
                </a:solidFill>
                <a:latin typeface="Menlo Regular"/>
                <a:ea typeface="Menlo Regular"/>
                <a:cs typeface="Menlo Regular"/>
                <a:sym typeface="Menlo Regular"/>
              </a:defRPr>
            </a:pPr>
            <a:r>
              <a:t>;; MSG SIZE  rcvd: 104</a:t>
            </a:r>
          </a:p>
        </p:txBody>
      </p:sp>
      <p:sp>
        <p:nvSpPr>
          <p:cNvPr id="257"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258" name="2.1 - DNS - Domain Name System dig"/>
          <p:cNvSpPr txBox="1">
            <a:spLocks noGrp="1"/>
          </p:cNvSpPr>
          <p:nvPr>
            <p:ph type="body" idx="21"/>
          </p:nvPr>
        </p:nvSpPr>
        <p:spPr>
          <a:prstGeom prst="rect">
            <a:avLst/>
          </a:prstGeom>
        </p:spPr>
        <p:txBody>
          <a:bodyPr/>
          <a:lstStyle>
            <a:lvl1pPr>
              <a:tabLst>
                <a:tab pos="12039600" algn="r"/>
              </a:tabLst>
            </a:lvl1pPr>
          </a:lstStyle>
          <a:p>
            <a:r>
              <a:t>2.1 - DNS - Domain Name System	dig             </a:t>
            </a:r>
          </a:p>
        </p:txBody>
      </p:sp>
      <p:sp>
        <p:nvSpPr>
          <p:cNvPr id="259"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a:t>
            </a:fld>
            <a:endParaRPr/>
          </a:p>
        </p:txBody>
      </p:sp>
      <p:pic>
        <p:nvPicPr>
          <p:cNvPr id="260" name="Ligne Ligne" descr="Ligne Ligne"/>
          <p:cNvPicPr>
            <a:picLocks/>
          </p:cNvPicPr>
          <p:nvPr/>
        </p:nvPicPr>
        <p:blipFill>
          <a:blip r:embed="rId4">
            <a:alphaModFix amt="37956"/>
          </a:blip>
          <a:stretch>
            <a:fillRect/>
          </a:stretch>
        </p:blipFill>
        <p:spPr>
          <a:xfrm>
            <a:off x="5108366" y="4610100"/>
            <a:ext cx="3161335" cy="558800"/>
          </a:xfrm>
          <a:prstGeom prst="rect">
            <a:avLst/>
          </a:prstGeom>
        </p:spPr>
      </p:pic>
      <p:grpSp>
        <p:nvGrpSpPr>
          <p:cNvPr id="266" name="Grouper"/>
          <p:cNvGrpSpPr/>
          <p:nvPr/>
        </p:nvGrpSpPr>
        <p:grpSpPr>
          <a:xfrm>
            <a:off x="481695" y="4979750"/>
            <a:ext cx="6980153" cy="3057430"/>
            <a:chOff x="-279400" y="-282193"/>
            <a:chExt cx="6980151" cy="3057428"/>
          </a:xfrm>
        </p:grpSpPr>
        <p:pic>
          <p:nvPicPr>
            <p:cNvPr id="262" name="Ligne Ligne" descr="Ligne Ligne"/>
            <p:cNvPicPr>
              <a:picLocks/>
            </p:cNvPicPr>
            <p:nvPr/>
          </p:nvPicPr>
          <p:blipFill>
            <a:blip r:embed="rId5">
              <a:alphaModFix amt="37956"/>
            </a:blip>
            <a:stretch>
              <a:fillRect/>
            </a:stretch>
          </p:blipFill>
          <p:spPr>
            <a:xfrm rot="34539">
              <a:off x="4228151" y="-269801"/>
              <a:ext cx="2469856" cy="558801"/>
            </a:xfrm>
            <a:prstGeom prst="rect">
              <a:avLst/>
            </a:prstGeom>
            <a:effectLst/>
          </p:spPr>
        </p:pic>
        <p:pic>
          <p:nvPicPr>
            <p:cNvPr id="264" name="Ligne Ligne" descr="Ligne Ligne"/>
            <p:cNvPicPr>
              <a:picLocks/>
            </p:cNvPicPr>
            <p:nvPr/>
          </p:nvPicPr>
          <p:blipFill>
            <a:blip r:embed="rId6">
              <a:alphaModFix amt="37956"/>
            </a:blip>
            <a:stretch>
              <a:fillRect/>
            </a:stretch>
          </p:blipFill>
          <p:spPr>
            <a:xfrm rot="5400000">
              <a:off x="-908640" y="1587195"/>
              <a:ext cx="1817280" cy="558801"/>
            </a:xfrm>
            <a:prstGeom prst="rect">
              <a:avLst/>
            </a:prstGeom>
            <a:effectLst/>
          </p:spPr>
        </p:pic>
      </p:grpSp>
      <p:pic>
        <p:nvPicPr>
          <p:cNvPr id="267" name="Ligne Ligne" descr="Ligne Ligne"/>
          <p:cNvPicPr>
            <a:picLocks/>
          </p:cNvPicPr>
          <p:nvPr/>
        </p:nvPicPr>
        <p:blipFill>
          <a:blip r:embed="rId7">
            <a:alphaModFix amt="37956"/>
          </a:blip>
          <a:stretch>
            <a:fillRect/>
          </a:stretch>
        </p:blipFill>
        <p:spPr>
          <a:xfrm>
            <a:off x="3509995" y="3314982"/>
            <a:ext cx="3781921" cy="558801"/>
          </a:xfrm>
          <a:prstGeom prst="rect">
            <a:avLst/>
          </a:prstGeom>
        </p:spPr>
      </p:pic>
      <p:sp>
        <p:nvSpPr>
          <p:cNvPr id="269" name="Annexe"/>
          <p:cNvSpPr txBox="1"/>
          <p:nvPr/>
        </p:nvSpPr>
        <p:spPr>
          <a:xfrm rot="1762377">
            <a:off x="9786165" y="372987"/>
            <a:ext cx="3136331" cy="520701"/>
          </a:xfrm>
          <a:prstGeom prst="rect">
            <a:avLst/>
          </a:prstGeom>
          <a:solidFill>
            <a:srgbClr val="FFCE4C">
              <a:alpha val="83203"/>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lgn="ctr"/>
          </a:lstStyle>
          <a:p>
            <a:r>
              <a:t>Annexe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grpId="2" nodeType="clickEffect">
                                  <p:stCondLst>
                                    <p:cond delay="0"/>
                                  </p:stCondLst>
                                  <p:childTnLst>
                                    <p:animRot by="300000">
                                      <p:cBhvr>
                                        <p:cTn id="10" dur="50" fill="hold">
                                          <p:stCondLst>
                                            <p:cond delay="0"/>
                                          </p:stCondLst>
                                        </p:cTn>
                                        <p:tgtEl>
                                          <p:spTgt spid="267"/>
                                        </p:tgtEl>
                                        <p:attrNameLst>
                                          <p:attrName>r</p:attrName>
                                        </p:attrNameLst>
                                      </p:cBhvr>
                                    </p:animRot>
                                    <p:animRot by="-600000">
                                      <p:cBhvr>
                                        <p:cTn id="11" dur="100" fill="hold">
                                          <p:stCondLst>
                                            <p:cond delay="100"/>
                                          </p:stCondLst>
                                        </p:cTn>
                                        <p:tgtEl>
                                          <p:spTgt spid="267"/>
                                        </p:tgtEl>
                                        <p:attrNameLst>
                                          <p:attrName>r</p:attrName>
                                        </p:attrNameLst>
                                      </p:cBhvr>
                                    </p:animRot>
                                    <p:animRot by="600000">
                                      <p:cBhvr>
                                        <p:cTn id="12" dur="100" fill="hold">
                                          <p:stCondLst>
                                            <p:cond delay="200"/>
                                          </p:stCondLst>
                                        </p:cTn>
                                        <p:tgtEl>
                                          <p:spTgt spid="267"/>
                                        </p:tgtEl>
                                        <p:attrNameLst>
                                          <p:attrName>r</p:attrName>
                                        </p:attrNameLst>
                                      </p:cBhvr>
                                    </p:animRot>
                                    <p:animRot by="-600000">
                                      <p:cBhvr>
                                        <p:cTn id="13" dur="100" fill="hold">
                                          <p:stCondLst>
                                            <p:cond delay="300"/>
                                          </p:stCondLst>
                                        </p:cTn>
                                        <p:tgtEl>
                                          <p:spTgt spid="267"/>
                                        </p:tgtEl>
                                        <p:attrNameLst>
                                          <p:attrName>r</p:attrName>
                                        </p:attrNameLst>
                                      </p:cBhvr>
                                    </p:animRot>
                                    <p:animRot by="300000">
                                      <p:cBhvr>
                                        <p:cTn id="14" dur="100" fill="hold">
                                          <p:stCondLst>
                                            <p:cond delay="400"/>
                                          </p:stCondLst>
                                        </p:cTn>
                                        <p:tgtEl>
                                          <p:spTgt spid="267"/>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3" nodeType="clickEffect">
                                  <p:stCondLst>
                                    <p:cond delay="0"/>
                                  </p:stCondLst>
                                  <p:iterate>
                                    <p:tmAbs val="0"/>
                                  </p:iterate>
                                  <p:childTnLst>
                                    <p:set>
                                      <p:cBhvr>
                                        <p:cTn id="18" fill="hold"/>
                                        <p:tgtEl>
                                          <p:spTgt spid="2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2" presetClass="emph" presetSubtype="0" fill="hold" grpId="4" nodeType="clickEffect">
                                  <p:stCondLst>
                                    <p:cond delay="0"/>
                                  </p:stCondLst>
                                  <p:childTnLst>
                                    <p:animRot by="300000">
                                      <p:cBhvr>
                                        <p:cTn id="22" dur="50" fill="hold">
                                          <p:stCondLst>
                                            <p:cond delay="0"/>
                                          </p:stCondLst>
                                        </p:cTn>
                                        <p:tgtEl>
                                          <p:spTgt spid="260"/>
                                        </p:tgtEl>
                                        <p:attrNameLst>
                                          <p:attrName>r</p:attrName>
                                        </p:attrNameLst>
                                      </p:cBhvr>
                                    </p:animRot>
                                    <p:animRot by="-600000">
                                      <p:cBhvr>
                                        <p:cTn id="23" dur="100" fill="hold">
                                          <p:stCondLst>
                                            <p:cond delay="100"/>
                                          </p:stCondLst>
                                        </p:cTn>
                                        <p:tgtEl>
                                          <p:spTgt spid="260"/>
                                        </p:tgtEl>
                                        <p:attrNameLst>
                                          <p:attrName>r</p:attrName>
                                        </p:attrNameLst>
                                      </p:cBhvr>
                                    </p:animRot>
                                    <p:animRot by="600000">
                                      <p:cBhvr>
                                        <p:cTn id="24" dur="100" fill="hold">
                                          <p:stCondLst>
                                            <p:cond delay="200"/>
                                          </p:stCondLst>
                                        </p:cTn>
                                        <p:tgtEl>
                                          <p:spTgt spid="260"/>
                                        </p:tgtEl>
                                        <p:attrNameLst>
                                          <p:attrName>r</p:attrName>
                                        </p:attrNameLst>
                                      </p:cBhvr>
                                    </p:animRot>
                                    <p:animRot by="-600000">
                                      <p:cBhvr>
                                        <p:cTn id="25" dur="100" fill="hold">
                                          <p:stCondLst>
                                            <p:cond delay="300"/>
                                          </p:stCondLst>
                                        </p:cTn>
                                        <p:tgtEl>
                                          <p:spTgt spid="260"/>
                                        </p:tgtEl>
                                        <p:attrNameLst>
                                          <p:attrName>r</p:attrName>
                                        </p:attrNameLst>
                                      </p:cBhvr>
                                    </p:animRot>
                                    <p:animRot by="300000">
                                      <p:cBhvr>
                                        <p:cTn id="26" dur="100" fill="hold">
                                          <p:stCondLst>
                                            <p:cond delay="400"/>
                                          </p:stCondLst>
                                        </p:cTn>
                                        <p:tgtEl>
                                          <p:spTgt spid="260"/>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5" nodeType="clickEffect">
                                  <p:stCondLst>
                                    <p:cond delay="0"/>
                                  </p:stCondLst>
                                  <p:iterate>
                                    <p:tmAbs val="0"/>
                                  </p:iterate>
                                  <p:childTnLst>
                                    <p:set>
                                      <p:cBhvr>
                                        <p:cTn id="30" fill="hold"/>
                                        <p:tgtEl>
                                          <p:spTgt spid="26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32" presetClass="emph" presetSubtype="0" fill="hold" grpId="6" nodeType="clickEffect">
                                  <p:stCondLst>
                                    <p:cond delay="0"/>
                                  </p:stCondLst>
                                  <p:childTnLst>
                                    <p:animRot by="300000">
                                      <p:cBhvr>
                                        <p:cTn id="34" dur="50" fill="hold">
                                          <p:stCondLst>
                                            <p:cond delay="0"/>
                                          </p:stCondLst>
                                        </p:cTn>
                                        <p:tgtEl>
                                          <p:spTgt spid="266"/>
                                        </p:tgtEl>
                                        <p:attrNameLst>
                                          <p:attrName>r</p:attrName>
                                        </p:attrNameLst>
                                      </p:cBhvr>
                                    </p:animRot>
                                    <p:animRot by="-600000">
                                      <p:cBhvr>
                                        <p:cTn id="35" dur="100" fill="hold">
                                          <p:stCondLst>
                                            <p:cond delay="100"/>
                                          </p:stCondLst>
                                        </p:cTn>
                                        <p:tgtEl>
                                          <p:spTgt spid="266"/>
                                        </p:tgtEl>
                                        <p:attrNameLst>
                                          <p:attrName>r</p:attrName>
                                        </p:attrNameLst>
                                      </p:cBhvr>
                                    </p:animRot>
                                    <p:animRot by="600000">
                                      <p:cBhvr>
                                        <p:cTn id="36" dur="100" fill="hold">
                                          <p:stCondLst>
                                            <p:cond delay="200"/>
                                          </p:stCondLst>
                                        </p:cTn>
                                        <p:tgtEl>
                                          <p:spTgt spid="266"/>
                                        </p:tgtEl>
                                        <p:attrNameLst>
                                          <p:attrName>r</p:attrName>
                                        </p:attrNameLst>
                                      </p:cBhvr>
                                    </p:animRot>
                                    <p:animRot by="-600000">
                                      <p:cBhvr>
                                        <p:cTn id="37" dur="100" fill="hold">
                                          <p:stCondLst>
                                            <p:cond delay="300"/>
                                          </p:stCondLst>
                                        </p:cTn>
                                        <p:tgtEl>
                                          <p:spTgt spid="266"/>
                                        </p:tgtEl>
                                        <p:attrNameLst>
                                          <p:attrName>r</p:attrName>
                                        </p:attrNameLst>
                                      </p:cBhvr>
                                    </p:animRot>
                                    <p:animRot by="300000">
                                      <p:cBhvr>
                                        <p:cTn id="38" dur="100" fill="hold">
                                          <p:stCondLst>
                                            <p:cond delay="400"/>
                                          </p:stCondLst>
                                        </p:cTn>
                                        <p:tgtEl>
                                          <p:spTgt spid="26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 grpId="3" animBg="1" advAuto="0"/>
      <p:bldP spid="260" grpId="4" animBg="1" advAuto="0"/>
      <p:bldP spid="266" grpId="5" animBg="1" advAuto="0"/>
      <p:bldP spid="266" grpId="6" animBg="1" advAuto="0"/>
      <p:bldP spid="267" grpId="1" animBg="1" advAuto="0"/>
      <p:bldP spid="267" grpId="2"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274" name="Résolution de noms…"/>
          <p:cNvSpPr txBox="1">
            <a:spLocks noGrp="1"/>
          </p:cNvSpPr>
          <p:nvPr>
            <p:ph type="body" idx="1"/>
          </p:nvPr>
        </p:nvSpPr>
        <p:spPr>
          <a:prstGeom prst="rect">
            <a:avLst/>
          </a:prstGeom>
        </p:spPr>
        <p:txBody>
          <a:bodyPr/>
          <a:lstStyle/>
          <a:p>
            <a:r>
              <a:t>Résolution de noms</a:t>
            </a:r>
          </a:p>
          <a:p>
            <a:pPr lvl="1"/>
            <a:r>
              <a:t>L’espace des noms DNS est divisé en zones distinctes. Cet espace forme un arbre et chaque zone contient :</a:t>
            </a:r>
          </a:p>
          <a:p>
            <a:pPr marL="1295400" lvl="2" indent="-279400">
              <a:buChar char="★"/>
            </a:pPr>
            <a:r>
              <a:t>une partie de l’arbre</a:t>
            </a:r>
          </a:p>
          <a:p>
            <a:pPr marL="1295400" lvl="2" indent="-279400">
              <a:buChar char="★"/>
            </a:pPr>
            <a:r>
              <a:t>des serveurs de noms :</a:t>
            </a:r>
          </a:p>
          <a:p>
            <a:pPr marL="1778000" lvl="3" indent="-254000">
              <a:buSzPct val="70000"/>
              <a:buChar char="★"/>
            </a:pPr>
            <a:r>
              <a:t>un serveur primaire</a:t>
            </a:r>
          </a:p>
          <a:p>
            <a:pPr marL="1778000" lvl="3" indent="-254000">
              <a:buSzPct val="70000"/>
              <a:buChar char="★"/>
            </a:pPr>
            <a:r>
              <a:t>des serveurs secondaires</a:t>
            </a:r>
          </a:p>
          <a:p>
            <a:pPr lvl="1"/>
            <a:r>
              <a:t>Un programme demandeur transmet une requête pour un nom de domaine à un solveur (</a:t>
            </a:r>
            <a:r>
              <a:rPr i="1"/>
              <a:t>resolver</a:t>
            </a:r>
            <a:r>
              <a:t>) local.</a:t>
            </a:r>
          </a:p>
          <a:p>
            <a:pPr marL="1295400" lvl="2" indent="-279400">
              <a:buChar char="★"/>
            </a:pPr>
            <a:r>
              <a:t>Si la réponse est dans le cache local, celle-ci est retournée au programme demandeur ;</a:t>
            </a:r>
          </a:p>
          <a:p>
            <a:pPr marL="1295400" lvl="2" indent="-279400">
              <a:buChar char="★"/>
            </a:pPr>
            <a:r>
              <a:t>Si la destination est locale, le solveur local donne la réponse, en retournant un enregistrement officiel ;</a:t>
            </a:r>
          </a:p>
          <a:p>
            <a:pPr marL="1295400" lvl="2" indent="-279400">
              <a:buChar char="★"/>
            </a:pPr>
            <a:r>
              <a:t>si la destination est distante, le solveur local peut répondre si l’information est disponible dans son cache ;</a:t>
            </a:r>
          </a:p>
          <a:p>
            <a:pPr marL="1295400" lvl="2" indent="-279400">
              <a:buChar char="★"/>
            </a:pPr>
            <a:r>
              <a:t>sinon, le solveur interroge le serveur primaire, qui résout la requête directement ou par requêtes </a:t>
            </a:r>
            <a:r>
              <a:rPr b="1"/>
              <a:t>itératives</a:t>
            </a:r>
            <a:r>
              <a:t> ou </a:t>
            </a:r>
            <a:r>
              <a:rPr b="1"/>
              <a:t>récursives</a:t>
            </a:r>
            <a:r>
              <a:t> jusqu’à l'obtention de l’enregistrement officiel.</a:t>
            </a:r>
          </a:p>
        </p:txBody>
      </p:sp>
      <p:sp>
        <p:nvSpPr>
          <p:cNvPr id="275" name="2.1 - DNS - Domain Name System Résolution de noms"/>
          <p:cNvSpPr txBox="1">
            <a:spLocks noGrp="1"/>
          </p:cNvSpPr>
          <p:nvPr>
            <p:ph type="body" idx="21"/>
          </p:nvPr>
        </p:nvSpPr>
        <p:spPr>
          <a:prstGeom prst="rect">
            <a:avLst/>
          </a:prstGeom>
        </p:spPr>
        <p:txBody>
          <a:bodyPr/>
          <a:lstStyle>
            <a:lvl1pPr>
              <a:tabLst>
                <a:tab pos="12039600" algn="r"/>
              </a:tabLst>
            </a:lvl1pPr>
          </a:lstStyle>
          <a:p>
            <a:r>
              <a:t>2.1 - DNS - Domain Name System	Résolution de noms             </a:t>
            </a:r>
          </a:p>
        </p:txBody>
      </p:sp>
      <p:sp>
        <p:nvSpPr>
          <p:cNvPr id="276"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a:t>
            </a:fld>
            <a:endParaRPr/>
          </a:p>
        </p:txBody>
      </p:sp>
      <p:sp>
        <p:nvSpPr>
          <p:cNvPr id="277" name="Annexe"/>
          <p:cNvSpPr txBox="1"/>
          <p:nvPr/>
        </p:nvSpPr>
        <p:spPr>
          <a:xfrm rot="1762377">
            <a:off x="9786165" y="372987"/>
            <a:ext cx="3136331" cy="520701"/>
          </a:xfrm>
          <a:prstGeom prst="rect">
            <a:avLst/>
          </a:prstGeom>
          <a:solidFill>
            <a:srgbClr val="FFCE4C">
              <a:alpha val="83203"/>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lgn="ctr"/>
          </a:lstStyle>
          <a:p>
            <a:r>
              <a:t>Annexe </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282" name="Résolveurs DNS…"/>
          <p:cNvSpPr txBox="1">
            <a:spLocks noGrp="1"/>
          </p:cNvSpPr>
          <p:nvPr>
            <p:ph type="body" idx="1"/>
          </p:nvPr>
        </p:nvSpPr>
        <p:spPr>
          <a:prstGeom prst="rect">
            <a:avLst/>
          </a:prstGeom>
        </p:spPr>
        <p:txBody>
          <a:bodyPr/>
          <a:lstStyle/>
          <a:p>
            <a:r>
              <a:t>Résolveurs DNS</a:t>
            </a:r>
          </a:p>
          <a:p>
            <a:pPr lvl="1"/>
            <a:r>
              <a:rPr b="1" u="sng">
                <a:solidFill>
                  <a:schemeClr val="accent4">
                    <a:satOff val="8299"/>
                    <a:lumOff val="-11818"/>
                  </a:schemeClr>
                </a:solidFill>
                <a:hlinkClick r:id="rId2"/>
              </a:rPr>
              <a:t>BIND 9</a:t>
            </a:r>
            <a:r>
              <a:t> est un logiciel client-serveur (C-S) répandu pour fournir un service de noms. Il utilise un démon (</a:t>
            </a:r>
            <a:r>
              <a:rPr i="1"/>
              <a:t>deamon</a:t>
            </a:r>
            <a:r>
              <a:t>) : </a:t>
            </a:r>
            <a:r>
              <a:rPr>
                <a:solidFill>
                  <a:schemeClr val="accent5">
                    <a:satOff val="8112"/>
                    <a:lumOff val="-14630"/>
                  </a:schemeClr>
                </a:solidFill>
                <a:latin typeface="Menlo Regular"/>
                <a:ea typeface="Menlo Regular"/>
                <a:cs typeface="Menlo Regular"/>
                <a:sym typeface="Menlo Regular"/>
              </a:rPr>
              <a:t>named</a:t>
            </a:r>
            <a:r>
              <a:t>, pour sa partie serveur.</a:t>
            </a:r>
          </a:p>
          <a:p>
            <a:pPr lvl="1"/>
            <a:r>
              <a:t>Voir aussi </a:t>
            </a:r>
            <a:r>
              <a:rPr u="sng">
                <a:solidFill>
                  <a:schemeClr val="accent5">
                    <a:satOff val="8112"/>
                    <a:lumOff val="-14630"/>
                  </a:schemeClr>
                </a:solidFill>
                <a:hlinkClick r:id="rId3"/>
              </a:rPr>
              <a:t>Knot Resolver</a:t>
            </a:r>
            <a:r>
              <a:t> et </a:t>
            </a:r>
            <a:r>
              <a:rPr u="sng">
                <a:solidFill>
                  <a:schemeClr val="accent5">
                    <a:satOff val="8112"/>
                    <a:lumOff val="-14630"/>
                  </a:schemeClr>
                </a:solidFill>
                <a:hlinkClick r:id="rId4"/>
              </a:rPr>
              <a:t>Unbound</a:t>
            </a:r>
            <a:r>
              <a:t>. </a:t>
            </a:r>
          </a:p>
          <a:p>
            <a:r>
              <a:t>Commandes et outils</a:t>
            </a:r>
          </a:p>
          <a:p>
            <a:pPr lvl="1"/>
            <a:r>
              <a:rPr b="1"/>
              <a:t>dig</a:t>
            </a:r>
            <a:r>
              <a:t> est une commande du package dnsutils sous Linux pour interroger des serveurs DNS.</a:t>
            </a:r>
          </a:p>
          <a:p>
            <a:pPr marL="1295400" lvl="2" indent="-279400">
              <a:buChar char="★"/>
            </a:pPr>
            <a:r>
              <a:rPr>
                <a:solidFill>
                  <a:schemeClr val="accent5">
                    <a:satOff val="8112"/>
                    <a:lumOff val="-14630"/>
                  </a:schemeClr>
                </a:solidFill>
                <a:latin typeface="Menlo Regular"/>
                <a:ea typeface="Menlo Regular"/>
                <a:cs typeface="Menlo Regular"/>
                <a:sym typeface="Menlo Regular"/>
              </a:rPr>
              <a:t>dig fr.wiktionary.org</a:t>
            </a:r>
          </a:p>
          <a:p>
            <a:pPr marL="1295400" lvl="2" indent="-279400">
              <a:buChar char="★"/>
            </a:pPr>
            <a:r>
              <a:rPr>
                <a:solidFill>
                  <a:schemeClr val="accent5">
                    <a:satOff val="8112"/>
                    <a:lumOff val="-14630"/>
                  </a:schemeClr>
                </a:solidFill>
                <a:latin typeface="Menlo Regular"/>
                <a:ea typeface="Menlo Regular"/>
                <a:cs typeface="Menlo Regular"/>
                <a:sym typeface="Menlo Regular"/>
              </a:rPr>
              <a:t>dig mx gmail.com</a:t>
            </a:r>
          </a:p>
          <a:p>
            <a:pPr lvl="1"/>
            <a:r>
              <a:rPr b="1"/>
              <a:t>host</a:t>
            </a:r>
            <a:r>
              <a:t> affiche plus simplement les redirections DNS.</a:t>
            </a:r>
          </a:p>
          <a:p>
            <a:pPr marL="1295400" lvl="2" indent="-279400">
              <a:buChar char="★"/>
              <a:defRPr>
                <a:latin typeface="Menlo Regular"/>
                <a:ea typeface="Menlo Regular"/>
                <a:cs typeface="Menlo Regular"/>
                <a:sym typeface="Menlo Regular"/>
              </a:defRPr>
            </a:pPr>
            <a:r>
              <a:rPr>
                <a:solidFill>
                  <a:schemeClr val="accent5">
                    <a:satOff val="8112"/>
                    <a:lumOff val="-14630"/>
                  </a:schemeClr>
                </a:solidFill>
              </a:rPr>
              <a:t>host </a:t>
            </a:r>
            <a:r>
              <a:rPr>
                <a:solidFill>
                  <a:schemeClr val="accent5">
                    <a:satOff val="8112"/>
                    <a:lumOff val="-14630"/>
                  </a:schemeClr>
                </a:solidFill>
                <a:hlinkClick r:id="rId5"/>
              </a:rPr>
              <a:t>fr.wiktionary.org</a:t>
            </a:r>
          </a:p>
          <a:p>
            <a:pPr lvl="1"/>
            <a:r>
              <a:rPr b="1"/>
              <a:t>nslookup</a:t>
            </a:r>
            <a:r>
              <a:t> sera utilisable sous Windows au lieu de dig.</a:t>
            </a:r>
          </a:p>
          <a:p>
            <a:pPr lvl="1">
              <a:defRPr b="1"/>
            </a:pPr>
            <a:r>
              <a:t>whois </a:t>
            </a:r>
            <a:r>
              <a:rPr b="0"/>
              <a:t>permet d'effectuer des recherches sur les bases de données de bureau d’enregistrement.</a:t>
            </a:r>
          </a:p>
          <a:p>
            <a:pPr lvl="1">
              <a:defRPr b="1"/>
            </a:pPr>
            <a:r>
              <a:rPr b="0"/>
              <a:t>RDAP, </a:t>
            </a:r>
            <a:r>
              <a:rPr b="0" i="1"/>
              <a:t>Registration Data Access Protocol </a:t>
            </a:r>
            <a:r>
              <a:rPr b="0"/>
              <a:t>est une alternative à Whois ; voir </a:t>
            </a:r>
            <a:r>
              <a:rPr u="sng">
                <a:solidFill>
                  <a:schemeClr val="accent5">
                    <a:satOff val="8112"/>
                    <a:lumOff val="-14630"/>
                  </a:schemeClr>
                </a:solidFill>
                <a:hlinkClick r:id="rId6"/>
              </a:rPr>
              <a:t>rdap.org</a:t>
            </a:r>
          </a:p>
        </p:txBody>
      </p:sp>
      <p:sp>
        <p:nvSpPr>
          <p:cNvPr id="283" name="2.1 - DNS - Domain Name System BIND ; Outils"/>
          <p:cNvSpPr txBox="1">
            <a:spLocks noGrp="1"/>
          </p:cNvSpPr>
          <p:nvPr>
            <p:ph type="body" idx="21"/>
          </p:nvPr>
        </p:nvSpPr>
        <p:spPr>
          <a:prstGeom prst="rect">
            <a:avLst/>
          </a:prstGeom>
        </p:spPr>
        <p:txBody>
          <a:bodyPr/>
          <a:lstStyle>
            <a:lvl1pPr>
              <a:tabLst>
                <a:tab pos="12039600" algn="r"/>
              </a:tabLst>
            </a:lvl1pPr>
          </a:lstStyle>
          <a:p>
            <a:r>
              <a:t>2.1 - DNS - Domain Name System	BIND ; Outils             </a:t>
            </a:r>
          </a:p>
        </p:txBody>
      </p:sp>
      <p:sp>
        <p:nvSpPr>
          <p:cNvPr id="284"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17</a:t>
            </a:fld>
            <a:endParaRPr/>
          </a:p>
        </p:txBody>
      </p:sp>
      <p:sp>
        <p:nvSpPr>
          <p:cNvPr id="285" name="Annexe"/>
          <p:cNvSpPr txBox="1"/>
          <p:nvPr/>
        </p:nvSpPr>
        <p:spPr>
          <a:xfrm rot="1762377">
            <a:off x="9786165" y="372987"/>
            <a:ext cx="3136331" cy="520701"/>
          </a:xfrm>
          <a:prstGeom prst="rect">
            <a:avLst/>
          </a:prstGeom>
          <a:solidFill>
            <a:srgbClr val="FFCE4C">
              <a:alpha val="83203"/>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lgn="ctr"/>
          </a:lstStyle>
          <a:p>
            <a:r>
              <a:t>Annexe </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288" name="DoH ; DNS over HTTPS…"/>
          <p:cNvSpPr txBox="1">
            <a:spLocks noGrp="1"/>
          </p:cNvSpPr>
          <p:nvPr>
            <p:ph type="body" idx="1"/>
          </p:nvPr>
        </p:nvSpPr>
        <p:spPr>
          <a:prstGeom prst="rect">
            <a:avLst/>
          </a:prstGeom>
        </p:spPr>
        <p:txBody>
          <a:bodyPr/>
          <a:lstStyle/>
          <a:p>
            <a:r>
              <a:t>DoH ; DNS over HTTPS</a:t>
            </a:r>
          </a:p>
          <a:p>
            <a:pPr lvl="1"/>
            <a:r>
              <a:t>DNS via HTTPS, </a:t>
            </a:r>
            <a:r>
              <a:rPr i="1"/>
              <a:t>DNS over HTTPS</a:t>
            </a:r>
            <a:r>
              <a:t> (</a:t>
            </a:r>
            <a:r>
              <a:rPr b="1"/>
              <a:t>DoH</a:t>
            </a:r>
            <a:r>
              <a:t>) est un protocole pour la résolution DNS à distance via le protocole HTTPS.</a:t>
            </a:r>
          </a:p>
          <a:p>
            <a:pPr lvl="1"/>
            <a:r>
              <a:t>Les requêtes DNS habituelles sont réalisées en clair (non chiffrés) vers le port 53 du serveur DNS par défaut, ce qui pose des problèmes de sécurité et de confidentialité. </a:t>
            </a:r>
          </a:p>
          <a:p>
            <a:pPr lvl="1"/>
            <a:r>
              <a:rPr b="1"/>
              <a:t>DoH</a:t>
            </a:r>
            <a:r>
              <a:t> permet de sécuriser les requêtes en faisant passer le trafic DNS sur le protocole sécurisé HTTPS, vers un serveur tel que Cloudflare (</a:t>
            </a:r>
            <a:r>
              <a:rPr u="sng">
                <a:solidFill>
                  <a:schemeClr val="accent5">
                    <a:satOff val="8112"/>
                    <a:lumOff val="-14630"/>
                  </a:schemeClr>
                </a:solidFill>
                <a:hlinkClick r:id="rId2"/>
              </a:rPr>
              <a:t>https://mozilla.cloudflare-dns.com/dns-query</a:t>
            </a:r>
            <a:r>
              <a:t>) ou NextDNS (</a:t>
            </a:r>
            <a:r>
              <a:rPr u="sng">
                <a:solidFill>
                  <a:schemeClr val="accent5">
                    <a:satOff val="8112"/>
                    <a:lumOff val="-14630"/>
                  </a:schemeClr>
                </a:solidFill>
                <a:hlinkClick r:id="rId3"/>
              </a:rPr>
              <a:t>https://trr.dns.nextdns.io/</a:t>
            </a:r>
            <a:r>
              <a:t>).</a:t>
            </a:r>
          </a:p>
          <a:p>
            <a:pPr lvl="1"/>
            <a:r>
              <a:t>Mozilla Firefox est le premier navigateur web à proposer ce protocole DoH</a:t>
            </a:r>
          </a:p>
          <a:p>
            <a:pPr marL="1295400" lvl="2" indent="-279400">
              <a:buChar char="★"/>
            </a:pPr>
            <a:r>
              <a:t>Voir : </a:t>
            </a:r>
            <a:r>
              <a:rPr u="sng">
                <a:solidFill>
                  <a:schemeClr val="accent5">
                    <a:satOff val="8112"/>
                    <a:lumOff val="-14630"/>
                  </a:schemeClr>
                </a:solidFill>
                <a:hlinkClick r:id="rId4"/>
              </a:rPr>
              <a:t>https://support.mozilla.org/fr/kb/dns-via-https-firefox</a:t>
            </a:r>
          </a:p>
          <a:p>
            <a:pPr marL="1295400" lvl="2" indent="-279400">
              <a:buChar char="★"/>
            </a:pPr>
            <a:endParaRPr u="sng">
              <a:solidFill>
                <a:schemeClr val="accent5">
                  <a:satOff val="8112"/>
                  <a:lumOff val="-14630"/>
                </a:schemeClr>
              </a:solidFill>
              <a:hlinkClick r:id="rId4"/>
            </a:endParaRPr>
          </a:p>
          <a:p>
            <a:pPr marL="1295400" lvl="2" indent="-279400">
              <a:buChar char="★"/>
            </a:pPr>
            <a:endParaRPr u="sng">
              <a:solidFill>
                <a:schemeClr val="accent5">
                  <a:satOff val="8112"/>
                  <a:lumOff val="-14630"/>
                </a:schemeClr>
              </a:solidFill>
              <a:hlinkClick r:id="rId4"/>
            </a:endParaRPr>
          </a:p>
          <a:p>
            <a:pPr marL="508000" lvl="1" indent="-508000">
              <a:spcBef>
                <a:spcPts val="1200"/>
              </a:spcBef>
              <a:buChar char="✤"/>
              <a:defRPr sz="2800" b="1"/>
            </a:pPr>
            <a:r>
              <a:t>À voir :</a:t>
            </a:r>
          </a:p>
          <a:p>
            <a:pPr lvl="1"/>
            <a:r>
              <a:rPr u="sng">
                <a:solidFill>
                  <a:schemeClr val="accent5">
                    <a:satOff val="8112"/>
                    <a:lumOff val="-14630"/>
                  </a:schemeClr>
                </a:solidFill>
                <a:hlinkClick r:id="rId5"/>
              </a:rPr>
              <a:t>RFC 9499: DNS Terminology</a:t>
            </a:r>
            <a:r>
              <a:t> - Stéphane Bortzmeyer</a:t>
            </a:r>
          </a:p>
          <a:p>
            <a:pPr lvl="1"/>
            <a:r>
              <a:rPr u="sng">
                <a:solidFill>
                  <a:schemeClr val="accent5">
                    <a:satOff val="8112"/>
                    <a:lumOff val="-14630"/>
                  </a:schemeClr>
                </a:solidFill>
                <a:hlinkClick r:id="rId6"/>
              </a:rPr>
              <a:t>Guide pratique du titulaire d’un nom de domaine en .fr</a:t>
            </a:r>
            <a:r>
              <a:t> - AFNIC</a:t>
            </a:r>
          </a:p>
        </p:txBody>
      </p:sp>
      <p:sp>
        <p:nvSpPr>
          <p:cNvPr id="289" name="2.1 - DNS - Domain Name System DoH"/>
          <p:cNvSpPr txBox="1">
            <a:spLocks noGrp="1"/>
          </p:cNvSpPr>
          <p:nvPr>
            <p:ph type="body" idx="21"/>
          </p:nvPr>
        </p:nvSpPr>
        <p:spPr>
          <a:prstGeom prst="rect">
            <a:avLst/>
          </a:prstGeom>
        </p:spPr>
        <p:txBody>
          <a:bodyPr/>
          <a:lstStyle>
            <a:lvl1pPr>
              <a:tabLst>
                <a:tab pos="12039600" algn="r"/>
              </a:tabLst>
            </a:lvl1pPr>
          </a:lstStyle>
          <a:p>
            <a:r>
              <a:t>2.1 - DNS - Domain Name System	DoH             </a:t>
            </a:r>
          </a:p>
        </p:txBody>
      </p:sp>
      <p:sp>
        <p:nvSpPr>
          <p:cNvPr id="290"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a:t>
            </a:fld>
            <a:endParaRPr/>
          </a:p>
        </p:txBody>
      </p:sp>
      <p:sp>
        <p:nvSpPr>
          <p:cNvPr id="291" name="Annexe"/>
          <p:cNvSpPr txBox="1"/>
          <p:nvPr/>
        </p:nvSpPr>
        <p:spPr>
          <a:xfrm rot="1762377">
            <a:off x="9786165" y="372987"/>
            <a:ext cx="3136331" cy="520701"/>
          </a:xfrm>
          <a:prstGeom prst="rect">
            <a:avLst/>
          </a:prstGeom>
          <a:solidFill>
            <a:srgbClr val="FFCE4C">
              <a:alpha val="83203"/>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lgn="ctr"/>
          </a:lstStyle>
          <a:p>
            <a:r>
              <a:t>Annexe </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294" name="Exercices…"/>
          <p:cNvSpPr txBox="1">
            <a:spLocks noGrp="1"/>
          </p:cNvSpPr>
          <p:nvPr>
            <p:ph type="body" idx="1"/>
          </p:nvPr>
        </p:nvSpPr>
        <p:spPr>
          <a:xfrm>
            <a:off x="355600" y="1581150"/>
            <a:ext cx="12293600" cy="7445326"/>
          </a:xfrm>
          <a:prstGeom prst="rect">
            <a:avLst/>
          </a:prstGeom>
        </p:spPr>
        <p:txBody>
          <a:bodyPr/>
          <a:lstStyle/>
          <a:p>
            <a:pPr marL="416559" indent="-416559" defTabSz="479044">
              <a:spcBef>
                <a:spcPts val="900"/>
              </a:spcBef>
              <a:defRPr sz="2296"/>
            </a:pPr>
            <a:r>
              <a:t>Exercices</a:t>
            </a:r>
          </a:p>
          <a:p>
            <a:pPr marL="0" lvl="1" indent="187452" defTabSz="479044">
              <a:spcBef>
                <a:spcPts val="1300"/>
              </a:spcBef>
              <a:buClrTx/>
              <a:buSzTx/>
              <a:buFontTx/>
              <a:buNone/>
              <a:defRPr sz="1968"/>
            </a:pPr>
            <a:r>
              <a:rPr b="1"/>
              <a:t>Vos réponses</a:t>
            </a:r>
            <a:r>
              <a:t> avec le document  </a:t>
            </a:r>
            <a:r>
              <a:rPr u="sng">
                <a:solidFill>
                  <a:schemeClr val="accent5">
                    <a:satOff val="8112"/>
                    <a:lumOff val="-14630"/>
                  </a:schemeClr>
                </a:solidFill>
                <a:hlinkClick r:id="rId3"/>
              </a:rPr>
              <a:t>Exercices-RSX102-DNS.docx</a:t>
            </a:r>
          </a:p>
          <a:p>
            <a:pPr marL="0" lvl="1" indent="187452" defTabSz="479044">
              <a:spcBef>
                <a:spcPts val="1300"/>
              </a:spcBef>
              <a:buClrTx/>
              <a:buSzTx/>
              <a:buFontTx/>
              <a:buNone/>
              <a:defRPr sz="1968"/>
            </a:pPr>
            <a:r>
              <a:t>Interrogation de serveurs DNS :</a:t>
            </a:r>
          </a:p>
          <a:p>
            <a:pPr marL="541527" lvl="1" indent="-249936" defTabSz="479044">
              <a:spcBef>
                <a:spcPts val="600"/>
              </a:spcBef>
              <a:defRPr sz="1968"/>
            </a:pPr>
            <a:r>
              <a:t>a/ Quelle est l’adresse IP de </a:t>
            </a:r>
            <a:r>
              <a:rPr i="1" u="sng">
                <a:solidFill>
                  <a:schemeClr val="accent5">
                    <a:satOff val="8112"/>
                    <a:lumOff val="-14630"/>
                  </a:schemeClr>
                </a:solidFill>
                <a:hlinkClick r:id="rId4"/>
              </a:rPr>
              <a:t>amio-millau.fr</a:t>
            </a:r>
            <a:r>
              <a:t> ?</a:t>
            </a:r>
          </a:p>
          <a:p>
            <a:pPr marL="541527" lvl="1" indent="-249936" defTabSz="479044">
              <a:spcBef>
                <a:spcPts val="600"/>
              </a:spcBef>
              <a:defRPr sz="1968"/>
            </a:pPr>
            <a:r>
              <a:t>b/ Quel est l’enregistrement de type MX lié à </a:t>
            </a:r>
            <a:r>
              <a:rPr i="1"/>
              <a:t>amio-millau.fr</a:t>
            </a:r>
            <a:r>
              <a:t> ?</a:t>
            </a:r>
          </a:p>
          <a:p>
            <a:pPr marL="0" lvl="1" indent="187452" defTabSz="479044">
              <a:spcBef>
                <a:spcPts val="1300"/>
              </a:spcBef>
              <a:buClrTx/>
              <a:buSzTx/>
              <a:buFontTx/>
              <a:buNone/>
              <a:defRPr sz="1968"/>
            </a:pPr>
            <a:r>
              <a:t>Enregistrement de nom de domaine :</a:t>
            </a:r>
          </a:p>
          <a:p>
            <a:pPr marL="541527" lvl="1" indent="-249936" defTabSz="479044">
              <a:spcBef>
                <a:spcPts val="600"/>
              </a:spcBef>
              <a:defRPr sz="1968"/>
            </a:pPr>
            <a:r>
              <a:t>c/ Comment procéder pour enregistrer un nom de domaine : </a:t>
            </a:r>
          </a:p>
          <a:p>
            <a:pPr marL="1062227" lvl="2" indent="-229107" defTabSz="479044">
              <a:spcBef>
                <a:spcPts val="400"/>
              </a:spcBef>
              <a:buChar char="★"/>
              <a:defRPr sz="1803"/>
            </a:pPr>
            <a:r>
              <a:t>en .fr ; </a:t>
            </a:r>
          </a:p>
          <a:p>
            <a:pPr marL="1062227" lvl="2" indent="-229107" defTabSz="479044">
              <a:spcBef>
                <a:spcPts val="400"/>
              </a:spcBef>
              <a:buChar char="★"/>
              <a:defRPr sz="1803"/>
            </a:pPr>
            <a:r>
              <a:t>en .com ?</a:t>
            </a:r>
          </a:p>
          <a:p>
            <a:pPr marL="541527" lvl="1" indent="-249936" defTabSz="479044">
              <a:spcBef>
                <a:spcPts val="600"/>
              </a:spcBef>
              <a:defRPr sz="1968"/>
            </a:pPr>
            <a:r>
              <a:t>d/ Combien coûte l'enregistrement de nom de domaine : </a:t>
            </a:r>
          </a:p>
          <a:p>
            <a:pPr marL="1062227" lvl="2" indent="-229107" defTabSz="479044">
              <a:spcBef>
                <a:spcPts val="400"/>
              </a:spcBef>
              <a:buChar char="★"/>
              <a:defRPr sz="1803"/>
            </a:pPr>
            <a:r>
              <a:t>en .fr ; </a:t>
            </a:r>
          </a:p>
          <a:p>
            <a:pPr marL="1062227" lvl="2" indent="-229107" defTabSz="479044">
              <a:spcBef>
                <a:spcPts val="400"/>
              </a:spcBef>
              <a:buChar char="★"/>
              <a:defRPr sz="1803"/>
            </a:pPr>
            <a:r>
              <a:t>en .com ;</a:t>
            </a:r>
          </a:p>
          <a:p>
            <a:pPr marL="1062227" lvl="2" indent="-229107" defTabSz="479044">
              <a:spcBef>
                <a:spcPts val="400"/>
              </a:spcBef>
              <a:buChar char="★"/>
              <a:defRPr sz="1803"/>
            </a:pPr>
            <a:r>
              <a:t>en .security ?</a:t>
            </a:r>
          </a:p>
          <a:p>
            <a:pPr marL="541527" lvl="1" indent="-249936" defTabSz="479044">
              <a:spcBef>
                <a:spcPts val="600"/>
              </a:spcBef>
              <a:defRPr sz="1968"/>
            </a:pPr>
            <a:r>
              <a:t>e/ Quel est le rôle de l'AFNIC ?</a:t>
            </a:r>
          </a:p>
          <a:p>
            <a:pPr marL="541527" lvl="1" indent="-249936" defTabSz="479044">
              <a:spcBef>
                <a:spcPts val="600"/>
              </a:spcBef>
              <a:defRPr sz="1968"/>
            </a:pPr>
            <a:r>
              <a:t>f/ Qui est le propriétaire du domaine</a:t>
            </a:r>
            <a:r>
              <a:rPr i="1"/>
              <a:t> </a:t>
            </a:r>
            <a:r>
              <a:rPr i="1" u="sng">
                <a:solidFill>
                  <a:schemeClr val="accent5">
                    <a:satOff val="8112"/>
                    <a:lumOff val="-14630"/>
                  </a:schemeClr>
                </a:solidFill>
                <a:hlinkClick r:id="rId5"/>
              </a:rPr>
              <a:t>aliceandbob.io</a:t>
            </a:r>
            <a:r>
              <a:rPr i="1"/>
              <a:t> ?</a:t>
            </a:r>
          </a:p>
          <a:p>
            <a:pPr marL="1062227" lvl="2" indent="-229107" defTabSz="479044">
              <a:spcBef>
                <a:spcPts val="400"/>
              </a:spcBef>
              <a:buChar char="★"/>
              <a:defRPr sz="1803"/>
            </a:pPr>
            <a:r>
              <a:t>Et comment avez-vous fait pour le savoir ?</a:t>
            </a:r>
          </a:p>
          <a:p>
            <a:pPr marL="0" lvl="1" indent="187452" defTabSz="479044">
              <a:spcBef>
                <a:spcPts val="1300"/>
              </a:spcBef>
              <a:buClrTx/>
              <a:buSzTx/>
              <a:buFontTx/>
              <a:buNone/>
              <a:defRPr sz="1968"/>
            </a:pPr>
            <a:r>
              <a:t>DoH :</a:t>
            </a:r>
          </a:p>
          <a:p>
            <a:pPr marL="541527" lvl="1" indent="-249936" defTabSz="479044">
              <a:spcBef>
                <a:spcPts val="600"/>
              </a:spcBef>
              <a:defRPr sz="1968"/>
            </a:pPr>
            <a:r>
              <a:t>g et h/ Activez DNS-over-HTTPS (DoH) dans Firefox et dans Windows 11.</a:t>
            </a:r>
          </a:p>
          <a:p>
            <a:pPr marL="1062227" lvl="2" indent="-229107" defTabSz="479044">
              <a:spcBef>
                <a:spcPts val="400"/>
              </a:spcBef>
              <a:buChar char="★"/>
              <a:defRPr sz="1803"/>
            </a:pPr>
            <a:r>
              <a:t>Quels pages web vous a aidé.</a:t>
            </a:r>
          </a:p>
        </p:txBody>
      </p:sp>
      <p:sp>
        <p:nvSpPr>
          <p:cNvPr id="295" name="2.1 - DNS - Domain Name System Exercices"/>
          <p:cNvSpPr txBox="1">
            <a:spLocks noGrp="1"/>
          </p:cNvSpPr>
          <p:nvPr>
            <p:ph type="body" idx="21"/>
          </p:nvPr>
        </p:nvSpPr>
        <p:spPr>
          <a:prstGeom prst="rect">
            <a:avLst/>
          </a:prstGeom>
        </p:spPr>
        <p:txBody>
          <a:bodyPr/>
          <a:lstStyle>
            <a:lvl1pPr>
              <a:tabLst>
                <a:tab pos="12039600" algn="r"/>
              </a:tabLst>
            </a:lvl1pPr>
          </a:lstStyle>
          <a:p>
            <a:r>
              <a:t>2.1 - DNS - Domain Name System	Exercices             </a:t>
            </a:r>
          </a:p>
        </p:txBody>
      </p:sp>
      <p:sp>
        <p:nvSpPr>
          <p:cNvPr id="296"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a:t>
            </a:fld>
            <a:endParaRPr/>
          </a:p>
        </p:txBody>
      </p:sp>
      <p:sp>
        <p:nvSpPr>
          <p:cNvPr id="297" name="Annexe"/>
          <p:cNvSpPr txBox="1"/>
          <p:nvPr/>
        </p:nvSpPr>
        <p:spPr>
          <a:xfrm rot="1762377">
            <a:off x="9786165" y="372987"/>
            <a:ext cx="3136331" cy="520701"/>
          </a:xfrm>
          <a:prstGeom prst="rect">
            <a:avLst/>
          </a:prstGeom>
          <a:solidFill>
            <a:srgbClr val="FFCE4C">
              <a:alpha val="83203"/>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lgn="ctr"/>
          </a:lstStyle>
          <a:p>
            <a:r>
              <a:t>Annexe </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Présentation de l’UE"/>
          <p:cNvSpPr txBox="1">
            <a:spLocks noGrp="1"/>
          </p:cNvSpPr>
          <p:nvPr>
            <p:ph type="title"/>
          </p:nvPr>
        </p:nvSpPr>
        <p:spPr>
          <a:prstGeom prst="rect">
            <a:avLst/>
          </a:prstGeom>
        </p:spPr>
        <p:txBody>
          <a:bodyPr/>
          <a:lstStyle>
            <a:lvl1pPr defTabSz="432308">
              <a:defRPr sz="3404" spc="-68"/>
            </a:lvl1pPr>
          </a:lstStyle>
          <a:p>
            <a:r>
              <a:t>Présentation de l’UE</a:t>
            </a:r>
          </a:p>
        </p:txBody>
      </p:sp>
      <p:sp>
        <p:nvSpPr>
          <p:cNvPr id="151" name="Contenu et organisation"/>
          <p:cNvSpPr txBox="1">
            <a:spLocks noGrp="1"/>
          </p:cNvSpPr>
          <p:nvPr>
            <p:ph type="body" idx="21"/>
          </p:nvPr>
        </p:nvSpPr>
        <p:spPr>
          <a:prstGeom prst="rect">
            <a:avLst/>
          </a:prstGeom>
        </p:spPr>
        <p:txBody>
          <a:bodyPr/>
          <a:lstStyle/>
          <a:p>
            <a:r>
              <a:t>Contenu et organisation</a:t>
            </a:r>
          </a:p>
        </p:txBody>
      </p:sp>
      <p:sp>
        <p:nvSpPr>
          <p:cNvPr id="152" name="Contenu…"/>
          <p:cNvSpPr txBox="1">
            <a:spLocks noGrp="1"/>
          </p:cNvSpPr>
          <p:nvPr>
            <p:ph type="body" idx="1"/>
          </p:nvPr>
        </p:nvSpPr>
        <p:spPr>
          <a:xfrm>
            <a:off x="355600" y="1689026"/>
            <a:ext cx="12293600" cy="7560867"/>
          </a:xfrm>
          <a:prstGeom prst="rect">
            <a:avLst/>
          </a:prstGeom>
        </p:spPr>
        <p:txBody>
          <a:bodyPr/>
          <a:lstStyle/>
          <a:p>
            <a:r>
              <a:t>Contenu</a:t>
            </a:r>
          </a:p>
          <a:p>
            <a:pPr marL="791028" lvl="1" indent="-435428">
              <a:spcBef>
                <a:spcPts val="1200"/>
              </a:spcBef>
            </a:pPr>
            <a:r>
              <a:t>Cette unité d’enseignement, RSX102, </a:t>
            </a:r>
            <a:r>
              <a:rPr b="1"/>
              <a:t>Technologies pour les applications en réseau</a:t>
            </a:r>
            <a:r>
              <a:t>, (Technologies pour les applications client-serveur jusqu’en 2020), concerne donc :</a:t>
            </a:r>
          </a:p>
          <a:p>
            <a:pPr marL="791028" lvl="1" indent="-435428">
              <a:spcBef>
                <a:spcPts val="1200"/>
              </a:spcBef>
            </a:pPr>
            <a:r>
              <a:t>Les couches hautes du modèle OSI (Open System Interconnection)</a:t>
            </a:r>
          </a:p>
          <a:p>
            <a:pPr marL="791028" lvl="1" indent="-435428">
              <a:spcBef>
                <a:spcPts val="1200"/>
              </a:spcBef>
            </a:pPr>
            <a:r>
              <a:t>Les applications C/S (client/serveur) et distribuée dans l’architecture internet</a:t>
            </a:r>
          </a:p>
          <a:p>
            <a:pPr marL="791028" lvl="1" indent="-435428">
              <a:spcBef>
                <a:spcPts val="1200"/>
              </a:spcBef>
            </a:pPr>
            <a:r>
              <a:rPr spc="-48"/>
              <a:t>Voir </a:t>
            </a:r>
            <a:r>
              <a:rPr u="sng" spc="-48">
                <a:solidFill>
                  <a:schemeClr val="accent5">
                    <a:satOff val="8112"/>
                    <a:lumOff val="-14630"/>
                  </a:schemeClr>
                </a:solidFill>
                <a:hlinkClick r:id="rId3"/>
              </a:rPr>
              <a:t>le plan des cours et TP</a:t>
            </a:r>
            <a:r>
              <a:rPr spc="-48"/>
              <a:t> dans la partie </a:t>
            </a:r>
            <a:r>
              <a:rPr i="1" spc="-48"/>
              <a:t>documents</a:t>
            </a:r>
            <a:r>
              <a:rPr spc="-48"/>
              <a:t> des pages </a:t>
            </a:r>
            <a:r>
              <a:rPr u="sng" spc="-48">
                <a:solidFill>
                  <a:schemeClr val="accent5">
                    <a:satOff val="8112"/>
                    <a:lumOff val="-14630"/>
                  </a:schemeClr>
                </a:solidFill>
                <a:hlinkClick r:id="rId4"/>
              </a:rPr>
              <a:t>rsx102.seancetenante.com</a:t>
            </a:r>
            <a:r>
              <a:t> </a:t>
            </a:r>
          </a:p>
          <a:p>
            <a:pPr marL="791028" lvl="1" indent="-435428">
              <a:spcBef>
                <a:spcPts val="1200"/>
              </a:spcBef>
            </a:pPr>
            <a:endParaRPr/>
          </a:p>
          <a:p>
            <a:r>
              <a:t>Rappel</a:t>
            </a:r>
          </a:p>
          <a:p>
            <a:pPr marL="791028" lvl="1" indent="-435428"/>
            <a:r>
              <a:t>le </a:t>
            </a:r>
            <a:r>
              <a:rPr u="sng">
                <a:solidFill>
                  <a:schemeClr val="accent5">
                    <a:satOff val="8112"/>
                    <a:lumOff val="-14630"/>
                  </a:schemeClr>
                </a:solidFill>
                <a:hlinkClick r:id="rId5"/>
              </a:rPr>
              <a:t>modèle OSI</a:t>
            </a:r>
            <a:r>
              <a:t> est illustré en annexe.</a:t>
            </a:r>
          </a:p>
          <a:p>
            <a:pPr marL="791028" lvl="1" indent="-435428">
              <a:spcBef>
                <a:spcPts val="1200"/>
              </a:spcBef>
            </a:pPr>
            <a:r>
              <a:t>Les couches supérieures d’OSI de l’ISO ont été décrites dans le </a:t>
            </a:r>
            <a:br/>
            <a:r>
              <a:t>cours UTC505. Elles sont rapidement rappelées ci-dessous.</a:t>
            </a:r>
          </a:p>
        </p:txBody>
      </p:sp>
      <p:sp>
        <p:nvSpPr>
          <p:cNvPr id="153" name="Numéro de diapositive"/>
          <p:cNvSpPr txBox="1">
            <a:spLocks noGrp="1"/>
          </p:cNvSpPr>
          <p:nvPr>
            <p:ph type="sldNum" sz="quarter" idx="2"/>
          </p:nvPr>
        </p:nvSpPr>
        <p:spPr>
          <a:xfrm>
            <a:off x="12382499" y="9220200"/>
            <a:ext cx="215901" cy="355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a:t>
            </a:fld>
            <a:endParaRPr/>
          </a:p>
        </p:txBody>
      </p:sp>
      <p:pic>
        <p:nvPicPr>
          <p:cNvPr id="154" name="Modèle OSI.png" descr="Modèle OSI.png"/>
          <p:cNvPicPr>
            <a:picLocks noChangeAspect="1"/>
          </p:cNvPicPr>
          <p:nvPr/>
        </p:nvPicPr>
        <p:blipFill>
          <a:blip r:embed="rId6"/>
          <a:stretch>
            <a:fillRect/>
          </a:stretch>
        </p:blipFill>
        <p:spPr>
          <a:xfrm>
            <a:off x="10250235" y="5273128"/>
            <a:ext cx="1903695" cy="3962919"/>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302" name="Introduction ; les standards de base du web…"/>
          <p:cNvSpPr txBox="1">
            <a:spLocks noGrp="1"/>
          </p:cNvSpPr>
          <p:nvPr>
            <p:ph type="body" idx="1"/>
          </p:nvPr>
        </p:nvSpPr>
        <p:spPr>
          <a:xfrm>
            <a:off x="355600" y="1685974"/>
            <a:ext cx="8036101" cy="7445326"/>
          </a:xfrm>
          <a:prstGeom prst="rect">
            <a:avLst/>
          </a:prstGeom>
        </p:spPr>
        <p:txBody>
          <a:bodyPr/>
          <a:lstStyle/>
          <a:p>
            <a:r>
              <a:t>Introduction ; les standards de base du web</a:t>
            </a:r>
            <a:br/>
            <a:endParaRPr/>
          </a:p>
          <a:p>
            <a:pPr marL="828842" lvl="1" indent="-320842">
              <a:buChar char="✤"/>
            </a:pPr>
            <a:r>
              <a:t>La toile, WWW, </a:t>
            </a:r>
            <a:r>
              <a:rPr i="1"/>
              <a:t>World Wide Web</a:t>
            </a:r>
            <a:r>
              <a:t>. </a:t>
            </a:r>
          </a:p>
          <a:p>
            <a:pPr marL="828842" lvl="1" indent="-320842">
              <a:buChar char="✤"/>
              <a:defRPr spc="-24"/>
            </a:pPr>
            <a:r>
              <a:t>Créé au CERN (Conseil Européen pour la Recherche Nucléaire) par </a:t>
            </a:r>
            <a:r>
              <a:rPr u="sng">
                <a:solidFill>
                  <a:schemeClr val="accent5">
                    <a:satOff val="8112"/>
                    <a:lumOff val="-14630"/>
                  </a:schemeClr>
                </a:solidFill>
                <a:hlinkClick r:id="rId3"/>
              </a:rPr>
              <a:t>Tim Berners-Lee</a:t>
            </a:r>
            <a:r>
              <a:t> en 1989, il repose alors sur les standards URL, HTTP, HTML, puis CGI.</a:t>
            </a:r>
          </a:p>
          <a:p>
            <a:pPr marL="828842" lvl="1" indent="-320842">
              <a:buChar char="✤"/>
            </a:pPr>
            <a:r>
              <a:t>Depuis, d’autres standards importants doivent être considérés.</a:t>
            </a:r>
          </a:p>
          <a:p>
            <a:pPr marL="828842" lvl="1" indent="-320842">
              <a:buChar char="✤"/>
            </a:pPr>
            <a:r>
              <a:rPr u="sng">
                <a:solidFill>
                  <a:schemeClr val="accent5">
                    <a:satOff val="8112"/>
                    <a:lumOff val="-14630"/>
                  </a:schemeClr>
                </a:solidFill>
                <a:hlinkClick r:id="rId4"/>
              </a:rPr>
              <a:t>www.home.cern/science/computing/birth-web</a:t>
            </a:r>
          </a:p>
          <a:p>
            <a:pPr marL="828842" lvl="1" indent="-320842">
              <a:buChar char="✤"/>
            </a:pPr>
            <a:r>
              <a:t>En 1993, le CERN a mis le logiciel World Wide Web dans le domaine public. Plus tard, le CERN a publié une version sous licence libre, pour optimiser sa diffusion. Ces actions ont permis au web de prospérer.</a:t>
            </a:r>
          </a:p>
        </p:txBody>
      </p:sp>
      <p:sp>
        <p:nvSpPr>
          <p:cNvPr id="303" name="2.2 - Le web Introduction"/>
          <p:cNvSpPr txBox="1">
            <a:spLocks noGrp="1"/>
          </p:cNvSpPr>
          <p:nvPr>
            <p:ph type="body" idx="21"/>
          </p:nvPr>
        </p:nvSpPr>
        <p:spPr>
          <a:prstGeom prst="rect">
            <a:avLst/>
          </a:prstGeom>
        </p:spPr>
        <p:txBody>
          <a:bodyPr/>
          <a:lstStyle>
            <a:lvl1pPr>
              <a:tabLst>
                <a:tab pos="12039600" algn="r"/>
              </a:tabLst>
            </a:lvl1pPr>
          </a:lstStyle>
          <a:p>
            <a:r>
              <a:t>2.2 - Le web	Introduction</a:t>
            </a:r>
          </a:p>
        </p:txBody>
      </p:sp>
      <p:sp>
        <p:nvSpPr>
          <p:cNvPr id="304"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a:t>
            </a:fld>
            <a:endParaRPr/>
          </a:p>
        </p:txBody>
      </p:sp>
      <p:grpSp>
        <p:nvGrpSpPr>
          <p:cNvPr id="307" name="320px-Tim_Berners-Lee_closeup.jpg"/>
          <p:cNvGrpSpPr/>
          <p:nvPr/>
        </p:nvGrpSpPr>
        <p:grpSpPr>
          <a:xfrm>
            <a:off x="9560153" y="1670050"/>
            <a:ext cx="2510089" cy="3707282"/>
            <a:chOff x="0" y="0"/>
            <a:chExt cx="2510088" cy="3707281"/>
          </a:xfrm>
        </p:grpSpPr>
        <p:pic>
          <p:nvPicPr>
            <p:cNvPr id="306" name="320px-Tim_Berners-Lee_closeup.jpg" descr="320px-Tim_Berners-Lee_closeup.jpg"/>
            <p:cNvPicPr>
              <a:picLocks noChangeAspect="1"/>
            </p:cNvPicPr>
            <p:nvPr/>
          </p:nvPicPr>
          <p:blipFill>
            <a:blip r:embed="rId5"/>
            <a:stretch>
              <a:fillRect/>
            </a:stretch>
          </p:blipFill>
          <p:spPr>
            <a:xfrm>
              <a:off x="127000" y="88900"/>
              <a:ext cx="2256089" cy="3377082"/>
            </a:xfrm>
            <a:prstGeom prst="rect">
              <a:avLst/>
            </a:prstGeom>
            <a:ln>
              <a:noFill/>
            </a:ln>
            <a:effectLst/>
          </p:spPr>
        </p:pic>
        <p:pic>
          <p:nvPicPr>
            <p:cNvPr id="305" name="320px-Tim_Berners-Lee_closeup.jpg" descr="320px-Tim_Berners-Lee_closeup.jpg"/>
            <p:cNvPicPr>
              <a:picLocks/>
            </p:cNvPicPr>
            <p:nvPr/>
          </p:nvPicPr>
          <p:blipFill>
            <a:blip r:embed="rId6"/>
            <a:stretch>
              <a:fillRect/>
            </a:stretch>
          </p:blipFill>
          <p:spPr>
            <a:xfrm>
              <a:off x="0" y="0"/>
              <a:ext cx="2510089" cy="3707282"/>
            </a:xfrm>
            <a:prstGeom prst="rect">
              <a:avLst/>
            </a:prstGeom>
            <a:effectLst/>
          </p:spPr>
        </p:pic>
      </p:grpSp>
      <p:sp>
        <p:nvSpPr>
          <p:cNvPr id="308" name="Fig 2.1 - Tim Berners-Lee en 2010"/>
          <p:cNvSpPr txBox="1"/>
          <p:nvPr/>
        </p:nvSpPr>
        <p:spPr>
          <a:xfrm>
            <a:off x="9290029" y="5521171"/>
            <a:ext cx="3178176"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normAutofit/>
          </a:bodyPr>
          <a:lstStyle>
            <a:lvl1pPr defTabSz="450000">
              <a:spcBef>
                <a:spcPts val="0"/>
              </a:spcBef>
              <a:defRPr sz="1600" i="0">
                <a:solidFill>
                  <a:srgbClr val="000000"/>
                </a:solidFill>
                <a:latin typeface="+mn-lt"/>
                <a:ea typeface="+mn-ea"/>
                <a:cs typeface="+mn-cs"/>
                <a:sym typeface="Trebuchet MS"/>
              </a:defRPr>
            </a:lvl1pPr>
          </a:lstStyle>
          <a:p>
            <a:r>
              <a:t>Fig 2.1 - Tim Berners-Lee en 2010</a:t>
            </a:r>
          </a:p>
        </p:txBody>
      </p:sp>
      <p:pic>
        <p:nvPicPr>
          <p:cNvPr id="309" name="WWW-LetsShare-ai.png" descr="WWW-LetsShare-ai.png"/>
          <p:cNvPicPr>
            <a:picLocks noChangeAspect="1"/>
          </p:cNvPicPr>
          <p:nvPr/>
        </p:nvPicPr>
        <p:blipFill>
          <a:blip r:embed="rId7"/>
          <a:stretch>
            <a:fillRect/>
          </a:stretch>
        </p:blipFill>
        <p:spPr>
          <a:xfrm>
            <a:off x="9462982" y="6327797"/>
            <a:ext cx="2832270" cy="2368992"/>
          </a:xfrm>
          <a:prstGeom prst="rect">
            <a:avLst/>
          </a:prstGeom>
          <a:ln w="12700">
            <a:miter lim="400000"/>
          </a:ln>
        </p:spPr>
      </p:pic>
      <p:sp>
        <p:nvSpPr>
          <p:cNvPr id="310" name="Fig 2.2 - Premier logo du web, par Robert Cailliau"/>
          <p:cNvSpPr txBox="1"/>
          <p:nvPr/>
        </p:nvSpPr>
        <p:spPr>
          <a:xfrm>
            <a:off x="7782280" y="8763594"/>
            <a:ext cx="4641752"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normAutofit/>
          </a:bodyPr>
          <a:lstStyle/>
          <a:p>
            <a:pPr defTabSz="450000">
              <a:spcBef>
                <a:spcPts val="0"/>
              </a:spcBef>
              <a:defRPr sz="1600" i="0">
                <a:solidFill>
                  <a:srgbClr val="000000"/>
                </a:solidFill>
                <a:latin typeface="+mn-lt"/>
                <a:ea typeface="+mn-ea"/>
                <a:cs typeface="+mn-cs"/>
                <a:sym typeface="Trebuchet MS"/>
              </a:defRPr>
            </a:pPr>
            <a:r>
              <a:t>Fig 2.2 - </a:t>
            </a:r>
            <a:r>
              <a:rPr u="sng">
                <a:solidFill>
                  <a:schemeClr val="accent5">
                    <a:satOff val="8112"/>
                    <a:lumOff val="-14630"/>
                  </a:schemeClr>
                </a:solidFill>
                <a:hlinkClick r:id="rId8"/>
              </a:rPr>
              <a:t>Premier logo du web</a:t>
            </a:r>
            <a:r>
              <a:t>, par Robert Cailliau</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315" name="Introduction ; les standards de base du web"/>
          <p:cNvSpPr txBox="1">
            <a:spLocks noGrp="1"/>
          </p:cNvSpPr>
          <p:nvPr>
            <p:ph type="body" idx="1"/>
          </p:nvPr>
        </p:nvSpPr>
        <p:spPr>
          <a:prstGeom prst="rect">
            <a:avLst/>
          </a:prstGeom>
        </p:spPr>
        <p:txBody>
          <a:bodyPr/>
          <a:lstStyle/>
          <a:p>
            <a:r>
              <a:t>Introduction ; les standards de base du web</a:t>
            </a:r>
            <a:br/>
            <a:endParaRPr/>
          </a:p>
        </p:txBody>
      </p:sp>
      <p:sp>
        <p:nvSpPr>
          <p:cNvPr id="316" name="2.2 - Le web Introduction"/>
          <p:cNvSpPr txBox="1">
            <a:spLocks noGrp="1"/>
          </p:cNvSpPr>
          <p:nvPr>
            <p:ph type="body" idx="21"/>
          </p:nvPr>
        </p:nvSpPr>
        <p:spPr>
          <a:prstGeom prst="rect">
            <a:avLst/>
          </a:prstGeom>
        </p:spPr>
        <p:txBody>
          <a:bodyPr/>
          <a:lstStyle>
            <a:lvl1pPr>
              <a:tabLst>
                <a:tab pos="12039600" algn="r"/>
              </a:tabLst>
            </a:lvl1pPr>
          </a:lstStyle>
          <a:p>
            <a:r>
              <a:t>2.2 - Le web	Introduction</a:t>
            </a:r>
          </a:p>
        </p:txBody>
      </p:sp>
      <p:sp>
        <p:nvSpPr>
          <p:cNvPr id="317"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a:t>
            </a:fld>
            <a:endParaRPr/>
          </a:p>
        </p:txBody>
      </p:sp>
      <p:grpSp>
        <p:nvGrpSpPr>
          <p:cNvPr id="320" name="Rectangle aux angles arrondis"/>
          <p:cNvGrpSpPr/>
          <p:nvPr/>
        </p:nvGrpSpPr>
        <p:grpSpPr>
          <a:xfrm>
            <a:off x="1746200" y="2329402"/>
            <a:ext cx="10276806" cy="6851681"/>
            <a:chOff x="0" y="0"/>
            <a:chExt cx="10276805" cy="6851679"/>
          </a:xfrm>
        </p:grpSpPr>
        <p:sp>
          <p:nvSpPr>
            <p:cNvPr id="319" name="Rectangle aux angles arrondis"/>
            <p:cNvSpPr/>
            <p:nvPr/>
          </p:nvSpPr>
          <p:spPr>
            <a:xfrm>
              <a:off x="215900" y="139700"/>
              <a:ext cx="9845006" cy="6292880"/>
            </a:xfrm>
            <a:prstGeom prst="roundRect">
              <a:avLst>
                <a:gd name="adj" fmla="val 2171"/>
              </a:avLst>
            </a:prstGeom>
            <a:solidFill>
              <a:srgbClr val="F5F5F5"/>
            </a:solidFill>
            <a:ln>
              <a:noFill/>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pic>
          <p:nvPicPr>
            <p:cNvPr id="318" name="Rectangle aux angles arrondis Rectangle aux angles arrondis" descr="Rectangle aux angles arrondis Rectangle aux angles arrondis"/>
            <p:cNvPicPr>
              <a:picLocks/>
            </p:cNvPicPr>
            <p:nvPr/>
          </p:nvPicPr>
          <p:blipFill>
            <a:blip r:embed="rId2"/>
            <a:stretch>
              <a:fillRect/>
            </a:stretch>
          </p:blipFill>
          <p:spPr>
            <a:xfrm>
              <a:off x="0" y="0"/>
              <a:ext cx="10276806" cy="6851680"/>
            </a:xfrm>
            <a:prstGeom prst="rect">
              <a:avLst/>
            </a:prstGeom>
            <a:effectLst/>
          </p:spPr>
        </p:pic>
      </p:grpSp>
      <p:grpSp>
        <p:nvGrpSpPr>
          <p:cNvPr id="358" name="Grouper"/>
          <p:cNvGrpSpPr/>
          <p:nvPr/>
        </p:nvGrpSpPr>
        <p:grpSpPr>
          <a:xfrm>
            <a:off x="2610674" y="2836450"/>
            <a:ext cx="8412092" cy="5655913"/>
            <a:chOff x="0" y="0"/>
            <a:chExt cx="8412091" cy="5655911"/>
          </a:xfrm>
        </p:grpSpPr>
        <p:sp>
          <p:nvSpPr>
            <p:cNvPr id="321" name="Ligne"/>
            <p:cNvSpPr/>
            <p:nvPr/>
          </p:nvSpPr>
          <p:spPr>
            <a:xfrm flipV="1">
              <a:off x="1668623" y="3187166"/>
              <a:ext cx="3667233" cy="2028756"/>
            </a:xfrm>
            <a:prstGeom prst="line">
              <a:avLst/>
            </a:prstGeom>
            <a:noFill/>
            <a:ln w="38100" cap="flat">
              <a:solidFill>
                <a:srgbClr val="515151"/>
              </a:solidFill>
              <a:prstDash val="solid"/>
              <a:miter lim="400000"/>
              <a:headEnd type="stealth" w="med" len="med"/>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sp>
          <p:nvSpPr>
            <p:cNvPr id="322" name="www.example.com"/>
            <p:cNvSpPr txBox="1"/>
            <p:nvPr/>
          </p:nvSpPr>
          <p:spPr>
            <a:xfrm>
              <a:off x="5857917" y="1083668"/>
              <a:ext cx="2554175" cy="4940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lvl1pPr defTabSz="450000">
                <a:spcBef>
                  <a:spcPts val="0"/>
                </a:spcBef>
                <a:defRPr sz="1400" i="0">
                  <a:solidFill>
                    <a:srgbClr val="000000"/>
                  </a:solidFill>
                  <a:latin typeface="Helvetica Neue Medium"/>
                  <a:ea typeface="Helvetica Neue Medium"/>
                  <a:cs typeface="Helvetica Neue Medium"/>
                  <a:sym typeface="Helvetica Neue Medium"/>
                </a:defRPr>
              </a:lvl1pPr>
            </a:lstStyle>
            <a:p>
              <a:r>
                <a:t>www.example.com</a:t>
              </a:r>
            </a:p>
          </p:txBody>
        </p:sp>
        <p:grpSp>
          <p:nvGrpSpPr>
            <p:cNvPr id="325" name="Grouper"/>
            <p:cNvGrpSpPr/>
            <p:nvPr/>
          </p:nvGrpSpPr>
          <p:grpSpPr>
            <a:xfrm>
              <a:off x="494462" y="0"/>
              <a:ext cx="1285603" cy="1035054"/>
              <a:chOff x="0" y="0"/>
              <a:chExt cx="1285602" cy="1035053"/>
            </a:xfrm>
          </p:grpSpPr>
          <p:sp>
            <p:nvSpPr>
              <p:cNvPr id="323" name="Rectangle aux angles arrondis"/>
              <p:cNvSpPr/>
              <p:nvPr/>
            </p:nvSpPr>
            <p:spPr>
              <a:xfrm>
                <a:off x="329933" y="0"/>
                <a:ext cx="955670" cy="576115"/>
              </a:xfrm>
              <a:prstGeom prst="roundRect">
                <a:avLst>
                  <a:gd name="adj" fmla="val 16136"/>
                </a:avLst>
              </a:prstGeom>
              <a:solidFill>
                <a:srgbClr val="789BD7"/>
              </a:solidFill>
              <a:ln w="1270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sp>
            <p:nvSpPr>
              <p:cNvPr id="324" name="Figure"/>
              <p:cNvSpPr/>
              <p:nvPr/>
            </p:nvSpPr>
            <p:spPr>
              <a:xfrm>
                <a:off x="0" y="601502"/>
                <a:ext cx="1274226" cy="433552"/>
              </a:xfrm>
              <a:custGeom>
                <a:avLst/>
                <a:gdLst/>
                <a:ahLst/>
                <a:cxnLst>
                  <a:cxn ang="0">
                    <a:pos x="wd2" y="hd2"/>
                  </a:cxn>
                  <a:cxn ang="5400000">
                    <a:pos x="wd2" y="hd2"/>
                  </a:cxn>
                  <a:cxn ang="10800000">
                    <a:pos x="wd2" y="hd2"/>
                  </a:cxn>
                  <a:cxn ang="16200000">
                    <a:pos x="wd2" y="hd2"/>
                  </a:cxn>
                </a:cxnLst>
                <a:rect l="0" t="0" r="r" b="b"/>
                <a:pathLst>
                  <a:path w="21600" h="21600" extrusionOk="0">
                    <a:moveTo>
                      <a:pt x="5428" y="0"/>
                    </a:moveTo>
                    <a:lnTo>
                      <a:pt x="0" y="21600"/>
                    </a:lnTo>
                    <a:lnTo>
                      <a:pt x="16007" y="21600"/>
                    </a:lnTo>
                    <a:lnTo>
                      <a:pt x="21600" y="359"/>
                    </a:lnTo>
                    <a:lnTo>
                      <a:pt x="5428" y="0"/>
                    </a:lnTo>
                    <a:close/>
                  </a:path>
                </a:pathLst>
              </a:custGeom>
              <a:solidFill>
                <a:srgbClr val="6676DE"/>
              </a:solidFill>
              <a:ln w="12700" cap="flat">
                <a:solidFill>
                  <a:srgbClr val="000000"/>
                </a:solidFill>
                <a:prstDash val="solid"/>
                <a:miter lim="400000"/>
              </a:ln>
              <a:effectLst/>
            </p:spPr>
            <p:txBody>
              <a:bodyPr wrap="square" lIns="0" tIns="0" rIns="0" bIns="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grpSp>
        <p:sp>
          <p:nvSpPr>
            <p:cNvPr id="326" name="PC"/>
            <p:cNvSpPr txBox="1"/>
            <p:nvPr/>
          </p:nvSpPr>
          <p:spPr>
            <a:xfrm>
              <a:off x="217563" y="325849"/>
              <a:ext cx="1008704" cy="4025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lvl1pPr defTabSz="450000">
                <a:spcBef>
                  <a:spcPts val="0"/>
                </a:spcBef>
                <a:defRPr sz="1400" i="0">
                  <a:solidFill>
                    <a:srgbClr val="000000"/>
                  </a:solidFill>
                  <a:latin typeface="Helvetica Neue Medium"/>
                  <a:ea typeface="Helvetica Neue Medium"/>
                  <a:cs typeface="Helvetica Neue Medium"/>
                  <a:sym typeface="Helvetica Neue Medium"/>
                </a:defRPr>
              </a:lvl1pPr>
            </a:lstStyle>
            <a:p>
              <a:r>
                <a:t>PC</a:t>
              </a:r>
            </a:p>
          </p:txBody>
        </p:sp>
        <p:grpSp>
          <p:nvGrpSpPr>
            <p:cNvPr id="330" name="Grouper"/>
            <p:cNvGrpSpPr/>
            <p:nvPr/>
          </p:nvGrpSpPr>
          <p:grpSpPr>
            <a:xfrm>
              <a:off x="5992884" y="1784044"/>
              <a:ext cx="454906" cy="1284234"/>
              <a:chOff x="0" y="0"/>
              <a:chExt cx="454905" cy="1284232"/>
            </a:xfrm>
          </p:grpSpPr>
          <p:sp>
            <p:nvSpPr>
              <p:cNvPr id="327" name="Rectangle aux angles arrondis"/>
              <p:cNvSpPr/>
              <p:nvPr/>
            </p:nvSpPr>
            <p:spPr>
              <a:xfrm>
                <a:off x="0" y="0"/>
                <a:ext cx="454906" cy="1284233"/>
              </a:xfrm>
              <a:prstGeom prst="roundRect">
                <a:avLst>
                  <a:gd name="adj" fmla="val 21739"/>
                </a:avLst>
              </a:prstGeom>
              <a:solidFill>
                <a:srgbClr val="C39BBF"/>
              </a:solidFill>
              <a:ln w="1270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sp>
            <p:nvSpPr>
              <p:cNvPr id="328" name="Ligne"/>
              <p:cNvSpPr/>
              <p:nvPr/>
            </p:nvSpPr>
            <p:spPr>
              <a:xfrm flipV="1">
                <a:off x="69985" y="333566"/>
                <a:ext cx="314313"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sp>
            <p:nvSpPr>
              <p:cNvPr id="329" name="Cercle"/>
              <p:cNvSpPr/>
              <p:nvPr/>
            </p:nvSpPr>
            <p:spPr>
              <a:xfrm>
                <a:off x="262445" y="1050735"/>
                <a:ext cx="87483" cy="83393"/>
              </a:xfrm>
              <a:prstGeom prst="ellipse">
                <a:avLst/>
              </a:prstGeom>
              <a:solidFill>
                <a:srgbClr val="000000"/>
              </a:solidFill>
              <a:ln w="1270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grpSp>
        <p:grpSp>
          <p:nvGrpSpPr>
            <p:cNvPr id="334" name="Grouper"/>
            <p:cNvGrpSpPr/>
            <p:nvPr/>
          </p:nvGrpSpPr>
          <p:grpSpPr>
            <a:xfrm>
              <a:off x="7496050" y="1784044"/>
              <a:ext cx="454906" cy="1284234"/>
              <a:chOff x="0" y="0"/>
              <a:chExt cx="454905" cy="1284232"/>
            </a:xfrm>
          </p:grpSpPr>
          <p:sp>
            <p:nvSpPr>
              <p:cNvPr id="331" name="Rectangle aux angles arrondis"/>
              <p:cNvSpPr/>
              <p:nvPr/>
            </p:nvSpPr>
            <p:spPr>
              <a:xfrm>
                <a:off x="0" y="0"/>
                <a:ext cx="454906" cy="1284233"/>
              </a:xfrm>
              <a:prstGeom prst="roundRect">
                <a:avLst>
                  <a:gd name="adj" fmla="val 21739"/>
                </a:avLst>
              </a:prstGeom>
              <a:solidFill>
                <a:srgbClr val="C39BBF"/>
              </a:solidFill>
              <a:ln w="1270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sp>
            <p:nvSpPr>
              <p:cNvPr id="332" name="Ligne"/>
              <p:cNvSpPr/>
              <p:nvPr/>
            </p:nvSpPr>
            <p:spPr>
              <a:xfrm flipV="1">
                <a:off x="69985" y="333566"/>
                <a:ext cx="314313"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sp>
            <p:nvSpPr>
              <p:cNvPr id="333" name="Cercle"/>
              <p:cNvSpPr/>
              <p:nvPr/>
            </p:nvSpPr>
            <p:spPr>
              <a:xfrm>
                <a:off x="262445" y="1050735"/>
                <a:ext cx="87483" cy="83393"/>
              </a:xfrm>
              <a:prstGeom prst="ellipse">
                <a:avLst/>
              </a:prstGeom>
              <a:solidFill>
                <a:srgbClr val="000000"/>
              </a:solidFill>
              <a:ln w="1270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grpSp>
        <p:grpSp>
          <p:nvGrpSpPr>
            <p:cNvPr id="338" name="Grouper"/>
            <p:cNvGrpSpPr/>
            <p:nvPr/>
          </p:nvGrpSpPr>
          <p:grpSpPr>
            <a:xfrm>
              <a:off x="6606017" y="2684924"/>
              <a:ext cx="712027" cy="632534"/>
              <a:chOff x="0" y="0"/>
              <a:chExt cx="712025" cy="632532"/>
            </a:xfrm>
          </p:grpSpPr>
          <p:sp>
            <p:nvSpPr>
              <p:cNvPr id="335" name="Ovale"/>
              <p:cNvSpPr/>
              <p:nvPr/>
            </p:nvSpPr>
            <p:spPr>
              <a:xfrm>
                <a:off x="0" y="339986"/>
                <a:ext cx="712026" cy="292547"/>
              </a:xfrm>
              <a:prstGeom prst="ellipse">
                <a:avLst/>
              </a:prstGeom>
              <a:solidFill>
                <a:srgbClr val="79AE3D"/>
              </a:solidFill>
              <a:ln w="1270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sp>
            <p:nvSpPr>
              <p:cNvPr id="336" name="Rectangle"/>
              <p:cNvSpPr/>
              <p:nvPr/>
            </p:nvSpPr>
            <p:spPr>
              <a:xfrm>
                <a:off x="0" y="158133"/>
                <a:ext cx="712026" cy="339987"/>
              </a:xfrm>
              <a:prstGeom prst="rect">
                <a:avLst/>
              </a:prstGeom>
              <a:solidFill>
                <a:srgbClr val="79AE3D"/>
              </a:solidFill>
              <a:ln w="12700" cap="flat">
                <a:noFill/>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sp>
            <p:nvSpPr>
              <p:cNvPr id="337" name="Ovale"/>
              <p:cNvSpPr/>
              <p:nvPr/>
            </p:nvSpPr>
            <p:spPr>
              <a:xfrm>
                <a:off x="0" y="0"/>
                <a:ext cx="712026" cy="292547"/>
              </a:xfrm>
              <a:prstGeom prst="ellipse">
                <a:avLst/>
              </a:prstGeom>
              <a:solidFill>
                <a:srgbClr val="79AE3D"/>
              </a:solidFill>
              <a:ln w="1270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grpSp>
        <p:sp>
          <p:nvSpPr>
            <p:cNvPr id="339" name="Figure"/>
            <p:cNvSpPr/>
            <p:nvPr/>
          </p:nvSpPr>
          <p:spPr>
            <a:xfrm>
              <a:off x="538220" y="3144949"/>
              <a:ext cx="1186710" cy="498360"/>
            </a:xfrm>
            <a:custGeom>
              <a:avLst/>
              <a:gdLst/>
              <a:ahLst/>
              <a:cxnLst>
                <a:cxn ang="0">
                  <a:pos x="wd2" y="hd2"/>
                </a:cxn>
                <a:cxn ang="5400000">
                  <a:pos x="wd2" y="hd2"/>
                </a:cxn>
                <a:cxn ang="10800000">
                  <a:pos x="wd2" y="hd2"/>
                </a:cxn>
                <a:cxn ang="16200000">
                  <a:pos x="wd2" y="hd2"/>
                </a:cxn>
              </a:cxnLst>
              <a:rect l="0" t="0" r="r" b="b"/>
              <a:pathLst>
                <a:path w="21600" h="21600" extrusionOk="0">
                  <a:moveTo>
                    <a:pt x="5428" y="0"/>
                  </a:moveTo>
                  <a:lnTo>
                    <a:pt x="0" y="21600"/>
                  </a:lnTo>
                  <a:lnTo>
                    <a:pt x="16007" y="21600"/>
                  </a:lnTo>
                  <a:lnTo>
                    <a:pt x="21600" y="359"/>
                  </a:lnTo>
                  <a:lnTo>
                    <a:pt x="5428" y="0"/>
                  </a:lnTo>
                  <a:close/>
                </a:path>
              </a:pathLst>
            </a:custGeom>
            <a:solidFill>
              <a:srgbClr val="6676DE"/>
            </a:solidFill>
            <a:ln w="50800" cap="flat">
              <a:solidFill>
                <a:srgbClr val="828282"/>
              </a:solidFill>
              <a:prstDash val="solid"/>
              <a:miter lim="400000"/>
            </a:ln>
            <a:effectLst/>
          </p:spPr>
          <p:txBody>
            <a:bodyPr wrap="square" lIns="0" tIns="0" rIns="0" bIns="0" numCol="1" anchor="t">
              <a:noAutofit/>
            </a:bodyPr>
            <a:lstStyle/>
            <a:p>
              <a:pPr defTabSz="450000">
                <a:spcBef>
                  <a:spcPts val="0"/>
                </a:spcBef>
                <a:defRPr sz="1400" i="0">
                  <a:solidFill>
                    <a:srgbClr val="000000"/>
                  </a:solidFill>
                  <a:latin typeface="Helvetica"/>
                  <a:ea typeface="Helvetica"/>
                  <a:cs typeface="Helvetica"/>
                  <a:sym typeface="Helvetica"/>
                </a:defRPr>
              </a:pPr>
              <a:endParaRPr/>
            </a:p>
          </p:txBody>
        </p:sp>
        <p:sp>
          <p:nvSpPr>
            <p:cNvPr id="340" name="requête HTTP"/>
            <p:cNvSpPr txBox="1"/>
            <p:nvPr/>
          </p:nvSpPr>
          <p:spPr>
            <a:xfrm rot="1393682">
              <a:off x="2840095" y="788763"/>
              <a:ext cx="3061902" cy="4057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lvl1pPr defTabSz="450000">
                <a:spcBef>
                  <a:spcPts val="0"/>
                </a:spcBef>
                <a:defRPr sz="1400" i="0">
                  <a:solidFill>
                    <a:srgbClr val="000000"/>
                  </a:solidFill>
                  <a:latin typeface="Helvetica Neue Medium"/>
                  <a:ea typeface="Helvetica Neue Medium"/>
                  <a:cs typeface="Helvetica Neue Medium"/>
                  <a:sym typeface="Helvetica Neue Medium"/>
                </a:defRPr>
              </a:lvl1pPr>
            </a:lstStyle>
            <a:p>
              <a:r>
                <a:t>requête HTTP</a:t>
              </a:r>
            </a:p>
          </p:txBody>
        </p:sp>
        <p:sp>
          <p:nvSpPr>
            <p:cNvPr id="341" name="Ligne"/>
            <p:cNvSpPr/>
            <p:nvPr/>
          </p:nvSpPr>
          <p:spPr>
            <a:xfrm flipH="1" flipV="1">
              <a:off x="2180577" y="282490"/>
              <a:ext cx="3084069" cy="1375129"/>
            </a:xfrm>
            <a:prstGeom prst="line">
              <a:avLst/>
            </a:prstGeom>
            <a:noFill/>
            <a:ln w="38100" cap="flat">
              <a:solidFill>
                <a:srgbClr val="515151"/>
              </a:solidFill>
              <a:prstDash val="solid"/>
              <a:miter lim="400000"/>
              <a:headEnd type="stealth" w="med" len="med"/>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sp>
          <p:nvSpPr>
            <p:cNvPr id="342" name="Ligne"/>
            <p:cNvSpPr/>
            <p:nvPr/>
          </p:nvSpPr>
          <p:spPr>
            <a:xfrm>
              <a:off x="2049385" y="597868"/>
              <a:ext cx="2998875" cy="1334276"/>
            </a:xfrm>
            <a:prstGeom prst="line">
              <a:avLst/>
            </a:prstGeom>
            <a:noFill/>
            <a:ln w="38100" cap="flat">
              <a:solidFill>
                <a:srgbClr val="515151"/>
              </a:solidFill>
              <a:prstDash val="solid"/>
              <a:miter lim="400000"/>
              <a:headEnd type="stealth" w="med" len="med"/>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sp>
          <p:nvSpPr>
            <p:cNvPr id="343" name="document HTML"/>
            <p:cNvSpPr txBox="1"/>
            <p:nvPr/>
          </p:nvSpPr>
          <p:spPr>
            <a:xfrm rot="1393682">
              <a:off x="2655319" y="1371023"/>
              <a:ext cx="2231688" cy="41342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lvl1pPr defTabSz="450000">
                <a:spcBef>
                  <a:spcPts val="0"/>
                </a:spcBef>
                <a:defRPr sz="1400" i="0">
                  <a:solidFill>
                    <a:srgbClr val="000000"/>
                  </a:solidFill>
                  <a:latin typeface="Helvetica Neue Medium"/>
                  <a:ea typeface="Helvetica Neue Medium"/>
                  <a:cs typeface="Helvetica Neue Medium"/>
                  <a:sym typeface="Helvetica Neue Medium"/>
                </a:defRPr>
              </a:lvl1pPr>
            </a:lstStyle>
            <a:p>
              <a:r>
                <a:t>document HTML</a:t>
              </a:r>
            </a:p>
          </p:txBody>
        </p:sp>
        <p:sp>
          <p:nvSpPr>
            <p:cNvPr id="344" name="Tablette"/>
            <p:cNvSpPr txBox="1"/>
            <p:nvPr/>
          </p:nvSpPr>
          <p:spPr>
            <a:xfrm>
              <a:off x="138449" y="2589085"/>
              <a:ext cx="1166932" cy="4025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lvl1pPr defTabSz="450000">
                <a:spcBef>
                  <a:spcPts val="0"/>
                </a:spcBef>
                <a:defRPr sz="1400" i="0">
                  <a:solidFill>
                    <a:srgbClr val="000000"/>
                  </a:solidFill>
                  <a:latin typeface="Helvetica Neue Medium"/>
                  <a:ea typeface="Helvetica Neue Medium"/>
                  <a:cs typeface="Helvetica Neue Medium"/>
                  <a:sym typeface="Helvetica Neue Medium"/>
                </a:defRPr>
              </a:lvl1pPr>
            </a:lstStyle>
            <a:p>
              <a:r>
                <a:t>Tablette</a:t>
              </a:r>
            </a:p>
          </p:txBody>
        </p:sp>
        <p:sp>
          <p:nvSpPr>
            <p:cNvPr id="345" name="Smartphone"/>
            <p:cNvSpPr txBox="1"/>
            <p:nvPr/>
          </p:nvSpPr>
          <p:spPr>
            <a:xfrm>
              <a:off x="0" y="4487312"/>
              <a:ext cx="1780065" cy="41534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lvl1pPr defTabSz="450000">
                <a:spcBef>
                  <a:spcPts val="0"/>
                </a:spcBef>
                <a:defRPr sz="1400" i="0">
                  <a:solidFill>
                    <a:srgbClr val="000000"/>
                  </a:solidFill>
                  <a:latin typeface="Helvetica Neue Medium"/>
                  <a:ea typeface="Helvetica Neue Medium"/>
                  <a:cs typeface="Helvetica Neue Medium"/>
                  <a:sym typeface="Helvetica Neue Medium"/>
                </a:defRPr>
              </a:lvl1pPr>
            </a:lstStyle>
            <a:p>
              <a:r>
                <a:t>Smartphone</a:t>
              </a:r>
            </a:p>
          </p:txBody>
        </p:sp>
        <p:sp>
          <p:nvSpPr>
            <p:cNvPr id="346" name="requête HTTP"/>
            <p:cNvSpPr txBox="1"/>
            <p:nvPr/>
          </p:nvSpPr>
          <p:spPr>
            <a:xfrm rot="19846326">
              <a:off x="1983495" y="3521422"/>
              <a:ext cx="3061900" cy="4057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lvl1pPr defTabSz="450000">
                <a:spcBef>
                  <a:spcPts val="0"/>
                </a:spcBef>
                <a:defRPr sz="1400" i="0">
                  <a:solidFill>
                    <a:srgbClr val="000000"/>
                  </a:solidFill>
                  <a:latin typeface="Helvetica Neue Medium"/>
                  <a:ea typeface="Helvetica Neue Medium"/>
                  <a:cs typeface="Helvetica Neue Medium"/>
                  <a:sym typeface="Helvetica Neue Medium"/>
                </a:defRPr>
              </a:lvl1pPr>
            </a:lstStyle>
            <a:p>
              <a:r>
                <a:t>requête HTTP</a:t>
              </a:r>
            </a:p>
          </p:txBody>
        </p:sp>
        <p:sp>
          <p:nvSpPr>
            <p:cNvPr id="347" name="Ligne"/>
            <p:cNvSpPr/>
            <p:nvPr/>
          </p:nvSpPr>
          <p:spPr>
            <a:xfrm flipH="1">
              <a:off x="1648830" y="2916322"/>
              <a:ext cx="3675776" cy="2044713"/>
            </a:xfrm>
            <a:prstGeom prst="line">
              <a:avLst/>
            </a:prstGeom>
            <a:noFill/>
            <a:ln w="38100" cap="flat">
              <a:solidFill>
                <a:srgbClr val="515151"/>
              </a:solidFill>
              <a:prstDash val="solid"/>
              <a:miter lim="400000"/>
              <a:headEnd type="stealth" w="med" len="med"/>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grpSp>
          <p:nvGrpSpPr>
            <p:cNvPr id="351" name="Grouper"/>
            <p:cNvGrpSpPr/>
            <p:nvPr/>
          </p:nvGrpSpPr>
          <p:grpSpPr>
            <a:xfrm>
              <a:off x="929589" y="4908373"/>
              <a:ext cx="415349" cy="747539"/>
              <a:chOff x="0" y="0"/>
              <a:chExt cx="415348" cy="747538"/>
            </a:xfrm>
          </p:grpSpPr>
          <p:sp>
            <p:nvSpPr>
              <p:cNvPr id="348" name="Rectangle aux angles arrondis"/>
              <p:cNvSpPr/>
              <p:nvPr/>
            </p:nvSpPr>
            <p:spPr>
              <a:xfrm>
                <a:off x="0" y="0"/>
                <a:ext cx="415349" cy="747539"/>
              </a:xfrm>
              <a:prstGeom prst="roundRect">
                <a:avLst>
                  <a:gd name="adj" fmla="val 23810"/>
                </a:avLst>
              </a:prstGeom>
              <a:solidFill>
                <a:srgbClr val="6579D7"/>
              </a:solidFill>
              <a:ln w="1270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sp>
            <p:nvSpPr>
              <p:cNvPr id="349" name="Cercle"/>
              <p:cNvSpPr/>
              <p:nvPr/>
            </p:nvSpPr>
            <p:spPr>
              <a:xfrm>
                <a:off x="148955" y="593220"/>
                <a:ext cx="112257" cy="111574"/>
              </a:xfrm>
              <a:prstGeom prst="ellipse">
                <a:avLst/>
              </a:prstGeom>
              <a:solidFill>
                <a:srgbClr val="000000"/>
              </a:solidFill>
              <a:ln w="1270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sp>
            <p:nvSpPr>
              <p:cNvPr id="350" name="Rectangle aux angles arrondis"/>
              <p:cNvSpPr/>
              <p:nvPr/>
            </p:nvSpPr>
            <p:spPr>
              <a:xfrm>
                <a:off x="44902" y="66943"/>
                <a:ext cx="325544" cy="468608"/>
              </a:xfrm>
              <a:prstGeom prst="roundRect">
                <a:avLst>
                  <a:gd name="adj" fmla="val 30378"/>
                </a:avLst>
              </a:prstGeom>
              <a:solidFill>
                <a:srgbClr val="9CA8E0"/>
              </a:solidFill>
              <a:ln w="635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grpSp>
        <p:sp>
          <p:nvSpPr>
            <p:cNvPr id="352" name="document HTML"/>
            <p:cNvSpPr txBox="1"/>
            <p:nvPr/>
          </p:nvSpPr>
          <p:spPr>
            <a:xfrm rot="19846326">
              <a:off x="3090616" y="4010525"/>
              <a:ext cx="2211938" cy="39373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lvl1pPr defTabSz="450000">
                <a:spcBef>
                  <a:spcPts val="0"/>
                </a:spcBef>
                <a:defRPr sz="1400" i="0">
                  <a:solidFill>
                    <a:srgbClr val="000000"/>
                  </a:solidFill>
                  <a:latin typeface="Helvetica Neue Medium"/>
                  <a:ea typeface="Helvetica Neue Medium"/>
                  <a:cs typeface="Helvetica Neue Medium"/>
                  <a:sym typeface="Helvetica Neue Medium"/>
                </a:defRPr>
              </a:lvl1pPr>
            </a:lstStyle>
            <a:p>
              <a:r>
                <a:t>document HTML</a:t>
              </a:r>
            </a:p>
          </p:txBody>
        </p:sp>
        <p:sp>
          <p:nvSpPr>
            <p:cNvPr id="353" name="Ligne"/>
            <p:cNvSpPr/>
            <p:nvPr/>
          </p:nvSpPr>
          <p:spPr>
            <a:xfrm flipH="1">
              <a:off x="2067502" y="2433368"/>
              <a:ext cx="3341265" cy="571013"/>
            </a:xfrm>
            <a:prstGeom prst="line">
              <a:avLst/>
            </a:prstGeom>
            <a:noFill/>
            <a:ln w="38100" cap="flat">
              <a:solidFill>
                <a:srgbClr val="515151"/>
              </a:solidFill>
              <a:prstDash val="solid"/>
              <a:miter lim="400000"/>
              <a:headEnd type="stealth" w="med" len="med"/>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sp>
          <p:nvSpPr>
            <p:cNvPr id="354" name="Ligne"/>
            <p:cNvSpPr/>
            <p:nvPr/>
          </p:nvSpPr>
          <p:spPr>
            <a:xfrm flipV="1">
              <a:off x="1982034" y="2694051"/>
              <a:ext cx="3341266" cy="571010"/>
            </a:xfrm>
            <a:prstGeom prst="line">
              <a:avLst/>
            </a:prstGeom>
            <a:noFill/>
            <a:ln w="38100" cap="flat">
              <a:solidFill>
                <a:srgbClr val="515151"/>
              </a:solidFill>
              <a:prstDash val="solid"/>
              <a:miter lim="400000"/>
              <a:headEnd type="stealth" w="med" len="med"/>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sp>
          <p:nvSpPr>
            <p:cNvPr id="355" name="Serveur…"/>
            <p:cNvSpPr txBox="1"/>
            <p:nvPr/>
          </p:nvSpPr>
          <p:spPr>
            <a:xfrm>
              <a:off x="5973105" y="3451631"/>
              <a:ext cx="1364718" cy="118839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p>
              <a:pPr defTabSz="450000">
                <a:spcBef>
                  <a:spcPts val="0"/>
                </a:spcBef>
                <a:defRPr sz="1400" i="0">
                  <a:solidFill>
                    <a:srgbClr val="000000"/>
                  </a:solidFill>
                  <a:latin typeface="Helvetica Neue Medium"/>
                  <a:ea typeface="Helvetica Neue Medium"/>
                  <a:cs typeface="Helvetica Neue Medium"/>
                  <a:sym typeface="Helvetica Neue Medium"/>
                </a:defRPr>
              </a:pPr>
              <a:r>
                <a:t>Serveur</a:t>
              </a:r>
            </a:p>
            <a:p>
              <a:pPr defTabSz="450000">
                <a:spcBef>
                  <a:spcPts val="0"/>
                </a:spcBef>
                <a:defRPr sz="1400" i="0">
                  <a:solidFill>
                    <a:srgbClr val="000000"/>
                  </a:solidFill>
                  <a:latin typeface="Helvetica Neue Medium"/>
                  <a:ea typeface="Helvetica Neue Medium"/>
                  <a:cs typeface="Helvetica Neue Medium"/>
                  <a:sym typeface="Helvetica Neue Medium"/>
                </a:defRPr>
              </a:pPr>
              <a:r>
                <a:t>HTTP</a:t>
              </a:r>
            </a:p>
          </p:txBody>
        </p:sp>
        <p:sp>
          <p:nvSpPr>
            <p:cNvPr id="356" name="Ligne"/>
            <p:cNvSpPr/>
            <p:nvPr/>
          </p:nvSpPr>
          <p:spPr>
            <a:xfrm flipH="1" flipV="1">
              <a:off x="6491316" y="1941219"/>
              <a:ext cx="949342" cy="1"/>
            </a:xfrm>
            <a:prstGeom prst="line">
              <a:avLst/>
            </a:prstGeom>
            <a:noFill/>
            <a:ln w="25400" cap="rnd">
              <a:solidFill>
                <a:srgbClr val="929292"/>
              </a:solidFill>
              <a:custDash>
                <a:ds d="100000" sp="200000"/>
              </a:custDash>
              <a:miter lim="400000"/>
              <a:headEnd type="stealth" w="med" len="med"/>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sp>
          <p:nvSpPr>
            <p:cNvPr id="357" name="Ligne"/>
            <p:cNvSpPr/>
            <p:nvPr/>
          </p:nvSpPr>
          <p:spPr>
            <a:xfrm flipH="1" flipV="1">
              <a:off x="6523457" y="1987211"/>
              <a:ext cx="362908" cy="736062"/>
            </a:xfrm>
            <a:prstGeom prst="line">
              <a:avLst/>
            </a:prstGeom>
            <a:noFill/>
            <a:ln w="25400" cap="rnd">
              <a:solidFill>
                <a:srgbClr val="929292"/>
              </a:solidFill>
              <a:custDash>
                <a:ds d="100000" sp="200000"/>
              </a:custDash>
              <a:miter lim="400000"/>
              <a:headEnd type="stealth" w="med" len="med"/>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grpSp>
      <p:sp>
        <p:nvSpPr>
          <p:cNvPr id="359" name="Fig 2.3 - Fonctionnement de base du web"/>
          <p:cNvSpPr txBox="1"/>
          <p:nvPr/>
        </p:nvSpPr>
        <p:spPr>
          <a:xfrm>
            <a:off x="657784" y="9226549"/>
            <a:ext cx="3887193"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normAutofit/>
          </a:bodyPr>
          <a:lstStyle>
            <a:lvl1pPr defTabSz="450000">
              <a:spcBef>
                <a:spcPts val="0"/>
              </a:spcBef>
              <a:defRPr sz="1600" i="0">
                <a:solidFill>
                  <a:srgbClr val="000000"/>
                </a:solidFill>
                <a:latin typeface="+mn-lt"/>
                <a:ea typeface="+mn-ea"/>
                <a:cs typeface="+mn-cs"/>
                <a:sym typeface="Trebuchet MS"/>
              </a:defRPr>
            </a:lvl1pPr>
          </a:lstStyle>
          <a:p>
            <a:r>
              <a:t>Fig 2.3 - Fonctionnement de base du web</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362" name="URL ; URI…"/>
          <p:cNvSpPr txBox="1">
            <a:spLocks noGrp="1"/>
          </p:cNvSpPr>
          <p:nvPr>
            <p:ph type="body" idx="1"/>
          </p:nvPr>
        </p:nvSpPr>
        <p:spPr>
          <a:prstGeom prst="rect">
            <a:avLst/>
          </a:prstGeom>
        </p:spPr>
        <p:txBody>
          <a:bodyPr/>
          <a:lstStyle/>
          <a:p>
            <a:r>
              <a:t>URL ; URI</a:t>
            </a:r>
          </a:p>
          <a:p>
            <a:endParaRPr/>
          </a:p>
          <a:p>
            <a:pPr marL="828842" lvl="1" indent="-320842">
              <a:buChar char="✤"/>
            </a:pPr>
            <a:r>
              <a:t>URL , </a:t>
            </a:r>
            <a:r>
              <a:rPr i="1"/>
              <a:t>Uniform Resource Locator</a:t>
            </a:r>
            <a:r>
              <a:t>.</a:t>
            </a:r>
          </a:p>
          <a:p>
            <a:endParaRPr/>
          </a:p>
          <a:p>
            <a:pPr marL="828842" lvl="1" indent="-320842">
              <a:buChar char="✤"/>
            </a:pPr>
            <a:r>
              <a:t>Format de nommage de ressources ; adresse réticulaire ; (usuellement) adresse web.</a:t>
            </a:r>
          </a:p>
          <a:p>
            <a:endParaRPr/>
          </a:p>
          <a:p>
            <a:pPr marL="828842" lvl="1" indent="-320842">
              <a:buChar char="✤"/>
            </a:pPr>
            <a:r>
              <a:t>On décompose en général une URL en quatre parties :</a:t>
            </a:r>
            <a:br/>
            <a:endParaRPr/>
          </a:p>
          <a:p>
            <a:pPr marL="1310105" lvl="2" indent="-294105">
              <a:buChar char="✤"/>
            </a:pPr>
            <a:r>
              <a:t>Le nom du protocole (http ; https ; ftp ; file ; mailto ; news...), suivi par « : »</a:t>
            </a:r>
          </a:p>
          <a:p>
            <a:pPr marL="1310105" lvl="2" indent="-294105">
              <a:buChar char="✤"/>
            </a:pPr>
            <a:r>
              <a:t>Le nom du serveur : le nom de domaine du serveur, précédé par « // »</a:t>
            </a:r>
          </a:p>
          <a:p>
            <a:pPr marL="1310105" lvl="2" indent="-294105">
              <a:buChar char="✤"/>
            </a:pPr>
            <a:r>
              <a:t>(en option) Le numéro de port TCP ; pour HTTP, le n° de port par défaut est 80.</a:t>
            </a:r>
          </a:p>
          <a:p>
            <a:pPr marL="1310105" lvl="2" indent="-294105">
              <a:buChar char="✤"/>
            </a:pPr>
            <a:r>
              <a:t>Le chemin d’accès à la ressource ; si la ressource nécessite des paramètres, elle est suivi par un point d'interrogation (?) et des paramètres.</a:t>
            </a:r>
          </a:p>
        </p:txBody>
      </p:sp>
      <p:sp>
        <p:nvSpPr>
          <p:cNvPr id="363" name="2.2 - Le web URL ; URI"/>
          <p:cNvSpPr txBox="1">
            <a:spLocks noGrp="1"/>
          </p:cNvSpPr>
          <p:nvPr>
            <p:ph type="body" idx="21"/>
          </p:nvPr>
        </p:nvSpPr>
        <p:spPr>
          <a:prstGeom prst="rect">
            <a:avLst/>
          </a:prstGeom>
        </p:spPr>
        <p:txBody>
          <a:bodyPr/>
          <a:lstStyle>
            <a:lvl1pPr>
              <a:tabLst>
                <a:tab pos="12039600" algn="r"/>
              </a:tabLst>
            </a:lvl1pPr>
          </a:lstStyle>
          <a:p>
            <a:r>
              <a:t>2.2 - Le web	URL ; URI</a:t>
            </a:r>
          </a:p>
        </p:txBody>
      </p:sp>
      <p:sp>
        <p:nvSpPr>
          <p:cNvPr id="364"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22</a:t>
            </a:fld>
            <a:endParaRP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367" name="URL ; URI…"/>
          <p:cNvSpPr txBox="1">
            <a:spLocks noGrp="1"/>
          </p:cNvSpPr>
          <p:nvPr>
            <p:ph type="body" idx="1"/>
          </p:nvPr>
        </p:nvSpPr>
        <p:spPr>
          <a:prstGeom prst="rect">
            <a:avLst/>
          </a:prstGeom>
        </p:spPr>
        <p:txBody>
          <a:bodyPr/>
          <a:lstStyle/>
          <a:p>
            <a:r>
              <a:t>URL ; URI</a:t>
            </a:r>
          </a:p>
          <a:p>
            <a:pPr marL="360045" indent="0" defTabSz="457200">
              <a:spcBef>
                <a:spcPts val="0"/>
              </a:spcBef>
              <a:buClrTx/>
              <a:buSzTx/>
              <a:buFontTx/>
              <a:buNone/>
              <a:defRPr sz="1400" b="0">
                <a:latin typeface="Menlo Regular"/>
                <a:ea typeface="Menlo Regular"/>
                <a:cs typeface="Menlo Regular"/>
                <a:sym typeface="Menlo Regular"/>
              </a:defRPr>
            </a:pPr>
            <a:r>
              <a:t>	 </a:t>
            </a:r>
          </a:p>
          <a:p>
            <a:pPr marL="0" indent="0" defTabSz="457200">
              <a:spcBef>
                <a:spcPts val="0"/>
              </a:spcBef>
              <a:buClrTx/>
              <a:buSzTx/>
              <a:buFontTx/>
              <a:buNone/>
              <a:tabLst>
                <a:tab pos="762000" algn="ctr"/>
                <a:tab pos="1892300" algn="ctr"/>
                <a:tab pos="4140200" algn="ctr"/>
              </a:tabLst>
              <a:defRPr sz="1400" b="0">
                <a:latin typeface="Helvetica Neue Medium"/>
                <a:ea typeface="Helvetica Neue Medium"/>
                <a:cs typeface="Helvetica Neue Medium"/>
                <a:sym typeface="Helvetica Neue Medium"/>
              </a:defRPr>
            </a:pPr>
            <a:endParaRPr/>
          </a:p>
          <a:p>
            <a:pPr marL="0" indent="0" defTabSz="457200">
              <a:spcBef>
                <a:spcPts val="0"/>
              </a:spcBef>
              <a:buClrTx/>
              <a:buSzTx/>
              <a:buFontTx/>
              <a:buNone/>
              <a:tabLst>
                <a:tab pos="762000" algn="ctr"/>
                <a:tab pos="1892300" algn="ctr"/>
                <a:tab pos="4140200" algn="ctr"/>
              </a:tabLst>
              <a:defRPr sz="1400" b="0">
                <a:latin typeface="Helvetica Neue Medium"/>
                <a:ea typeface="Helvetica Neue Medium"/>
                <a:cs typeface="Helvetica Neue Medium"/>
                <a:sym typeface="Helvetica Neue Medium"/>
              </a:defRPr>
            </a:pPr>
            <a:endParaRPr/>
          </a:p>
          <a:p>
            <a:pPr marL="0" indent="0" defTabSz="457200">
              <a:spcBef>
                <a:spcPts val="0"/>
              </a:spcBef>
              <a:buClrTx/>
              <a:buSzTx/>
              <a:buFontTx/>
              <a:buNone/>
              <a:tabLst>
                <a:tab pos="762000" algn="ctr"/>
                <a:tab pos="1892300" algn="ctr"/>
                <a:tab pos="4140200" algn="ctr"/>
              </a:tabLst>
              <a:defRPr sz="1400" b="0">
                <a:latin typeface="Helvetica Neue Medium"/>
                <a:ea typeface="Helvetica Neue Medium"/>
                <a:cs typeface="Helvetica Neue Medium"/>
                <a:sym typeface="Helvetica Neue Medium"/>
              </a:defRPr>
            </a:pPr>
            <a:endParaRPr/>
          </a:p>
          <a:p>
            <a:pPr marL="0" indent="0" defTabSz="457200">
              <a:spcBef>
                <a:spcPts val="0"/>
              </a:spcBef>
              <a:buClrTx/>
              <a:buSzTx/>
              <a:buFontTx/>
              <a:buNone/>
              <a:tabLst>
                <a:tab pos="762000" algn="ctr"/>
                <a:tab pos="1892300" algn="ctr"/>
                <a:tab pos="4140200" algn="ctr"/>
              </a:tabLst>
              <a:defRPr sz="1400" b="0">
                <a:latin typeface="Helvetica Neue Medium"/>
                <a:ea typeface="Helvetica Neue Medium"/>
                <a:cs typeface="Helvetica Neue Medium"/>
                <a:sym typeface="Helvetica Neue Medium"/>
              </a:defRPr>
            </a:pPr>
            <a:endParaRPr/>
          </a:p>
          <a:p>
            <a:pPr marL="0" indent="0" defTabSz="457200">
              <a:spcBef>
                <a:spcPts val="0"/>
              </a:spcBef>
              <a:buClrTx/>
              <a:buSzTx/>
              <a:buFontTx/>
              <a:buNone/>
              <a:tabLst>
                <a:tab pos="762000" algn="ctr"/>
                <a:tab pos="1892300" algn="ctr"/>
                <a:tab pos="4140200" algn="ctr"/>
              </a:tabLst>
              <a:defRPr sz="1400" b="0">
                <a:latin typeface="Helvetica Neue Medium"/>
                <a:ea typeface="Helvetica Neue Medium"/>
                <a:cs typeface="Helvetica Neue Medium"/>
                <a:sym typeface="Helvetica Neue Medium"/>
              </a:defRPr>
            </a:pPr>
            <a:endParaRPr/>
          </a:p>
          <a:p>
            <a:pPr marL="0" indent="0" defTabSz="457200">
              <a:spcBef>
                <a:spcPts val="0"/>
              </a:spcBef>
              <a:buClrTx/>
              <a:buSzTx/>
              <a:buFontTx/>
              <a:buNone/>
              <a:tabLst>
                <a:tab pos="762000" algn="ctr"/>
                <a:tab pos="1892300" algn="ctr"/>
                <a:tab pos="4140200" algn="ctr"/>
              </a:tabLst>
              <a:defRPr sz="1400" b="0">
                <a:latin typeface="Helvetica Neue Medium"/>
                <a:ea typeface="Helvetica Neue Medium"/>
                <a:cs typeface="Helvetica Neue Medium"/>
                <a:sym typeface="Helvetica Neue Medium"/>
              </a:defRPr>
            </a:pPr>
            <a:endParaRPr/>
          </a:p>
          <a:p>
            <a:pPr marL="0" indent="0" defTabSz="457200">
              <a:spcBef>
                <a:spcPts val="0"/>
              </a:spcBef>
              <a:buClrTx/>
              <a:buSzTx/>
              <a:buFontTx/>
              <a:buNone/>
              <a:tabLst>
                <a:tab pos="762000" algn="ctr"/>
                <a:tab pos="1892300" algn="ctr"/>
                <a:tab pos="4140200" algn="ctr"/>
              </a:tabLst>
              <a:defRPr sz="1400" b="0">
                <a:latin typeface="Helvetica Neue Medium"/>
                <a:ea typeface="Helvetica Neue Medium"/>
                <a:cs typeface="Helvetica Neue Medium"/>
                <a:sym typeface="Helvetica Neue Medium"/>
              </a:defRPr>
            </a:pPr>
            <a:endParaRPr/>
          </a:p>
          <a:p>
            <a:pPr marL="0" indent="0" defTabSz="457200">
              <a:spcBef>
                <a:spcPts val="0"/>
              </a:spcBef>
              <a:buClrTx/>
              <a:buSzTx/>
              <a:buFontTx/>
              <a:buNone/>
              <a:tabLst>
                <a:tab pos="762000" algn="ctr"/>
                <a:tab pos="1892300" algn="ctr"/>
                <a:tab pos="4140200" algn="ctr"/>
              </a:tabLst>
              <a:defRPr sz="1400" b="0">
                <a:latin typeface="Helvetica Neue Medium"/>
                <a:ea typeface="Helvetica Neue Medium"/>
                <a:cs typeface="Helvetica Neue Medium"/>
                <a:sym typeface="Helvetica Neue Medium"/>
              </a:defRPr>
            </a:pPr>
            <a:endParaRPr/>
          </a:p>
          <a:p>
            <a:pPr marL="0" indent="0" defTabSz="457200">
              <a:spcBef>
                <a:spcPts val="0"/>
              </a:spcBef>
              <a:buClrTx/>
              <a:buSzTx/>
              <a:buFontTx/>
              <a:buNone/>
              <a:tabLst>
                <a:tab pos="762000" algn="ctr"/>
                <a:tab pos="1892300" algn="ctr"/>
                <a:tab pos="4140200" algn="ctr"/>
              </a:tabLst>
              <a:defRPr sz="1400" b="0">
                <a:latin typeface="Helvetica Neue Medium"/>
                <a:ea typeface="Helvetica Neue Medium"/>
                <a:cs typeface="Helvetica Neue Medium"/>
                <a:sym typeface="Helvetica Neue Medium"/>
              </a:defRPr>
            </a:pPr>
            <a:endParaRPr/>
          </a:p>
          <a:p>
            <a:pPr marL="0" indent="0" defTabSz="457200">
              <a:spcBef>
                <a:spcPts val="0"/>
              </a:spcBef>
              <a:buClrTx/>
              <a:buSzTx/>
              <a:buFontTx/>
              <a:buNone/>
              <a:tabLst>
                <a:tab pos="762000" algn="ctr"/>
                <a:tab pos="1892300" algn="ctr"/>
                <a:tab pos="4140200" algn="ctr"/>
              </a:tabLst>
              <a:defRPr sz="1400" b="0">
                <a:latin typeface="Helvetica Neue Medium"/>
                <a:ea typeface="Helvetica Neue Medium"/>
                <a:cs typeface="Helvetica Neue Medium"/>
                <a:sym typeface="Helvetica Neue Medium"/>
              </a:defRPr>
            </a:pPr>
            <a:endParaRPr/>
          </a:p>
          <a:p>
            <a:pPr marL="0" indent="0" defTabSz="457200">
              <a:spcBef>
                <a:spcPts val="0"/>
              </a:spcBef>
              <a:buClrTx/>
              <a:buSzTx/>
              <a:buFontTx/>
              <a:buNone/>
              <a:tabLst>
                <a:tab pos="762000" algn="ctr"/>
                <a:tab pos="1892300" algn="ctr"/>
                <a:tab pos="4140200" algn="ctr"/>
              </a:tabLst>
              <a:defRPr sz="1400" b="0">
                <a:latin typeface="Helvetica Neue Medium"/>
                <a:ea typeface="Helvetica Neue Medium"/>
                <a:cs typeface="Helvetica Neue Medium"/>
                <a:sym typeface="Helvetica Neue Medium"/>
              </a:defRPr>
            </a:pPr>
            <a:endParaRPr/>
          </a:p>
          <a:p>
            <a:pPr marL="0" indent="0" defTabSz="457200">
              <a:spcBef>
                <a:spcPts val="0"/>
              </a:spcBef>
              <a:buClrTx/>
              <a:buSzTx/>
              <a:buFontTx/>
              <a:buNone/>
              <a:tabLst>
                <a:tab pos="762000" algn="ctr"/>
                <a:tab pos="1892300" algn="ctr"/>
                <a:tab pos="4140200" algn="ctr"/>
              </a:tabLst>
              <a:defRPr sz="1400" b="0">
                <a:latin typeface="Helvetica Neue Medium"/>
                <a:ea typeface="Helvetica Neue Medium"/>
                <a:cs typeface="Helvetica Neue Medium"/>
                <a:sym typeface="Helvetica Neue Medium"/>
              </a:defRPr>
            </a:pPr>
            <a:endParaRPr/>
          </a:p>
          <a:p>
            <a:pPr marL="0" indent="0" defTabSz="457200">
              <a:spcBef>
                <a:spcPts val="0"/>
              </a:spcBef>
              <a:buClrTx/>
              <a:buSzTx/>
              <a:buFontTx/>
              <a:buNone/>
              <a:tabLst>
                <a:tab pos="762000" algn="ctr"/>
                <a:tab pos="1892300" algn="ctr"/>
                <a:tab pos="4140200" algn="ctr"/>
              </a:tabLst>
              <a:defRPr sz="1400" b="0">
                <a:latin typeface="Helvetica Neue Medium"/>
                <a:ea typeface="Helvetica Neue Medium"/>
                <a:cs typeface="Helvetica Neue Medium"/>
                <a:sym typeface="Helvetica Neue Medium"/>
              </a:defRPr>
            </a:pPr>
            <a:endParaRPr/>
          </a:p>
          <a:p>
            <a:pPr marL="0" indent="0" defTabSz="457200">
              <a:spcBef>
                <a:spcPts val="0"/>
              </a:spcBef>
              <a:buClrTx/>
              <a:buSzTx/>
              <a:buFontTx/>
              <a:buNone/>
              <a:tabLst>
                <a:tab pos="762000" algn="ctr"/>
                <a:tab pos="1892300" algn="ctr"/>
                <a:tab pos="4140200" algn="ctr"/>
              </a:tabLst>
              <a:defRPr sz="1400" b="0">
                <a:latin typeface="Helvetica Neue Medium"/>
                <a:ea typeface="Helvetica Neue Medium"/>
                <a:cs typeface="Helvetica Neue Medium"/>
                <a:sym typeface="Helvetica Neue Medium"/>
              </a:defRPr>
            </a:pPr>
            <a:endParaRPr/>
          </a:p>
          <a:p>
            <a:pPr marL="0" indent="0" defTabSz="457200">
              <a:spcBef>
                <a:spcPts val="0"/>
              </a:spcBef>
              <a:buClrTx/>
              <a:buSzTx/>
              <a:buFontTx/>
              <a:buNone/>
              <a:tabLst>
                <a:tab pos="762000" algn="ctr"/>
                <a:tab pos="1892300" algn="ctr"/>
                <a:tab pos="4140200" algn="ctr"/>
              </a:tabLst>
              <a:defRPr sz="1400" b="0">
                <a:latin typeface="Helvetica Neue Medium"/>
                <a:ea typeface="Helvetica Neue Medium"/>
                <a:cs typeface="Helvetica Neue Medium"/>
                <a:sym typeface="Helvetica Neue Medium"/>
              </a:defRPr>
            </a:pPr>
            <a:endParaRPr/>
          </a:p>
          <a:p>
            <a:pPr marL="0" indent="0" defTabSz="457200">
              <a:spcBef>
                <a:spcPts val="0"/>
              </a:spcBef>
              <a:buClrTx/>
              <a:buSzTx/>
              <a:buFontTx/>
              <a:buNone/>
              <a:tabLst>
                <a:tab pos="762000" algn="ctr"/>
                <a:tab pos="1892300" algn="ctr"/>
                <a:tab pos="4140200" algn="ctr"/>
              </a:tabLst>
              <a:defRPr sz="1400" b="0">
                <a:latin typeface="Helvetica Neue Medium"/>
                <a:ea typeface="Helvetica Neue Medium"/>
                <a:cs typeface="Helvetica Neue Medium"/>
                <a:sym typeface="Helvetica Neue Medium"/>
              </a:defRPr>
            </a:pPr>
            <a:endParaRPr/>
          </a:p>
          <a:p>
            <a:pPr marL="0" indent="0" defTabSz="457200">
              <a:spcBef>
                <a:spcPts val="0"/>
              </a:spcBef>
              <a:buClrTx/>
              <a:buSzTx/>
              <a:buFontTx/>
              <a:buNone/>
              <a:tabLst>
                <a:tab pos="762000" algn="ctr"/>
                <a:tab pos="1892300" algn="ctr"/>
                <a:tab pos="4140200" algn="ctr"/>
              </a:tabLst>
              <a:defRPr sz="1400" b="0">
                <a:latin typeface="Helvetica Neue Medium"/>
                <a:ea typeface="Helvetica Neue Medium"/>
                <a:cs typeface="Helvetica Neue Medium"/>
                <a:sym typeface="Helvetica Neue Medium"/>
              </a:defRPr>
            </a:pPr>
            <a:endParaRPr/>
          </a:p>
          <a:p>
            <a:pPr marL="0" indent="0" defTabSz="457200">
              <a:spcBef>
                <a:spcPts val="0"/>
              </a:spcBef>
              <a:buClrTx/>
              <a:buSzTx/>
              <a:buFontTx/>
              <a:buNone/>
              <a:tabLst>
                <a:tab pos="762000" algn="ctr"/>
                <a:tab pos="1892300" algn="ctr"/>
                <a:tab pos="4140200" algn="ctr"/>
              </a:tabLst>
              <a:defRPr sz="1400" b="0">
                <a:latin typeface="Helvetica Neue Medium"/>
                <a:ea typeface="Helvetica Neue Medium"/>
                <a:cs typeface="Helvetica Neue Medium"/>
                <a:sym typeface="Helvetica Neue Medium"/>
              </a:defRPr>
            </a:pPr>
            <a:endParaRPr/>
          </a:p>
          <a:p>
            <a:pPr marL="0" indent="0" defTabSz="457200">
              <a:spcBef>
                <a:spcPts val="0"/>
              </a:spcBef>
              <a:buClrTx/>
              <a:buSzTx/>
              <a:buFontTx/>
              <a:buNone/>
              <a:tabLst>
                <a:tab pos="762000" algn="ctr"/>
                <a:tab pos="1892300" algn="ctr"/>
                <a:tab pos="4140200" algn="ctr"/>
              </a:tabLst>
              <a:defRPr sz="1400" b="0">
                <a:latin typeface="Helvetica Neue Medium"/>
                <a:ea typeface="Helvetica Neue Medium"/>
                <a:cs typeface="Helvetica Neue Medium"/>
                <a:sym typeface="Helvetica Neue Medium"/>
              </a:defRPr>
            </a:pPr>
            <a:endParaRPr/>
          </a:p>
          <a:p>
            <a:pPr marL="0" indent="0" defTabSz="457200">
              <a:spcBef>
                <a:spcPts val="0"/>
              </a:spcBef>
              <a:buClrTx/>
              <a:buSzTx/>
              <a:buFontTx/>
              <a:buNone/>
              <a:tabLst>
                <a:tab pos="762000" algn="ctr"/>
                <a:tab pos="1892300" algn="ctr"/>
                <a:tab pos="4140200" algn="ctr"/>
              </a:tabLst>
              <a:defRPr sz="1400" b="0">
                <a:latin typeface="Helvetica Neue Medium"/>
                <a:ea typeface="Helvetica Neue Medium"/>
                <a:cs typeface="Helvetica Neue Medium"/>
                <a:sym typeface="Helvetica Neue Medium"/>
              </a:defRPr>
            </a:pPr>
            <a:endParaRPr/>
          </a:p>
          <a:p>
            <a:pPr marL="0" indent="0" defTabSz="457200">
              <a:spcBef>
                <a:spcPts val="0"/>
              </a:spcBef>
              <a:buClrTx/>
              <a:buSzTx/>
              <a:buFontTx/>
              <a:buNone/>
              <a:tabLst>
                <a:tab pos="762000" algn="ctr"/>
                <a:tab pos="1892300" algn="ctr"/>
                <a:tab pos="4140200" algn="ctr"/>
              </a:tabLst>
              <a:defRPr sz="1400" b="0">
                <a:latin typeface="Helvetica Neue Medium"/>
                <a:ea typeface="Helvetica Neue Medium"/>
                <a:cs typeface="Helvetica Neue Medium"/>
                <a:sym typeface="Helvetica Neue Medium"/>
              </a:defRPr>
            </a:pPr>
            <a:endParaRPr/>
          </a:p>
          <a:p>
            <a:pPr marL="0" indent="0" defTabSz="457200">
              <a:spcBef>
                <a:spcPts val="0"/>
              </a:spcBef>
              <a:buClrTx/>
              <a:buSzTx/>
              <a:buFontTx/>
              <a:buNone/>
              <a:tabLst>
                <a:tab pos="762000" algn="ctr"/>
                <a:tab pos="1892300" algn="ctr"/>
                <a:tab pos="4140200" algn="ctr"/>
              </a:tabLst>
              <a:defRPr sz="1400" b="0">
                <a:latin typeface="Helvetica Neue Medium"/>
                <a:ea typeface="Helvetica Neue Medium"/>
                <a:cs typeface="Helvetica Neue Medium"/>
                <a:sym typeface="Helvetica Neue Medium"/>
              </a:defRPr>
            </a:pPr>
            <a:endParaRPr/>
          </a:p>
          <a:p>
            <a:pPr marL="828842" lvl="1" indent="-320842">
              <a:buChar char="✤"/>
            </a:pPr>
            <a:r>
              <a:t>Voir : </a:t>
            </a:r>
            <a:r>
              <a:rPr u="sng">
                <a:solidFill>
                  <a:schemeClr val="accent5">
                    <a:satOff val="8112"/>
                    <a:lumOff val="-14630"/>
                  </a:schemeClr>
                </a:solidFill>
                <a:hlinkClick r:id="rId3"/>
              </a:rPr>
              <a:t>https://rsx102.seancetenante.com/anatomie-url.php</a:t>
            </a:r>
            <a:br/>
            <a:endParaRPr/>
          </a:p>
          <a:p>
            <a:pPr marL="0" indent="0">
              <a:spcBef>
                <a:spcPts val="600"/>
              </a:spcBef>
              <a:buClrTx/>
              <a:buSzTx/>
              <a:buFontTx/>
              <a:buNone/>
              <a:defRPr sz="2200" b="0"/>
            </a:pPr>
            <a:endParaRPr/>
          </a:p>
          <a:p>
            <a:pPr marL="0" indent="0" defTabSz="457200">
              <a:spcBef>
                <a:spcPts val="0"/>
              </a:spcBef>
              <a:buClrTx/>
              <a:buSzTx/>
              <a:buFontTx/>
              <a:buNone/>
              <a:tabLst>
                <a:tab pos="762000" algn="ctr"/>
                <a:tab pos="1892300" algn="ctr"/>
                <a:tab pos="4140200" algn="ctr"/>
              </a:tabLst>
              <a:defRPr sz="1400" b="0">
                <a:latin typeface="Helvetica Neue Medium"/>
                <a:ea typeface="Helvetica Neue Medium"/>
                <a:cs typeface="Helvetica Neue Medium"/>
                <a:sym typeface="Helvetica Neue Medium"/>
              </a:defRPr>
            </a:pPr>
            <a:endParaRPr/>
          </a:p>
        </p:txBody>
      </p:sp>
      <p:sp>
        <p:nvSpPr>
          <p:cNvPr id="368" name="2.2 - Le web  URL ; URI"/>
          <p:cNvSpPr txBox="1">
            <a:spLocks noGrp="1"/>
          </p:cNvSpPr>
          <p:nvPr>
            <p:ph type="body" idx="21"/>
          </p:nvPr>
        </p:nvSpPr>
        <p:spPr>
          <a:prstGeom prst="rect">
            <a:avLst/>
          </a:prstGeom>
        </p:spPr>
        <p:txBody>
          <a:bodyPr/>
          <a:lstStyle>
            <a:lvl1pPr>
              <a:tabLst>
                <a:tab pos="12039600" algn="r"/>
              </a:tabLst>
            </a:lvl1pPr>
          </a:lstStyle>
          <a:p>
            <a:r>
              <a:t>2.2 - Le web 	URL ; URI</a:t>
            </a:r>
          </a:p>
        </p:txBody>
      </p:sp>
      <p:sp>
        <p:nvSpPr>
          <p:cNvPr id="369"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23</a:t>
            </a:fld>
            <a:endParaRPr/>
          </a:p>
        </p:txBody>
      </p:sp>
      <p:grpSp>
        <p:nvGrpSpPr>
          <p:cNvPr id="372" name="https://www.w3.org/People/Berners-Lee/FAQ.html…"/>
          <p:cNvGrpSpPr/>
          <p:nvPr/>
        </p:nvGrpSpPr>
        <p:grpSpPr>
          <a:xfrm>
            <a:off x="1450411" y="2226943"/>
            <a:ext cx="9108353" cy="2133601"/>
            <a:chOff x="0" y="0"/>
            <a:chExt cx="9108352" cy="2133600"/>
          </a:xfrm>
        </p:grpSpPr>
        <p:sp>
          <p:nvSpPr>
            <p:cNvPr id="371" name="https://www.w3.org/People/Berners-Lee/FAQ.html…"/>
            <p:cNvSpPr txBox="1"/>
            <p:nvPr/>
          </p:nvSpPr>
          <p:spPr>
            <a:xfrm>
              <a:off x="215900" y="139700"/>
              <a:ext cx="8676553" cy="1574800"/>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rmAutofit/>
            </a:bodyPr>
            <a:lstStyle/>
            <a:p>
              <a:pPr marL="68580" defTabSz="457200">
                <a:spcBef>
                  <a:spcPts val="0"/>
                </a:spcBef>
                <a:tabLst>
                  <a:tab pos="5207000" algn="ctr"/>
                </a:tabLst>
                <a:defRPr sz="2000" i="0">
                  <a:solidFill>
                    <a:srgbClr val="000000"/>
                  </a:solidFill>
                  <a:latin typeface="Menlo Regular"/>
                  <a:ea typeface="Menlo Regular"/>
                  <a:cs typeface="Menlo Regular"/>
                  <a:sym typeface="Menlo Regular"/>
                </a:defRPr>
              </a:pPr>
              <a:endParaRPr/>
            </a:p>
            <a:p>
              <a:pPr marL="68580" defTabSz="457200">
                <a:spcBef>
                  <a:spcPts val="0"/>
                </a:spcBef>
                <a:tabLst>
                  <a:tab pos="3810000" algn="ctr"/>
                </a:tabLst>
                <a:defRPr sz="2000" i="0">
                  <a:solidFill>
                    <a:srgbClr val="000000"/>
                  </a:solidFill>
                  <a:latin typeface="Courier"/>
                  <a:ea typeface="Courier"/>
                  <a:cs typeface="Courier"/>
                  <a:sym typeface="Courier"/>
                </a:defRPr>
              </a:pPr>
              <a:r>
                <a:t>	https://www.w3.org/People/Berners-Lee/FAQ.html</a:t>
              </a:r>
            </a:p>
            <a:p>
              <a:pPr marL="68580" defTabSz="457200">
                <a:spcBef>
                  <a:spcPts val="0"/>
                </a:spcBef>
                <a:tabLst>
                  <a:tab pos="3810000" algn="ctr"/>
                </a:tabLst>
                <a:defRPr sz="2000" i="0">
                  <a:solidFill>
                    <a:srgbClr val="000000"/>
                  </a:solidFill>
                  <a:latin typeface="Courier"/>
                  <a:ea typeface="Courier"/>
                  <a:cs typeface="Courier"/>
                  <a:sym typeface="Courier"/>
                </a:defRPr>
              </a:pPr>
              <a:r>
                <a:t>	</a:t>
              </a:r>
              <a:r>
                <a:rPr>
                  <a:solidFill>
                    <a:srgbClr val="B92D5D"/>
                  </a:solidFill>
                </a:rPr>
                <a:t>——————  </a:t>
              </a:r>
              <a:r>
                <a:rPr>
                  <a:solidFill>
                    <a:srgbClr val="38571A"/>
                  </a:solidFill>
                </a:rPr>
                <a:t>——————————</a:t>
              </a:r>
              <a:r>
                <a:rPr sz="700">
                  <a:solidFill>
                    <a:srgbClr val="38571A"/>
                  </a:solidFill>
                </a:rPr>
                <a:t> </a:t>
              </a:r>
              <a:r>
                <a:rPr>
                  <a:solidFill>
                    <a:srgbClr val="7B219F"/>
                  </a:solidFill>
                </a:rPr>
                <a:t>————————————————————————————</a:t>
              </a:r>
            </a:p>
            <a:p>
              <a:pPr marL="360045" defTabSz="457200">
                <a:spcBef>
                  <a:spcPts val="0"/>
                </a:spcBef>
                <a:tabLst>
                  <a:tab pos="762000" algn="ctr"/>
                  <a:tab pos="2159000" algn="ctr"/>
                  <a:tab pos="5207000" algn="ctr"/>
                </a:tabLst>
                <a:defRPr sz="1700" i="0">
                  <a:solidFill>
                    <a:srgbClr val="000000"/>
                  </a:solidFill>
                  <a:latin typeface="Calibri"/>
                  <a:ea typeface="Calibri"/>
                  <a:cs typeface="Calibri"/>
                  <a:sym typeface="Calibri"/>
                </a:defRPr>
              </a:pPr>
              <a:r>
                <a:rPr>
                  <a:solidFill>
                    <a:srgbClr val="7B219F"/>
                  </a:solidFill>
                </a:rPr>
                <a:t>	</a:t>
              </a:r>
              <a:r>
                <a:rPr>
                  <a:solidFill>
                    <a:srgbClr val="B92D5D"/>
                  </a:solidFill>
                </a:rPr>
                <a:t>Protocole	    </a:t>
              </a:r>
              <a:r>
                <a:rPr>
                  <a:solidFill>
                    <a:srgbClr val="38571A"/>
                  </a:solidFill>
                </a:rPr>
                <a:t>Nom de domaine	</a:t>
              </a:r>
              <a:r>
                <a:rPr>
                  <a:solidFill>
                    <a:srgbClr val="7B219F"/>
                  </a:solidFill>
                </a:rPr>
                <a:t>Accès à la ressource</a:t>
              </a:r>
            </a:p>
          </p:txBody>
        </p:sp>
        <p:pic>
          <p:nvPicPr>
            <p:cNvPr id="370" name="https://www.w3.org/People/Berners-Lee/FAQ.html… https://www.w3.org/People/Berners-Lee/FAQ.html——————  —————————— ————————————————————————————Protocole    Nom de domaineAccès à la ressource" descr="https://www.w3.org/People/Berners-Lee/FAQ.html… https://www.w3.org/People/Berners-Lee/FAQ.html——————  —————————— ————————————————————————————Protocole    Nom de domaineAccès à la ressource"/>
            <p:cNvPicPr>
              <a:picLocks/>
            </p:cNvPicPr>
            <p:nvPr/>
          </p:nvPicPr>
          <p:blipFill>
            <a:blip r:embed="rId4"/>
            <a:stretch>
              <a:fillRect/>
            </a:stretch>
          </p:blipFill>
          <p:spPr>
            <a:xfrm>
              <a:off x="0" y="0"/>
              <a:ext cx="9108353" cy="2133600"/>
            </a:xfrm>
            <a:prstGeom prst="rect">
              <a:avLst/>
            </a:prstGeom>
            <a:effectLst/>
          </p:spPr>
        </p:pic>
      </p:grpSp>
      <p:grpSp>
        <p:nvGrpSpPr>
          <p:cNvPr id="375" name="http://altavista.digital.com:8080/find.pl?q=url&amp;lang=fr…"/>
          <p:cNvGrpSpPr/>
          <p:nvPr/>
        </p:nvGrpSpPr>
        <p:grpSpPr>
          <a:xfrm>
            <a:off x="1450411" y="4350149"/>
            <a:ext cx="10103978" cy="2400301"/>
            <a:chOff x="0" y="0"/>
            <a:chExt cx="10103977" cy="2400300"/>
          </a:xfrm>
        </p:grpSpPr>
        <p:sp>
          <p:nvSpPr>
            <p:cNvPr id="374" name="http://altavista.digital.com:8080/find.pl?q=url&amp;lang=fr…"/>
            <p:cNvSpPr txBox="1"/>
            <p:nvPr/>
          </p:nvSpPr>
          <p:spPr>
            <a:xfrm>
              <a:off x="215900" y="139700"/>
              <a:ext cx="9672178" cy="1841500"/>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rmAutofit/>
            </a:bodyPr>
            <a:lstStyle/>
            <a:p>
              <a:pPr defTabSz="457200">
                <a:spcBef>
                  <a:spcPts val="0"/>
                </a:spcBef>
                <a:tabLst>
                  <a:tab pos="5207000" algn="ctr"/>
                </a:tabLst>
                <a:defRPr sz="2000" i="0">
                  <a:solidFill>
                    <a:srgbClr val="000000"/>
                  </a:solidFill>
                  <a:latin typeface="Menlo Regular"/>
                  <a:ea typeface="Menlo Regular"/>
                  <a:cs typeface="Menlo Regular"/>
                  <a:sym typeface="Menlo Regular"/>
                </a:defRPr>
              </a:pPr>
              <a:endParaRPr/>
            </a:p>
            <a:p>
              <a:pPr defTabSz="457200">
                <a:spcBef>
                  <a:spcPts val="0"/>
                </a:spcBef>
                <a:tabLst>
                  <a:tab pos="4483100" algn="ctr"/>
                  <a:tab pos="7785100" algn="ctr"/>
                </a:tabLst>
                <a:defRPr sz="2000" i="0">
                  <a:solidFill>
                    <a:srgbClr val="000000"/>
                  </a:solidFill>
                  <a:latin typeface="Courier"/>
                  <a:ea typeface="Courier"/>
                  <a:cs typeface="Courier"/>
                  <a:sym typeface="Courier"/>
                </a:defRPr>
              </a:pPr>
              <a:r>
                <a:t>	http://altavista.digital.com:8080/find.pl?q=url&amp;lang=fr</a:t>
              </a:r>
            </a:p>
            <a:p>
              <a:pPr defTabSz="457200">
                <a:spcBef>
                  <a:spcPts val="0"/>
                </a:spcBef>
                <a:tabLst>
                  <a:tab pos="660400" algn="ctr"/>
                  <a:tab pos="2933700" algn="ctr"/>
                  <a:tab pos="4991100" algn="ctr"/>
                  <a:tab pos="7010400" algn="ctr"/>
                </a:tabLst>
                <a:defRPr sz="2000" i="0">
                  <a:solidFill>
                    <a:srgbClr val="000000"/>
                  </a:solidFill>
                  <a:latin typeface="Courier"/>
                  <a:ea typeface="Courier"/>
                  <a:cs typeface="Courier"/>
                  <a:sym typeface="Courier"/>
                </a:defRPr>
              </a:pPr>
              <a:r>
                <a:t>	</a:t>
              </a:r>
              <a:r>
                <a:rPr>
                  <a:solidFill>
                    <a:srgbClr val="B92D5D"/>
                  </a:solidFill>
                </a:rPr>
                <a:t>—————	</a:t>
              </a:r>
              <a:r>
                <a:rPr>
                  <a:solidFill>
                    <a:srgbClr val="38571A"/>
                  </a:solidFill>
                </a:rPr>
                <a:t>——————————————————————</a:t>
              </a:r>
              <a:r>
                <a:rPr sz="700">
                  <a:solidFill>
                    <a:srgbClr val="38571A"/>
                  </a:solidFill>
                </a:rPr>
                <a:t>	</a:t>
              </a:r>
              <a:r>
                <a:rPr>
                  <a:solidFill>
                    <a:srgbClr val="A13315"/>
                  </a:solidFill>
                </a:rPr>
                <a:t>————	</a:t>
              </a:r>
              <a:r>
                <a:rPr sz="700">
                  <a:solidFill>
                    <a:srgbClr val="38571A"/>
                  </a:solidFill>
                </a:rPr>
                <a:t> </a:t>
              </a:r>
              <a:r>
                <a:rPr>
                  <a:solidFill>
                    <a:srgbClr val="7B219F"/>
                  </a:solidFill>
                </a:rPr>
                <a:t>——————————————————————</a:t>
              </a:r>
            </a:p>
            <a:p>
              <a:pPr defTabSz="457200">
                <a:spcBef>
                  <a:spcPts val="0"/>
                </a:spcBef>
                <a:tabLst>
                  <a:tab pos="660400" algn="ctr"/>
                  <a:tab pos="2933700" algn="ctr"/>
                  <a:tab pos="4991100" algn="ctr"/>
                  <a:tab pos="7010400" algn="ctr"/>
                </a:tabLst>
                <a:defRPr sz="1700" i="0">
                  <a:solidFill>
                    <a:srgbClr val="000000"/>
                  </a:solidFill>
                  <a:latin typeface="Calibri"/>
                  <a:ea typeface="Calibri"/>
                  <a:cs typeface="Calibri"/>
                  <a:sym typeface="Calibri"/>
                </a:defRPr>
              </a:pPr>
              <a:r>
                <a:rPr>
                  <a:solidFill>
                    <a:srgbClr val="7B219F"/>
                  </a:solidFill>
                </a:rPr>
                <a:t>	</a:t>
              </a:r>
              <a:r>
                <a:rPr>
                  <a:solidFill>
                    <a:srgbClr val="B92D5D"/>
                  </a:solidFill>
                </a:rPr>
                <a:t>Protocole	    </a:t>
              </a:r>
              <a:r>
                <a:rPr>
                  <a:solidFill>
                    <a:srgbClr val="38571A"/>
                  </a:solidFill>
                </a:rPr>
                <a:t>Nom de domaine	Port	</a:t>
              </a:r>
              <a:r>
                <a:rPr>
                  <a:solidFill>
                    <a:srgbClr val="7B219F"/>
                  </a:solidFill>
                </a:rPr>
                <a:t>Accès à la ressource</a:t>
              </a:r>
            </a:p>
            <a:p>
              <a:pPr defTabSz="457200">
                <a:spcBef>
                  <a:spcPts val="0"/>
                </a:spcBef>
                <a:tabLst>
                  <a:tab pos="673100" algn="ctr"/>
                  <a:tab pos="2959100" algn="ctr"/>
                  <a:tab pos="4991100" algn="ctr"/>
                  <a:tab pos="7150100" algn="ctr"/>
                </a:tabLst>
                <a:defRPr sz="1700" i="0">
                  <a:solidFill>
                    <a:srgbClr val="000000"/>
                  </a:solidFill>
                  <a:latin typeface="Calibri"/>
                  <a:ea typeface="Calibri"/>
                  <a:cs typeface="Calibri"/>
                  <a:sym typeface="Calibri"/>
                </a:defRPr>
              </a:pPr>
              <a:endParaRPr>
                <a:solidFill>
                  <a:srgbClr val="7B219F"/>
                </a:solidFill>
              </a:endParaRPr>
            </a:p>
          </p:txBody>
        </p:sp>
        <p:pic>
          <p:nvPicPr>
            <p:cNvPr id="373" name="http://altavista.digital.com:8080/find.pl?q=url&amp;lang=fr… http://altavista.digital.com:8080/find.pl?q=url&amp;lang=fr——————————————————————————————— ——————————————————————Protocole    Nom de domainePortAccès à la ressource" descr="http://altavista.digital.com:8080/find.pl?q=url&amp;lang=fr… http://altavista.digital.com:8080/find.pl?q=url&amp;lang=fr——————————————————————————————— ——————————————————————Protocole    Nom de domainePortAccès à la ressource"/>
            <p:cNvPicPr>
              <a:picLocks/>
            </p:cNvPicPr>
            <p:nvPr/>
          </p:nvPicPr>
          <p:blipFill>
            <a:blip r:embed="rId5"/>
            <a:stretch>
              <a:fillRect/>
            </a:stretch>
          </p:blipFill>
          <p:spPr>
            <a:xfrm>
              <a:off x="0" y="0"/>
              <a:ext cx="10103978" cy="2400300"/>
            </a:xfrm>
            <a:prstGeom prst="rect">
              <a:avLst/>
            </a:prstGeom>
            <a:effectLst/>
          </p:spPr>
        </p:pic>
      </p:gr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380" name="URL ; URI…"/>
          <p:cNvSpPr txBox="1">
            <a:spLocks noGrp="1"/>
          </p:cNvSpPr>
          <p:nvPr>
            <p:ph type="body" idx="1"/>
          </p:nvPr>
        </p:nvSpPr>
        <p:spPr>
          <a:prstGeom prst="rect">
            <a:avLst/>
          </a:prstGeom>
        </p:spPr>
        <p:txBody>
          <a:bodyPr/>
          <a:lstStyle/>
          <a:p>
            <a:r>
              <a:t>URL ; URI</a:t>
            </a:r>
            <a:br/>
            <a:endParaRPr sz="900"/>
          </a:p>
          <a:p>
            <a:pPr marL="828842" lvl="1" indent="-320842">
              <a:buChar char="✤"/>
            </a:pPr>
            <a:r>
              <a:t>URI, </a:t>
            </a:r>
            <a:r>
              <a:rPr i="1"/>
              <a:t>Uniform Resource Identifier</a:t>
            </a:r>
            <a:r>
              <a:t>, est un identifiant de ressource physique ou abstraite.</a:t>
            </a:r>
          </a:p>
          <a:p>
            <a:pPr marL="828842" lvl="1" indent="-320842">
              <a:buChar char="✤"/>
            </a:pPr>
            <a:r>
              <a:t>URI inclut les URL et les URN (Uniform Resource Name). Ce dernier permet d’identifier une ressource dans un espace de noms.</a:t>
            </a:r>
          </a:p>
        </p:txBody>
      </p:sp>
      <p:sp>
        <p:nvSpPr>
          <p:cNvPr id="381" name="2.2 - Le web  URL ; URI"/>
          <p:cNvSpPr txBox="1">
            <a:spLocks noGrp="1"/>
          </p:cNvSpPr>
          <p:nvPr>
            <p:ph type="body" idx="21"/>
          </p:nvPr>
        </p:nvSpPr>
        <p:spPr>
          <a:prstGeom prst="rect">
            <a:avLst/>
          </a:prstGeom>
        </p:spPr>
        <p:txBody>
          <a:bodyPr/>
          <a:lstStyle>
            <a:lvl1pPr>
              <a:tabLst>
                <a:tab pos="12039600" algn="r"/>
              </a:tabLst>
            </a:lvl1pPr>
          </a:lstStyle>
          <a:p>
            <a:r>
              <a:t>2.2 - Le web 	URL ; URI</a:t>
            </a:r>
          </a:p>
        </p:txBody>
      </p:sp>
      <p:sp>
        <p:nvSpPr>
          <p:cNvPr id="382"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24</a:t>
            </a:fld>
            <a:endParaRPr/>
          </a:p>
        </p:txBody>
      </p:sp>
      <p:grpSp>
        <p:nvGrpSpPr>
          <p:cNvPr id="385" name="urn:ietf:rfc:2396…"/>
          <p:cNvGrpSpPr/>
          <p:nvPr/>
        </p:nvGrpSpPr>
        <p:grpSpPr>
          <a:xfrm>
            <a:off x="996683" y="4169233"/>
            <a:ext cx="11011434" cy="3087484"/>
            <a:chOff x="0" y="0"/>
            <a:chExt cx="11011432" cy="3087483"/>
          </a:xfrm>
        </p:grpSpPr>
        <p:sp>
          <p:nvSpPr>
            <p:cNvPr id="384" name="urn:ietf:rfc:2396…"/>
            <p:cNvSpPr txBox="1"/>
            <p:nvPr/>
          </p:nvSpPr>
          <p:spPr>
            <a:xfrm>
              <a:off x="215900" y="139700"/>
              <a:ext cx="10579633" cy="2528684"/>
            </a:xfrm>
            <a:prstGeom prst="rect">
              <a:avLst/>
            </a:prstGeom>
            <a:solidFill>
              <a:srgbClr val="E0E0E0"/>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rmAutofit/>
            </a:bodyPr>
            <a:lstStyle/>
            <a:p>
              <a:pPr marL="360045" defTabSz="457200">
                <a:spcBef>
                  <a:spcPts val="0"/>
                </a:spcBef>
                <a:defRPr sz="2100" i="0">
                  <a:solidFill>
                    <a:srgbClr val="000000"/>
                  </a:solidFill>
                  <a:latin typeface="Menlo Regular"/>
                  <a:ea typeface="Menlo Regular"/>
                  <a:cs typeface="Menlo Regular"/>
                  <a:sym typeface="Menlo Regular"/>
                </a:defRPr>
              </a:pPr>
              <a:r>
                <a:t>	urn:ietf:rfc:2396</a:t>
              </a:r>
            </a:p>
            <a:p>
              <a:pPr marL="360045" defTabSz="457200">
                <a:spcBef>
                  <a:spcPts val="0"/>
                </a:spcBef>
                <a:defRPr sz="1300" i="0">
                  <a:solidFill>
                    <a:srgbClr val="000000"/>
                  </a:solidFill>
                  <a:latin typeface="Helvetica Neue Medium"/>
                  <a:ea typeface="Helvetica Neue Medium"/>
                  <a:cs typeface="Helvetica Neue Medium"/>
                  <a:sym typeface="Helvetica Neue Medium"/>
                </a:defRPr>
              </a:pPr>
              <a:endParaRPr/>
            </a:p>
            <a:p>
              <a:pPr marL="360045" defTabSz="457200">
                <a:spcBef>
                  <a:spcPts val="0"/>
                </a:spcBef>
                <a:defRPr sz="1900" i="0">
                  <a:solidFill>
                    <a:srgbClr val="000000"/>
                  </a:solidFill>
                  <a:latin typeface="Helvetica Neue Medium"/>
                  <a:ea typeface="Helvetica Neue Medium"/>
                  <a:cs typeface="Helvetica Neue Medium"/>
                  <a:sym typeface="Helvetica Neue Medium"/>
                </a:defRPr>
              </a:pPr>
              <a:r>
                <a:t>Identifiant de type URN pour le RFC 2396</a:t>
              </a:r>
            </a:p>
            <a:p>
              <a:pPr marL="360045" defTabSz="457200">
                <a:spcBef>
                  <a:spcPts val="0"/>
                </a:spcBef>
                <a:defRPr sz="1900" i="0">
                  <a:solidFill>
                    <a:srgbClr val="000000"/>
                  </a:solidFill>
                  <a:latin typeface="Helvetica Neue Medium"/>
                  <a:ea typeface="Helvetica Neue Medium"/>
                  <a:cs typeface="Helvetica Neue Medium"/>
                  <a:sym typeface="Helvetica Neue Medium"/>
                </a:defRPr>
              </a:pPr>
              <a:endParaRPr/>
            </a:p>
            <a:p>
              <a:pPr marL="360045" defTabSz="457200">
                <a:spcBef>
                  <a:spcPts val="0"/>
                </a:spcBef>
                <a:defRPr sz="2100" i="0">
                  <a:solidFill>
                    <a:srgbClr val="000000"/>
                  </a:solidFill>
                  <a:latin typeface="Menlo Regular"/>
                  <a:ea typeface="Menlo Regular"/>
                  <a:cs typeface="Menlo Regular"/>
                  <a:sym typeface="Menlo Regular"/>
                </a:defRPr>
              </a:pPr>
              <a:r>
                <a:t>	urn:isbn:0-395-36341-1</a:t>
              </a:r>
            </a:p>
            <a:p>
              <a:pPr marL="360045" defTabSz="457200">
                <a:spcBef>
                  <a:spcPts val="0"/>
                </a:spcBef>
                <a:defRPr sz="1300" i="0">
                  <a:solidFill>
                    <a:srgbClr val="000000"/>
                  </a:solidFill>
                  <a:latin typeface="Helvetica Neue Medium"/>
                  <a:ea typeface="Helvetica Neue Medium"/>
                  <a:cs typeface="Helvetica Neue Medium"/>
                  <a:sym typeface="Helvetica Neue Medium"/>
                </a:defRPr>
              </a:pPr>
              <a:endParaRPr/>
            </a:p>
            <a:p>
              <a:pPr marL="360045" defTabSz="457200">
                <a:spcBef>
                  <a:spcPts val="0"/>
                </a:spcBef>
                <a:defRPr sz="1900" i="0">
                  <a:solidFill>
                    <a:srgbClr val="000000"/>
                  </a:solidFill>
                  <a:latin typeface="Helvetica Neue Medium"/>
                  <a:ea typeface="Helvetica Neue Medium"/>
                  <a:cs typeface="Helvetica Neue Medium"/>
                  <a:sym typeface="Helvetica Neue Medium"/>
                </a:defRPr>
              </a:pPr>
              <a:r>
                <a:t>Identifiant de type ISBN (International Standard Book Numbers) :  </a:t>
              </a:r>
            </a:p>
            <a:p>
              <a:pPr marL="360045" defTabSz="457200">
                <a:spcBef>
                  <a:spcPts val="0"/>
                </a:spcBef>
                <a:defRPr sz="1900" i="0">
                  <a:solidFill>
                    <a:srgbClr val="000000"/>
                  </a:solidFill>
                  <a:latin typeface="Helvetica Neue Medium"/>
                  <a:ea typeface="Helvetica Neue Medium"/>
                  <a:cs typeface="Helvetica Neue Medium"/>
                  <a:sym typeface="Helvetica Neue Medium"/>
                </a:defRPr>
              </a:pPr>
              <a:r>
                <a:t>Référence d’un livre publié.</a:t>
              </a:r>
            </a:p>
          </p:txBody>
        </p:sp>
        <p:pic>
          <p:nvPicPr>
            <p:cNvPr id="383" name="urn:ietf:rfc:2396… urn:ietf:rfc:2396Identifiant de type URN pour le RFC 2396urn:isbn:0-395-36341-1Identifiant de type ISBN (International Standard Book Numbers) :  Référence d’un livre publié." descr="urn:ietf:rfc:2396… urn:ietf:rfc:2396Identifiant de type URN pour le RFC 2396urn:isbn:0-395-36341-1Identifiant de type ISBN (International Standard Book Numbers) :  Référence d’un livre publié."/>
            <p:cNvPicPr>
              <a:picLocks/>
            </p:cNvPicPr>
            <p:nvPr/>
          </p:nvPicPr>
          <p:blipFill>
            <a:blip r:embed="rId2"/>
            <a:stretch>
              <a:fillRect/>
            </a:stretch>
          </p:blipFill>
          <p:spPr>
            <a:xfrm>
              <a:off x="0" y="-1"/>
              <a:ext cx="11011433" cy="3087485"/>
            </a:xfrm>
            <a:prstGeom prst="rect">
              <a:avLst/>
            </a:prstGeom>
            <a:effectLst/>
          </p:spPr>
        </p:pic>
      </p:grpSp>
      <p:grpSp>
        <p:nvGrpSpPr>
          <p:cNvPr id="388" name="http://fr.wikipedia.org/wiki/Uniform_Resource_Locator…"/>
          <p:cNvGrpSpPr/>
          <p:nvPr/>
        </p:nvGrpSpPr>
        <p:grpSpPr>
          <a:xfrm>
            <a:off x="1004899" y="7203550"/>
            <a:ext cx="10255676" cy="2503576"/>
            <a:chOff x="0" y="0"/>
            <a:chExt cx="10255674" cy="2503575"/>
          </a:xfrm>
        </p:grpSpPr>
        <p:sp>
          <p:nvSpPr>
            <p:cNvPr id="387" name="http://fr.wikipedia.org/wiki/Uniform_Resource_Locator…"/>
            <p:cNvSpPr txBox="1"/>
            <p:nvPr/>
          </p:nvSpPr>
          <p:spPr>
            <a:xfrm>
              <a:off x="215900" y="139700"/>
              <a:ext cx="9823875" cy="1944776"/>
            </a:xfrm>
            <a:prstGeom prst="rect">
              <a:avLst/>
            </a:prstGeom>
            <a:solidFill>
              <a:srgbClr val="E0E0E0"/>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rmAutofit/>
            </a:bodyPr>
            <a:lstStyle/>
            <a:p>
              <a:pPr marL="360045" defTabSz="457200">
                <a:spcBef>
                  <a:spcPts val="0"/>
                </a:spcBef>
                <a:defRPr sz="1000" i="0">
                  <a:solidFill>
                    <a:srgbClr val="000000"/>
                  </a:solidFill>
                  <a:latin typeface="Menlo Regular"/>
                  <a:ea typeface="Menlo Regular"/>
                  <a:cs typeface="Menlo Regular"/>
                  <a:sym typeface="Menlo Regular"/>
                </a:defRPr>
              </a:pPr>
              <a:endParaRPr/>
            </a:p>
            <a:p>
              <a:pPr marL="360045" defTabSz="457200">
                <a:spcBef>
                  <a:spcPts val="0"/>
                </a:spcBef>
                <a:defRPr sz="2000" i="0">
                  <a:solidFill>
                    <a:srgbClr val="000000"/>
                  </a:solidFill>
                  <a:latin typeface="Menlo Regular"/>
                  <a:ea typeface="Menlo Regular"/>
                  <a:cs typeface="Menlo Regular"/>
                  <a:sym typeface="Menlo Regular"/>
                </a:defRPr>
              </a:pPr>
              <a:r>
                <a:t>	http://fr.wikipedia.org/wiki/Uniform_Resource_Locator</a:t>
              </a:r>
            </a:p>
            <a:p>
              <a:pPr marL="360045" defTabSz="457200">
                <a:spcBef>
                  <a:spcPts val="0"/>
                </a:spcBef>
                <a:defRPr sz="2000" i="0">
                  <a:solidFill>
                    <a:srgbClr val="000000"/>
                  </a:solidFill>
                  <a:latin typeface="Menlo Regular"/>
                  <a:ea typeface="Menlo Regular"/>
                  <a:cs typeface="Menlo Regular"/>
                  <a:sym typeface="Menlo Regular"/>
                </a:defRPr>
              </a:pPr>
              <a:endParaRPr/>
            </a:p>
            <a:p>
              <a:pPr marL="360045" defTabSz="457200">
                <a:spcBef>
                  <a:spcPts val="0"/>
                </a:spcBef>
                <a:defRPr sz="2000" i="0">
                  <a:solidFill>
                    <a:srgbClr val="000000"/>
                  </a:solidFill>
                  <a:latin typeface="Menlo Regular"/>
                  <a:ea typeface="Menlo Regular"/>
                  <a:cs typeface="Menlo Regular"/>
                  <a:sym typeface="Menlo Regular"/>
                </a:defRPr>
              </a:pPr>
              <a:r>
                <a:t>	http://codex.wordpress.org/Using_Permalinks</a:t>
              </a:r>
            </a:p>
            <a:p>
              <a:pPr marL="360045" defTabSz="457200">
                <a:spcBef>
                  <a:spcPts val="0"/>
                </a:spcBef>
                <a:defRPr sz="1800" i="0">
                  <a:solidFill>
                    <a:srgbClr val="000000"/>
                  </a:solidFill>
                  <a:latin typeface="Helvetica Neue Medium"/>
                  <a:ea typeface="Helvetica Neue Medium"/>
                  <a:cs typeface="Helvetica Neue Medium"/>
                  <a:sym typeface="Helvetica Neue Medium"/>
                </a:defRPr>
              </a:pPr>
              <a:endParaRPr/>
            </a:p>
            <a:p>
              <a:pPr marL="360045" defTabSz="457200">
                <a:spcBef>
                  <a:spcPts val="0"/>
                </a:spcBef>
                <a:defRPr sz="1900" i="0">
                  <a:solidFill>
                    <a:srgbClr val="000000"/>
                  </a:solidFill>
                  <a:latin typeface="Helvetica Neue Medium"/>
                  <a:ea typeface="Helvetica Neue Medium"/>
                  <a:cs typeface="Helvetica Neue Medium"/>
                  <a:sym typeface="Helvetica Neue Medium"/>
                </a:defRPr>
              </a:pPr>
              <a:r>
                <a:t>Identifiants de type URL</a:t>
              </a:r>
            </a:p>
          </p:txBody>
        </p:sp>
        <p:pic>
          <p:nvPicPr>
            <p:cNvPr id="386" name="http://fr.wikipedia.org/wiki/Uniform_Resource_Locator… http://fr.wikipedia.org/wiki/Uniform_Resource_Locatorhttp://codex.wordpress.org/Using_PermalinksIdentifiants de type URL" descr="http://fr.wikipedia.org/wiki/Uniform_Resource_Locator… http://fr.wikipedia.org/wiki/Uniform_Resource_Locatorhttp://codex.wordpress.org/Using_PermalinksIdentifiants de type URL"/>
            <p:cNvPicPr>
              <a:picLocks/>
            </p:cNvPicPr>
            <p:nvPr/>
          </p:nvPicPr>
          <p:blipFill>
            <a:blip r:embed="rId3"/>
            <a:stretch>
              <a:fillRect/>
            </a:stretch>
          </p:blipFill>
          <p:spPr>
            <a:xfrm>
              <a:off x="-1" y="-1"/>
              <a:ext cx="10255676" cy="2503577"/>
            </a:xfrm>
            <a:prstGeom prst="rect">
              <a:avLst/>
            </a:prstGeom>
            <a:effectLst/>
          </p:spPr>
        </p:pic>
      </p:gr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391" name="HTTP…"/>
          <p:cNvSpPr txBox="1">
            <a:spLocks noGrp="1"/>
          </p:cNvSpPr>
          <p:nvPr>
            <p:ph type="body" idx="1"/>
          </p:nvPr>
        </p:nvSpPr>
        <p:spPr>
          <a:prstGeom prst="rect">
            <a:avLst/>
          </a:prstGeom>
        </p:spPr>
        <p:txBody>
          <a:bodyPr/>
          <a:lstStyle/>
          <a:p>
            <a:r>
              <a:t>HTTP</a:t>
            </a:r>
            <a:br/>
            <a:endParaRPr sz="1200"/>
          </a:p>
          <a:p>
            <a:pPr marL="828842" lvl="1" indent="-320842">
              <a:buChar char="✤"/>
            </a:pPr>
            <a:r>
              <a:t>HTTP, </a:t>
            </a:r>
            <a:r>
              <a:rPr i="1"/>
              <a:t>HyperText Transfer Protocol</a:t>
            </a:r>
          </a:p>
          <a:p>
            <a:endParaRPr sz="1200"/>
          </a:p>
          <a:p>
            <a:pPr marL="828842" lvl="1" indent="-320842">
              <a:buChar char="✤"/>
            </a:pPr>
            <a:r>
              <a:t>C’est le protocole de transfert de documents web (les documents HTML, les images JPEG, PNG, GIF..., les documents CSS, JS, etc.) demandés usuellement par un navigateur (client web) à un serveur HTTP.</a:t>
            </a:r>
          </a:p>
          <a:p>
            <a:endParaRPr sz="1200"/>
          </a:p>
          <a:p>
            <a:pPr marL="828842" lvl="1" indent="-320842">
              <a:buChar char="✤"/>
            </a:pPr>
            <a:r>
              <a:t>Lorsque par exemple l’utilisateur clique sur un lien dans un document affiché par son navigateur, les opérations suivantes adviennent :</a:t>
            </a:r>
            <a:br/>
            <a:br/>
            <a:br/>
            <a:br/>
            <a:endParaRPr/>
          </a:p>
          <a:p>
            <a:pPr marL="828842" lvl="1" indent="-320842">
              <a:buChar char="✤"/>
            </a:pPr>
            <a:r>
              <a:t>Le navigateur détermine l’URL de la ressource demandée ;</a:t>
            </a:r>
          </a:p>
          <a:p>
            <a:pPr marL="828842" lvl="1" indent="-320842">
              <a:buChar char="✤"/>
            </a:pPr>
            <a:r>
              <a:t>Il demande au résolveur DNS l’adresse IP de </a:t>
            </a:r>
            <a:r>
              <a:rPr u="sng">
                <a:solidFill>
                  <a:schemeClr val="accent5">
                    <a:satOff val="8112"/>
                    <a:lumOff val="-14630"/>
                  </a:schemeClr>
                </a:solidFill>
                <a:hlinkClick r:id="rId2"/>
              </a:rPr>
              <a:t>www.w3.org</a:t>
            </a:r>
            <a:r>
              <a:t> ;</a:t>
            </a:r>
          </a:p>
        </p:txBody>
      </p:sp>
      <p:sp>
        <p:nvSpPr>
          <p:cNvPr id="392" name="2.2 - Le web  HTTP"/>
          <p:cNvSpPr txBox="1">
            <a:spLocks noGrp="1"/>
          </p:cNvSpPr>
          <p:nvPr>
            <p:ph type="body" idx="21"/>
          </p:nvPr>
        </p:nvSpPr>
        <p:spPr>
          <a:prstGeom prst="rect">
            <a:avLst/>
          </a:prstGeom>
        </p:spPr>
        <p:txBody>
          <a:bodyPr/>
          <a:lstStyle>
            <a:lvl1pPr>
              <a:tabLst>
                <a:tab pos="12039600" algn="r"/>
              </a:tabLst>
            </a:lvl1pPr>
          </a:lstStyle>
          <a:p>
            <a:r>
              <a:t>2.2 - Le web 	HTTP</a:t>
            </a:r>
          </a:p>
        </p:txBody>
      </p:sp>
      <p:sp>
        <p:nvSpPr>
          <p:cNvPr id="393"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25</a:t>
            </a:fld>
            <a:endParaRPr/>
          </a:p>
        </p:txBody>
      </p:sp>
      <p:grpSp>
        <p:nvGrpSpPr>
          <p:cNvPr id="396" name="&lt;a href=“http://www.w3.org/Graphics/PNG/Overview.html“&gt;Portable Network Graphics&lt;/a&gt;"/>
          <p:cNvGrpSpPr/>
          <p:nvPr/>
        </p:nvGrpSpPr>
        <p:grpSpPr>
          <a:xfrm>
            <a:off x="701600" y="5742499"/>
            <a:ext cx="11984701" cy="1346201"/>
            <a:chOff x="0" y="0"/>
            <a:chExt cx="11984700" cy="1346200"/>
          </a:xfrm>
        </p:grpSpPr>
        <p:sp>
          <p:nvSpPr>
            <p:cNvPr id="395" name="&lt;a href=“http://www.w3.org/Graphics/PNG/Overview.html“&gt;Portable Network Graphics&lt;/a&gt;"/>
            <p:cNvSpPr txBox="1"/>
            <p:nvPr/>
          </p:nvSpPr>
          <p:spPr>
            <a:xfrm>
              <a:off x="215900" y="139700"/>
              <a:ext cx="11552901" cy="787400"/>
            </a:xfrm>
            <a:prstGeom prst="rect">
              <a:avLst/>
            </a:prstGeom>
            <a:solidFill>
              <a:srgbClr val="E0E0E0"/>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rmAutofit/>
            </a:bodyPr>
            <a:lstStyle/>
            <a:p>
              <a:pPr defTabSz="448055">
                <a:lnSpc>
                  <a:spcPct val="110000"/>
                </a:lnSpc>
                <a:spcBef>
                  <a:spcPts val="0"/>
                </a:spcBef>
                <a:defRPr sz="1078" i="0">
                  <a:solidFill>
                    <a:srgbClr val="000000"/>
                  </a:solidFill>
                  <a:latin typeface="Menlo Regular"/>
                  <a:ea typeface="Menlo Regular"/>
                  <a:cs typeface="Menlo Regular"/>
                  <a:sym typeface="Menlo Regular"/>
                </a:defRPr>
              </a:pPr>
              <a:endParaRPr/>
            </a:p>
            <a:p>
              <a:pPr defTabSz="448055">
                <a:lnSpc>
                  <a:spcPct val="110000"/>
                </a:lnSpc>
                <a:spcBef>
                  <a:spcPts val="0"/>
                </a:spcBef>
                <a:defRPr sz="1764" i="0">
                  <a:solidFill>
                    <a:srgbClr val="000000"/>
                  </a:solidFill>
                  <a:latin typeface="Menlo Regular"/>
                  <a:ea typeface="Menlo Regular"/>
                  <a:cs typeface="Menlo Regular"/>
                  <a:sym typeface="Menlo Regular"/>
                </a:defRPr>
              </a:pPr>
              <a:r>
                <a:t>&lt;a href=“http://www.w3.org/Graphics/PNG/Overview.html“&gt;Portable Network Graphics&lt;/a&gt;</a:t>
              </a:r>
            </a:p>
          </p:txBody>
        </p:sp>
        <p:pic>
          <p:nvPicPr>
            <p:cNvPr id="394" name="&lt;a href=“http://www.w3.org/Graphics/PNG/Overview.html“&gt;Portable Network Graphics&lt;/a&gt; &lt;a href=“http://www.w3.org/Graphics/PNG/Overview.html“&gt;Portable Network Graphics&lt;/a&gt;" descr="&lt;a href=“http://www.w3.org/Graphics/PNG/Overview.html“&gt;Portable Network Graphics&lt;/a&gt; &lt;a href=“http://www.w3.org/Graphics/PNG/Overview.html“&gt;Portable Network Graphics&lt;/a&gt;"/>
            <p:cNvPicPr>
              <a:picLocks/>
            </p:cNvPicPr>
            <p:nvPr/>
          </p:nvPicPr>
          <p:blipFill>
            <a:blip r:embed="rId3"/>
            <a:stretch>
              <a:fillRect/>
            </a:stretch>
          </p:blipFill>
          <p:spPr>
            <a:xfrm>
              <a:off x="0" y="0"/>
              <a:ext cx="11984701" cy="1346200"/>
            </a:xfrm>
            <a:prstGeom prst="rect">
              <a:avLst/>
            </a:prstGeom>
            <a:effectLst/>
          </p:spPr>
        </p:pic>
      </p:gr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399" name="HTTP…"/>
          <p:cNvSpPr txBox="1">
            <a:spLocks noGrp="1"/>
          </p:cNvSpPr>
          <p:nvPr>
            <p:ph type="body" idx="1"/>
          </p:nvPr>
        </p:nvSpPr>
        <p:spPr>
          <a:prstGeom prst="rect">
            <a:avLst/>
          </a:prstGeom>
        </p:spPr>
        <p:txBody>
          <a:bodyPr/>
          <a:lstStyle/>
          <a:p>
            <a:r>
              <a:t>HTTP</a:t>
            </a:r>
            <a:br/>
            <a:endParaRPr sz="1200"/>
          </a:p>
          <a:p>
            <a:pPr marL="828842" lvl="1" indent="-320842">
              <a:buChar char="✤"/>
            </a:pPr>
            <a:r>
              <a:t>DNS répond avec un enregistrement de ressource : </a:t>
            </a:r>
            <a:br/>
            <a:br/>
            <a:endParaRPr sz="1200"/>
          </a:p>
          <a:p>
            <a:pPr marL="217714" indent="-217714"/>
            <a:br>
              <a:rPr sz="1200"/>
            </a:br>
            <a:br>
              <a:rPr sz="1200"/>
            </a:br>
            <a:br>
              <a:rPr sz="1200"/>
            </a:br>
            <a:endParaRPr sz="1200"/>
          </a:p>
          <a:p>
            <a:pPr marL="828842" lvl="1" indent="-320842">
              <a:buChar char="✤"/>
            </a:pPr>
            <a:r>
              <a:t>Le navigateur se connecte en TCP avec le port 80 de 128.30.52.37 ;</a:t>
            </a:r>
          </a:p>
          <a:p>
            <a:pPr marL="828842" lvl="1" indent="-320842">
              <a:buChar char="✤"/>
            </a:pPr>
            <a:r>
              <a:t>Il envoie une requête HTTP ; celle-ci comporte une commande GET indiquant la ressource demandée :</a:t>
            </a:r>
          </a:p>
        </p:txBody>
      </p:sp>
      <p:sp>
        <p:nvSpPr>
          <p:cNvPr id="400" name="2.2 - Le web  HTTP"/>
          <p:cNvSpPr txBox="1">
            <a:spLocks noGrp="1"/>
          </p:cNvSpPr>
          <p:nvPr>
            <p:ph type="body" idx="21"/>
          </p:nvPr>
        </p:nvSpPr>
        <p:spPr>
          <a:prstGeom prst="rect">
            <a:avLst/>
          </a:prstGeom>
        </p:spPr>
        <p:txBody>
          <a:bodyPr/>
          <a:lstStyle>
            <a:lvl1pPr>
              <a:tabLst>
                <a:tab pos="12039600" algn="r"/>
              </a:tabLst>
            </a:lvl1pPr>
          </a:lstStyle>
          <a:p>
            <a:r>
              <a:t>2.2 - Le web 	HTTP</a:t>
            </a:r>
          </a:p>
        </p:txBody>
      </p:sp>
      <p:sp>
        <p:nvSpPr>
          <p:cNvPr id="401"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26</a:t>
            </a:fld>
            <a:endParaRPr/>
          </a:p>
        </p:txBody>
      </p:sp>
      <p:grpSp>
        <p:nvGrpSpPr>
          <p:cNvPr id="404" name="www.w3.org. 300 IN A 128.30.52.37"/>
          <p:cNvGrpSpPr/>
          <p:nvPr/>
        </p:nvGrpSpPr>
        <p:grpSpPr>
          <a:xfrm>
            <a:off x="748249" y="3039588"/>
            <a:ext cx="10868251" cy="1346201"/>
            <a:chOff x="0" y="0"/>
            <a:chExt cx="10868249" cy="1346200"/>
          </a:xfrm>
        </p:grpSpPr>
        <p:sp>
          <p:nvSpPr>
            <p:cNvPr id="403" name="www.w3.org. 300 IN A 128.30.52.37"/>
            <p:cNvSpPr txBox="1"/>
            <p:nvPr/>
          </p:nvSpPr>
          <p:spPr>
            <a:xfrm>
              <a:off x="215900" y="139700"/>
              <a:ext cx="10436450" cy="787401"/>
            </a:xfrm>
            <a:prstGeom prst="rect">
              <a:avLst/>
            </a:prstGeom>
            <a:solidFill>
              <a:srgbClr val="E0E0E0"/>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rmAutofit/>
            </a:bodyPr>
            <a:lstStyle/>
            <a:p>
              <a:pPr defTabSz="457200">
                <a:spcBef>
                  <a:spcPts val="0"/>
                </a:spcBef>
                <a:tabLst>
                  <a:tab pos="2273300" algn="l"/>
                  <a:tab pos="3289300" algn="l"/>
                  <a:tab pos="4432300" algn="l"/>
                  <a:tab pos="5575300" algn="l"/>
                </a:tabLst>
                <a:defRPr sz="1200" i="0">
                  <a:solidFill>
                    <a:srgbClr val="000000"/>
                  </a:solidFill>
                  <a:latin typeface="Menlo Regular"/>
                  <a:ea typeface="Menlo Regular"/>
                  <a:cs typeface="Menlo Regular"/>
                  <a:sym typeface="Menlo Regular"/>
                </a:defRPr>
              </a:pPr>
              <a:r>
                <a:t> </a:t>
              </a:r>
            </a:p>
            <a:p>
              <a:pPr defTabSz="457200">
                <a:spcBef>
                  <a:spcPts val="0"/>
                </a:spcBef>
                <a:tabLst>
                  <a:tab pos="2273300" algn="l"/>
                  <a:tab pos="3289300" algn="l"/>
                  <a:tab pos="4432300" algn="l"/>
                  <a:tab pos="5575300" algn="l"/>
                </a:tabLst>
                <a:defRPr sz="2200" i="0">
                  <a:solidFill>
                    <a:srgbClr val="000000"/>
                  </a:solidFill>
                  <a:latin typeface="Menlo Regular"/>
                  <a:ea typeface="Menlo Regular"/>
                  <a:cs typeface="Menlo Regular"/>
                  <a:sym typeface="Menlo Regular"/>
                </a:defRPr>
              </a:pPr>
              <a:r>
                <a:t> www.w3.org.	300	IN	A	128.30.52.37</a:t>
              </a:r>
            </a:p>
          </p:txBody>
        </p:sp>
        <p:pic>
          <p:nvPicPr>
            <p:cNvPr id="402" name="www.w3.org. 300 IN A 128.30.52.37   www.w3.org.300INA128.30.52.37" descr="www.w3.org. 300 IN A 128.30.52.37   www.w3.org.300INA128.30.52.37"/>
            <p:cNvPicPr>
              <a:picLocks/>
            </p:cNvPicPr>
            <p:nvPr/>
          </p:nvPicPr>
          <p:blipFill>
            <a:blip r:embed="rId2"/>
            <a:stretch>
              <a:fillRect/>
            </a:stretch>
          </p:blipFill>
          <p:spPr>
            <a:xfrm>
              <a:off x="-1" y="-1"/>
              <a:ext cx="10868251" cy="1346202"/>
            </a:xfrm>
            <a:prstGeom prst="rect">
              <a:avLst/>
            </a:prstGeom>
            <a:effectLst/>
          </p:spPr>
        </p:pic>
      </p:grpSp>
      <p:grpSp>
        <p:nvGrpSpPr>
          <p:cNvPr id="407" name="GET /Graphics/PNG/Overview.html HTTP/1.1…"/>
          <p:cNvGrpSpPr/>
          <p:nvPr/>
        </p:nvGrpSpPr>
        <p:grpSpPr>
          <a:xfrm>
            <a:off x="807050" y="5701600"/>
            <a:ext cx="10750650" cy="1869250"/>
            <a:chOff x="0" y="0"/>
            <a:chExt cx="10750649" cy="1869249"/>
          </a:xfrm>
        </p:grpSpPr>
        <p:sp>
          <p:nvSpPr>
            <p:cNvPr id="406" name="GET /Graphics/PNG/Overview.html HTTP/1.1…"/>
            <p:cNvSpPr txBox="1"/>
            <p:nvPr/>
          </p:nvSpPr>
          <p:spPr>
            <a:xfrm>
              <a:off x="215900" y="139700"/>
              <a:ext cx="10318850" cy="1310450"/>
            </a:xfrm>
            <a:prstGeom prst="rect">
              <a:avLst/>
            </a:prstGeom>
            <a:solidFill>
              <a:srgbClr val="E0E0E0"/>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rmAutofit/>
            </a:bodyPr>
            <a:lstStyle/>
            <a:p>
              <a:pPr defTabSz="457200">
                <a:spcBef>
                  <a:spcPts val="0"/>
                </a:spcBef>
                <a:tabLst>
                  <a:tab pos="1536700" algn="l"/>
                  <a:tab pos="2616200" algn="l"/>
                </a:tabLst>
                <a:defRPr sz="2100" i="0">
                  <a:solidFill>
                    <a:srgbClr val="000000"/>
                  </a:solidFill>
                  <a:latin typeface="Menlo Regular"/>
                  <a:ea typeface="Menlo Regular"/>
                  <a:cs typeface="Menlo Regular"/>
                  <a:sym typeface="Menlo Regular"/>
                </a:defRPr>
              </a:pPr>
              <a:endParaRPr/>
            </a:p>
            <a:p>
              <a:pPr defTabSz="457200">
                <a:spcBef>
                  <a:spcPts val="0"/>
                </a:spcBef>
                <a:tabLst>
                  <a:tab pos="1536700" algn="l"/>
                  <a:tab pos="2616200" algn="l"/>
                </a:tabLst>
                <a:defRPr sz="2100" i="0">
                  <a:solidFill>
                    <a:srgbClr val="000000"/>
                  </a:solidFill>
                  <a:latin typeface="Menlo Regular"/>
                  <a:ea typeface="Menlo Regular"/>
                  <a:cs typeface="Menlo Regular"/>
                  <a:sym typeface="Menlo Regular"/>
                </a:defRPr>
              </a:pPr>
              <a:r>
                <a:t> GET /Graphics/PNG/Overview.html HTTP/1.1</a:t>
              </a:r>
            </a:p>
            <a:p>
              <a:pPr defTabSz="457200">
                <a:spcBef>
                  <a:spcPts val="0"/>
                </a:spcBef>
                <a:tabLst>
                  <a:tab pos="1536700" algn="l"/>
                  <a:tab pos="2616200" algn="l"/>
                </a:tabLst>
                <a:defRPr sz="2100" i="0">
                  <a:solidFill>
                    <a:srgbClr val="000000"/>
                  </a:solidFill>
                  <a:latin typeface="Menlo Regular"/>
                  <a:ea typeface="Menlo Regular"/>
                  <a:cs typeface="Menlo Regular"/>
                  <a:sym typeface="Menlo Regular"/>
                </a:defRPr>
              </a:pPr>
              <a:r>
                <a:t> ...</a:t>
              </a:r>
            </a:p>
          </p:txBody>
        </p:sp>
        <p:pic>
          <p:nvPicPr>
            <p:cNvPr id="405" name="GET /Graphics/PNG/Overview.html HTTP/1.1…  GET /Graphics/PNG/Overview.html HTTP/1.1 ..." descr="GET /Graphics/PNG/Overview.html HTTP/1.1…  GET /Graphics/PNG/Overview.html HTTP/1.1 ..."/>
            <p:cNvPicPr>
              <a:picLocks/>
            </p:cNvPicPr>
            <p:nvPr/>
          </p:nvPicPr>
          <p:blipFill>
            <a:blip r:embed="rId3"/>
            <a:stretch>
              <a:fillRect/>
            </a:stretch>
          </p:blipFill>
          <p:spPr>
            <a:xfrm>
              <a:off x="0" y="0"/>
              <a:ext cx="10750650" cy="1869250"/>
            </a:xfrm>
            <a:prstGeom prst="rect">
              <a:avLst/>
            </a:prstGeom>
            <a:effectLst/>
          </p:spPr>
        </p:pic>
      </p:gr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410" name="HTTP…"/>
          <p:cNvSpPr txBox="1">
            <a:spLocks noGrp="1"/>
          </p:cNvSpPr>
          <p:nvPr>
            <p:ph type="body" idx="1"/>
          </p:nvPr>
        </p:nvSpPr>
        <p:spPr>
          <a:xfrm>
            <a:off x="342900" y="1673274"/>
            <a:ext cx="12293600" cy="7445326"/>
          </a:xfrm>
          <a:prstGeom prst="rect">
            <a:avLst/>
          </a:prstGeom>
        </p:spPr>
        <p:txBody>
          <a:bodyPr/>
          <a:lstStyle/>
          <a:p>
            <a:r>
              <a:t>HTTP</a:t>
            </a:r>
            <a:br/>
            <a:endParaRPr sz="1200"/>
          </a:p>
          <a:p>
            <a:pPr marL="828842" lvl="1" indent="-320842">
              <a:buChar char="✤"/>
            </a:pPr>
            <a:r>
              <a:t>Le serveur retourne le document demandé ;</a:t>
            </a:r>
          </a:p>
          <a:p>
            <a:pPr marL="828842" lvl="1" indent="-320842">
              <a:buChar char="✤"/>
            </a:pPr>
            <a:r>
              <a:t>Le navigateur interprète le document, en affiche le texte et refait autant de requête HTTP que d’images ou autres ressources incluses dans le document.</a:t>
            </a:r>
          </a:p>
          <a:p>
            <a:pPr marL="828842" lvl="1" indent="-320842">
              <a:buChar char="✤"/>
              <a:defRPr sz="1200"/>
            </a:pPr>
            <a:endParaRPr/>
          </a:p>
          <a:p>
            <a:pPr marL="828842" lvl="1" indent="-320842">
              <a:buChar char="✤"/>
            </a:pPr>
            <a:r>
              <a:t>Nota :</a:t>
            </a:r>
          </a:p>
          <a:p>
            <a:pPr marL="1310105" lvl="2" indent="-294105">
              <a:buChar char="✤"/>
            </a:pPr>
            <a:r>
              <a:t>Avec HTTP version 0.9, la connexion TCP était libérée après chaque réponse à une requête. </a:t>
            </a:r>
          </a:p>
          <a:p>
            <a:pPr marL="1310105" lvl="2" indent="-294105">
              <a:buChar char="✤"/>
            </a:pPr>
            <a:r>
              <a:t>Avec HTTP version 1.1, les autres documents liés à une ressource sont demandés et transférés pendant une seule connexion TCP.</a:t>
            </a:r>
          </a:p>
          <a:p>
            <a:pPr marL="1310105" lvl="2" indent="-294105">
              <a:buChar char="✤"/>
            </a:pPr>
            <a:r>
              <a:t>Suivant le type MIME du document :</a:t>
            </a:r>
          </a:p>
          <a:p>
            <a:pPr marL="1310105" lvl="2" indent="-294105">
              <a:buChar char="✤"/>
            </a:pPr>
            <a:r>
              <a:t>le navigateur l’affiche directement</a:t>
            </a:r>
          </a:p>
          <a:p>
            <a:pPr marL="1310105" lvl="2" indent="-294105">
              <a:buChar char="✤"/>
            </a:pPr>
            <a:r>
              <a:t>ou un module d’extension (plug-in) le traite</a:t>
            </a:r>
          </a:p>
          <a:p>
            <a:pPr marL="1310105" lvl="2" indent="-294105">
              <a:buChar char="✤"/>
            </a:pPr>
            <a:r>
              <a:t>ou le navigateur appelle une application auxiliaire (helper)</a:t>
            </a:r>
          </a:p>
          <a:p>
            <a:pPr marL="828842" lvl="1" indent="-320842">
              <a:buChar char="✤"/>
            </a:pPr>
            <a:endParaRPr/>
          </a:p>
          <a:p>
            <a:pPr marL="828842" lvl="1" indent="-320842">
              <a:buChar char="✤"/>
            </a:pPr>
            <a:r>
              <a:t>HTTPS est une variante de HTTP sécurisée par l'usage des protocoles SSL ou TLS</a:t>
            </a:r>
          </a:p>
        </p:txBody>
      </p:sp>
      <p:sp>
        <p:nvSpPr>
          <p:cNvPr id="411" name="2.2 - Le web  HTTP"/>
          <p:cNvSpPr txBox="1">
            <a:spLocks noGrp="1"/>
          </p:cNvSpPr>
          <p:nvPr>
            <p:ph type="body" idx="21"/>
          </p:nvPr>
        </p:nvSpPr>
        <p:spPr>
          <a:prstGeom prst="rect">
            <a:avLst/>
          </a:prstGeom>
        </p:spPr>
        <p:txBody>
          <a:bodyPr/>
          <a:lstStyle>
            <a:lvl1pPr>
              <a:tabLst>
                <a:tab pos="12039600" algn="r"/>
              </a:tabLst>
            </a:lvl1pPr>
          </a:lstStyle>
          <a:p>
            <a:r>
              <a:t>2.2 - Le web 	HTTP</a:t>
            </a:r>
          </a:p>
        </p:txBody>
      </p:sp>
      <p:sp>
        <p:nvSpPr>
          <p:cNvPr id="412"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27</a:t>
            </a:fld>
            <a:endParaRP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417" name="HTTP…"/>
          <p:cNvSpPr txBox="1">
            <a:spLocks noGrp="1"/>
          </p:cNvSpPr>
          <p:nvPr>
            <p:ph type="body" idx="1"/>
          </p:nvPr>
        </p:nvSpPr>
        <p:spPr>
          <a:xfrm>
            <a:off x="355600" y="1698674"/>
            <a:ext cx="12293600" cy="7445326"/>
          </a:xfrm>
          <a:prstGeom prst="rect">
            <a:avLst/>
          </a:prstGeom>
        </p:spPr>
        <p:txBody>
          <a:bodyPr/>
          <a:lstStyle/>
          <a:p>
            <a:r>
              <a:t>HTTP</a:t>
            </a:r>
            <a:br/>
            <a:endParaRPr/>
          </a:p>
          <a:p>
            <a:pPr marL="828842" lvl="1" indent="-320842">
              <a:buChar char="✤"/>
            </a:pPr>
            <a:r>
              <a:t>Principales commandes HTTP :</a:t>
            </a:r>
          </a:p>
          <a:p>
            <a:pPr marL="1310105" lvl="2" indent="-294105">
              <a:buChar char="✤"/>
              <a:tabLst>
                <a:tab pos="2641600" algn="l"/>
              </a:tabLst>
            </a:pPr>
            <a:r>
              <a:t>GET	Demande en lecture d'une ressource</a:t>
            </a:r>
          </a:p>
          <a:p>
            <a:pPr marL="1310105" lvl="2" indent="-294105">
              <a:buChar char="✤"/>
              <a:tabLst>
                <a:tab pos="2641600" algn="l"/>
              </a:tabLst>
            </a:pPr>
            <a:r>
              <a:t>HEAD	Demande d'information sur la ressource</a:t>
            </a:r>
          </a:p>
          <a:p>
            <a:pPr marL="1310105" lvl="2" indent="-294105">
              <a:buChar char="✤"/>
              <a:tabLst>
                <a:tab pos="2641600" algn="l"/>
              </a:tabLst>
            </a:pPr>
            <a:r>
              <a:t>POST	Soumission ou création de données ;</a:t>
            </a:r>
            <a:br/>
            <a:r>
              <a:t>	L’URI indiquée est celle de la ressource qui traite les données envoyées</a:t>
            </a:r>
          </a:p>
          <a:p>
            <a:pPr marL="1310105" lvl="2" indent="-294105">
              <a:buChar char="✤"/>
              <a:tabLst>
                <a:tab pos="2641600" algn="l"/>
              </a:tabLst>
            </a:pPr>
            <a:r>
              <a:t>PUT	Mise à jour de ressource</a:t>
            </a:r>
          </a:p>
          <a:p>
            <a:pPr marL="1310105" lvl="2" indent="-294105">
              <a:buChar char="✤"/>
              <a:tabLst>
                <a:tab pos="2641600" algn="l"/>
              </a:tabLst>
            </a:pPr>
            <a:r>
              <a:t>DELETE	Suppression de ressource</a:t>
            </a:r>
          </a:p>
          <a:p>
            <a:pPr marL="828842" lvl="1" indent="-320842">
              <a:buChar char="✤"/>
            </a:pPr>
            <a:endParaRPr/>
          </a:p>
          <a:p>
            <a:pPr marL="828842" lvl="1" indent="-320842">
              <a:buChar char="✤"/>
            </a:pPr>
            <a:r>
              <a:t>Voir en annexe : </a:t>
            </a:r>
            <a:r>
              <a:rPr u="sng">
                <a:solidFill>
                  <a:schemeClr val="accent5">
                    <a:satOff val="8112"/>
                    <a:lumOff val="-14630"/>
                  </a:schemeClr>
                </a:solidFill>
                <a:hlinkClick r:id="rId2"/>
              </a:rPr>
              <a:t>HTTP : Requête et réponse</a:t>
            </a:r>
            <a:r>
              <a:t>.</a:t>
            </a:r>
          </a:p>
        </p:txBody>
      </p:sp>
      <p:sp>
        <p:nvSpPr>
          <p:cNvPr id="418" name="2.2 - Le web  HTTP"/>
          <p:cNvSpPr txBox="1">
            <a:spLocks noGrp="1"/>
          </p:cNvSpPr>
          <p:nvPr>
            <p:ph type="body" idx="21"/>
          </p:nvPr>
        </p:nvSpPr>
        <p:spPr>
          <a:prstGeom prst="rect">
            <a:avLst/>
          </a:prstGeom>
        </p:spPr>
        <p:txBody>
          <a:bodyPr/>
          <a:lstStyle>
            <a:lvl1pPr>
              <a:tabLst>
                <a:tab pos="12039600" algn="r"/>
              </a:tabLst>
            </a:lvl1pPr>
          </a:lstStyle>
          <a:p>
            <a:r>
              <a:t>2.2 - Le web 	HTTP</a:t>
            </a:r>
          </a:p>
        </p:txBody>
      </p:sp>
      <p:sp>
        <p:nvSpPr>
          <p:cNvPr id="419"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28</a:t>
            </a:fld>
            <a:endParaRP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422" name="HTTP/2…"/>
          <p:cNvSpPr txBox="1">
            <a:spLocks noGrp="1"/>
          </p:cNvSpPr>
          <p:nvPr>
            <p:ph type="body" idx="1"/>
          </p:nvPr>
        </p:nvSpPr>
        <p:spPr>
          <a:prstGeom prst="rect">
            <a:avLst/>
          </a:prstGeom>
        </p:spPr>
        <p:txBody>
          <a:bodyPr/>
          <a:lstStyle/>
          <a:p>
            <a:r>
              <a:t>HTTP/2</a:t>
            </a:r>
            <a:br/>
            <a:endParaRPr sz="1200"/>
          </a:p>
          <a:p>
            <a:pPr marL="828842" lvl="1" indent="-320842">
              <a:buChar char="✤"/>
            </a:pPr>
            <a:r>
              <a:t>HTTP/2 est finalisé par IETF depuis mai 2015 avec le  RFC 7540.</a:t>
            </a:r>
          </a:p>
          <a:p>
            <a:pPr marL="828842" lvl="1" indent="-320842">
              <a:buChar char="✤"/>
            </a:pPr>
            <a:r>
              <a:t>Les deux axes majeurs de HTTP/2 sont la rapidité et la sécurité de la navigation.</a:t>
            </a:r>
          </a:p>
          <a:p>
            <a:pPr marL="828842" lvl="1" indent="-320842">
              <a:spcBef>
                <a:spcPts val="0"/>
              </a:spcBef>
              <a:buChar char="✤"/>
              <a:defRPr sz="1200"/>
            </a:pPr>
            <a:endParaRPr/>
          </a:p>
          <a:p>
            <a:pPr marL="828842" lvl="1" indent="-320842">
              <a:buChar char="✤"/>
            </a:pPr>
            <a:r>
              <a:t>Les avancées de HTTP/2 :</a:t>
            </a:r>
          </a:p>
          <a:p>
            <a:pPr marL="1310105" lvl="2" indent="-294105">
              <a:buChar char="✤"/>
            </a:pPr>
            <a:r>
              <a:t>La compression des headers des requêtes et des réponses. Cette optimisation permet de réduire la bande passante lorsque les headers (tels que des cookies) sont similaires.</a:t>
            </a:r>
          </a:p>
          <a:p>
            <a:pPr marL="1310105" lvl="2" indent="-294105">
              <a:buChar char="✤"/>
            </a:pPr>
            <a:r>
              <a:t>Le multiplexage des requêtes au serveur, pour économiser les multiples connexions entre le client et le serveur. </a:t>
            </a:r>
          </a:p>
          <a:p>
            <a:pPr marL="1791368" lvl="3" indent="-267368">
              <a:buSzPct val="70000"/>
              <a:buChar char="✤"/>
            </a:pPr>
            <a:r>
              <a:t>De nombreux flux logiques sont envoyés sur la même connexion TCP physique.</a:t>
            </a:r>
          </a:p>
          <a:p>
            <a:pPr marL="1310105" lvl="2" indent="-294105">
              <a:buChar char="✤"/>
            </a:pPr>
            <a:r>
              <a:t>Le push des ressources du serveur au navigateur. Désormais, le serveur pourra envoyer l’ensemble des ressources référencées dans une même page (CSS, JS…), avant même que le navigateur n’ait analysé celle-ci.</a:t>
            </a:r>
          </a:p>
          <a:p>
            <a:pPr marL="1310105" lvl="2" indent="-294105">
              <a:buChar char="✤"/>
            </a:pPr>
            <a:r>
              <a:t>HTTP/2 a réduit le problème de blocage de tête de ligne HTTP (</a:t>
            </a:r>
            <a:r>
              <a:rPr i="1" u="sng">
                <a:solidFill>
                  <a:schemeClr val="accent5">
                    <a:satOff val="8112"/>
                    <a:lumOff val="-14630"/>
                  </a:schemeClr>
                </a:solidFill>
                <a:hlinkClick r:id="rId3"/>
              </a:rPr>
              <a:t>head-of-line blocking</a:t>
            </a:r>
            <a:r>
              <a:t>), dans lequel les clients devaient attendre la fin de la première requête en ligne avant que la suivante ne puisse être envoyée. Cela grâce au multiplexage des requêtes et réponses.</a:t>
            </a:r>
          </a:p>
          <a:p>
            <a:pPr marL="828842" lvl="1" indent="-320842">
              <a:buChar char="✤"/>
              <a:defRPr sz="1200"/>
            </a:pPr>
            <a:endParaRPr/>
          </a:p>
          <a:p>
            <a:pPr marL="828842" lvl="1" indent="-320842">
              <a:buChar char="✤"/>
            </a:pPr>
            <a:r>
              <a:t>Voir : </a:t>
            </a:r>
            <a:r>
              <a:rPr u="sng">
                <a:solidFill>
                  <a:schemeClr val="accent5">
                    <a:satOff val="8112"/>
                    <a:lumOff val="-14630"/>
                  </a:schemeClr>
                </a:solidFill>
                <a:hlinkClick r:id="rId4"/>
              </a:rPr>
              <a:t>https://http2-explained.haxx.se/fr</a:t>
            </a:r>
            <a:r>
              <a:t> </a:t>
            </a:r>
          </a:p>
        </p:txBody>
      </p:sp>
      <p:sp>
        <p:nvSpPr>
          <p:cNvPr id="423" name="2.2 - Le web  HTTP"/>
          <p:cNvSpPr txBox="1">
            <a:spLocks noGrp="1"/>
          </p:cNvSpPr>
          <p:nvPr>
            <p:ph type="body" idx="21"/>
          </p:nvPr>
        </p:nvSpPr>
        <p:spPr>
          <a:prstGeom prst="rect">
            <a:avLst/>
          </a:prstGeom>
        </p:spPr>
        <p:txBody>
          <a:bodyPr/>
          <a:lstStyle>
            <a:lvl1pPr>
              <a:tabLst>
                <a:tab pos="12039600" algn="r"/>
              </a:tabLst>
            </a:lvl1pPr>
          </a:lstStyle>
          <a:p>
            <a:r>
              <a:t>2.2 - Le web 	HTTP</a:t>
            </a:r>
          </a:p>
        </p:txBody>
      </p:sp>
      <p:sp>
        <p:nvSpPr>
          <p:cNvPr id="424"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29</a:t>
            </a:fld>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Préambule"/>
          <p:cNvSpPr txBox="1">
            <a:spLocks noGrp="1"/>
          </p:cNvSpPr>
          <p:nvPr>
            <p:ph type="title"/>
          </p:nvPr>
        </p:nvSpPr>
        <p:spPr>
          <a:prstGeom prst="rect">
            <a:avLst/>
          </a:prstGeom>
        </p:spPr>
        <p:txBody>
          <a:bodyPr/>
          <a:lstStyle>
            <a:lvl1pPr defTabSz="432308">
              <a:defRPr sz="3404" spc="-68"/>
            </a:lvl1pPr>
          </a:lstStyle>
          <a:p>
            <a:r>
              <a:t>Préambule</a:t>
            </a:r>
          </a:p>
        </p:txBody>
      </p:sp>
      <p:sp>
        <p:nvSpPr>
          <p:cNvPr id="159" name="Rappel"/>
          <p:cNvSpPr txBox="1">
            <a:spLocks noGrp="1"/>
          </p:cNvSpPr>
          <p:nvPr>
            <p:ph type="body" idx="21"/>
          </p:nvPr>
        </p:nvSpPr>
        <p:spPr>
          <a:prstGeom prst="rect">
            <a:avLst/>
          </a:prstGeom>
        </p:spPr>
        <p:txBody>
          <a:bodyPr/>
          <a:lstStyle/>
          <a:p>
            <a:r>
              <a:t>Rappel</a:t>
            </a:r>
          </a:p>
        </p:txBody>
      </p:sp>
      <p:sp>
        <p:nvSpPr>
          <p:cNvPr id="160" name="La couche session (Session layer)…"/>
          <p:cNvSpPr txBox="1">
            <a:spLocks noGrp="1"/>
          </p:cNvSpPr>
          <p:nvPr>
            <p:ph type="body" idx="1"/>
          </p:nvPr>
        </p:nvSpPr>
        <p:spPr>
          <a:xfrm>
            <a:off x="355600" y="1581150"/>
            <a:ext cx="12293600" cy="7652388"/>
          </a:xfrm>
          <a:prstGeom prst="rect">
            <a:avLst/>
          </a:prstGeom>
        </p:spPr>
        <p:txBody>
          <a:bodyPr/>
          <a:lstStyle/>
          <a:p>
            <a:r>
              <a:t>La couche session (Session layer)</a:t>
            </a:r>
          </a:p>
          <a:p>
            <a:pPr marL="791028" lvl="1" indent="-435428">
              <a:spcBef>
                <a:spcPts val="1200"/>
              </a:spcBef>
            </a:pPr>
            <a:r>
              <a:t>Établir des sessions pour des utilisateurs travaillant sur différents postes informatiques.</a:t>
            </a:r>
          </a:p>
          <a:p>
            <a:pPr marL="791028" lvl="1" indent="-435428">
              <a:spcBef>
                <a:spcPts val="1200"/>
              </a:spcBef>
            </a:pPr>
            <a:r>
              <a:t>Gestion de dialogues (gestion d’un jeton de parole : seul le processus qui possède le jeton peut réaliser une opération critique).</a:t>
            </a:r>
          </a:p>
          <a:p>
            <a:pPr marL="791028" lvl="1" indent="-435428">
              <a:spcBef>
                <a:spcPts val="1200"/>
              </a:spcBef>
            </a:pPr>
            <a:r>
              <a:t>Synchronisation par gestion de points de reprise</a:t>
            </a:r>
          </a:p>
          <a:p>
            <a:pPr marL="791028" lvl="1" indent="-435428">
              <a:spcBef>
                <a:spcPts val="1200"/>
              </a:spcBef>
            </a:pPr>
            <a:r>
              <a:t>La notion de session est souvent associée à l’utilisation de base de données ou de transfert de fichiers.</a:t>
            </a:r>
          </a:p>
          <a:p>
            <a:pPr marL="791028" lvl="1" indent="-435428">
              <a:spcBef>
                <a:spcPts val="1200"/>
              </a:spcBef>
            </a:pPr>
            <a:endParaRPr/>
          </a:p>
          <a:p>
            <a:r>
              <a:t>La couche présentation (Presentation layer)</a:t>
            </a:r>
          </a:p>
          <a:p>
            <a:pPr marL="791028" lvl="1" indent="-435428">
              <a:spcBef>
                <a:spcPts val="1200"/>
              </a:spcBef>
            </a:pPr>
            <a:r>
              <a:t>Syntaxe et sémantique de l’information transmise.</a:t>
            </a:r>
          </a:p>
          <a:p>
            <a:pPr marL="791028" lvl="1" indent="-435428">
              <a:spcBef>
                <a:spcPts val="1200"/>
              </a:spcBef>
            </a:pPr>
            <a:r>
              <a:t>Encodage et décodage de données suivant une norme reconnue (Unicode, MIME, HTML, ASN.1/BER, </a:t>
            </a:r>
            <a:r>
              <a:rPr i="1"/>
              <a:t>Abstract Syntax Notation-One/Basic Encoding Rule</a:t>
            </a:r>
            <a:r>
              <a:t>, etc.)</a:t>
            </a:r>
          </a:p>
        </p:txBody>
      </p:sp>
      <p:sp>
        <p:nvSpPr>
          <p:cNvPr id="161" name="Numéro de diapositive"/>
          <p:cNvSpPr txBox="1">
            <a:spLocks noGrp="1"/>
          </p:cNvSpPr>
          <p:nvPr>
            <p:ph type="sldNum" sz="quarter" idx="2"/>
          </p:nvPr>
        </p:nvSpPr>
        <p:spPr>
          <a:xfrm>
            <a:off x="12382499" y="9220200"/>
            <a:ext cx="215901" cy="355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a:t>
            </a:fld>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429" name="HTTP/3…"/>
          <p:cNvSpPr txBox="1">
            <a:spLocks noGrp="1"/>
          </p:cNvSpPr>
          <p:nvPr>
            <p:ph type="body" idx="1"/>
          </p:nvPr>
        </p:nvSpPr>
        <p:spPr>
          <a:prstGeom prst="rect">
            <a:avLst/>
          </a:prstGeom>
        </p:spPr>
        <p:txBody>
          <a:bodyPr/>
          <a:lstStyle/>
          <a:p>
            <a:r>
              <a:t>HTTP/3</a:t>
            </a:r>
            <a:br/>
            <a:endParaRPr sz="1200"/>
          </a:p>
          <a:p>
            <a:pPr marL="828842" lvl="1" indent="-320842">
              <a:buChar char="✤"/>
            </a:pPr>
            <a:r>
              <a:t>HTTP/3, alias HTTP-over-QUIC, est normalisé en juin 2022 (RCF 9114).</a:t>
            </a:r>
          </a:p>
          <a:p>
            <a:pPr marL="828842" marR="5867400" lvl="1" indent="-320842">
              <a:buChar char="✤"/>
            </a:pPr>
            <a:r>
              <a:t>C’est le premier et principal protocole à être transporté sur QUIC.</a:t>
            </a:r>
          </a:p>
          <a:p>
            <a:pPr marL="828842" marR="5867400" lvl="1" indent="-320842">
              <a:buChar char="✤"/>
            </a:pPr>
            <a:r>
              <a:t>Le client envoie sa requête HTTP sur un flux QUIC bidirectionnel initié par le client.</a:t>
            </a:r>
          </a:p>
          <a:p>
            <a:pPr marL="828842" marR="5867400" lvl="1" indent="-320842">
              <a:buChar char="✤"/>
            </a:pPr>
            <a:r>
              <a:t>Les requêtes HTTP effectuées via HTTP/3 utilisent un ensemble spécifique de flux.</a:t>
            </a:r>
          </a:p>
          <a:p>
            <a:pPr marL="1310105" marR="5867400" lvl="2" indent="-294105">
              <a:buChar char="✤"/>
            </a:pPr>
            <a:r>
              <a:t>Les flux QUIC sont légèrement différents des flux HTTP/2.</a:t>
            </a:r>
          </a:p>
          <a:p>
            <a:pPr marL="1310105" lvl="2" indent="-294105">
              <a:buChar char="✤"/>
            </a:pPr>
            <a:r>
              <a:t>Dans QUIC, les flux sont fournis par le transport lui-même (dans HTTP/2, les flux étaient créés dans la couche HTTP).</a:t>
            </a:r>
          </a:p>
          <a:p>
            <a:pPr marL="1310105" lvl="2" indent="-294105">
              <a:buChar char="✤"/>
            </a:pPr>
            <a:r>
              <a:t>Les flux étant indépendants les uns des autres, le protocole de compression d'en-tête utilisé pour HTTP/2 ne pourrait pas être utilisé sans provoquer une situation de blocage de tête de bloc.</a:t>
            </a:r>
          </a:p>
        </p:txBody>
      </p:sp>
      <p:sp>
        <p:nvSpPr>
          <p:cNvPr id="430" name="2.2 - Le web  HTTP"/>
          <p:cNvSpPr txBox="1">
            <a:spLocks noGrp="1"/>
          </p:cNvSpPr>
          <p:nvPr>
            <p:ph type="body" idx="21"/>
          </p:nvPr>
        </p:nvSpPr>
        <p:spPr>
          <a:prstGeom prst="rect">
            <a:avLst/>
          </a:prstGeom>
        </p:spPr>
        <p:txBody>
          <a:bodyPr/>
          <a:lstStyle>
            <a:lvl1pPr>
              <a:tabLst>
                <a:tab pos="12039600" algn="r"/>
              </a:tabLst>
            </a:lvl1pPr>
          </a:lstStyle>
          <a:p>
            <a:r>
              <a:t>2.2 - Le web 	HTTP</a:t>
            </a:r>
          </a:p>
        </p:txBody>
      </p:sp>
      <p:sp>
        <p:nvSpPr>
          <p:cNvPr id="431"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30</a:t>
            </a:fld>
            <a:endParaRPr/>
          </a:p>
        </p:txBody>
      </p:sp>
      <p:pic>
        <p:nvPicPr>
          <p:cNvPr id="432" name="Image" descr="Image"/>
          <p:cNvPicPr>
            <a:picLocks noChangeAspect="1"/>
          </p:cNvPicPr>
          <p:nvPr/>
        </p:nvPicPr>
        <p:blipFill>
          <a:blip r:embed="rId3"/>
          <a:stretch>
            <a:fillRect/>
          </a:stretch>
        </p:blipFill>
        <p:spPr>
          <a:xfrm>
            <a:off x="6976782" y="2940418"/>
            <a:ext cx="5582683" cy="2231620"/>
          </a:xfrm>
          <a:prstGeom prst="rect">
            <a:avLst/>
          </a:prstGeom>
          <a:ln w="12700">
            <a:miter lim="400000"/>
          </a:ln>
        </p:spPr>
      </p:pic>
      <p:sp>
        <p:nvSpPr>
          <p:cNvPr id="433" name="Fig 2.4 - HTTP/2 vs HTTP/3"/>
          <p:cNvSpPr txBox="1"/>
          <p:nvPr/>
        </p:nvSpPr>
        <p:spPr>
          <a:xfrm>
            <a:off x="6625238" y="5287987"/>
            <a:ext cx="2621757"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normAutofit/>
          </a:bodyPr>
          <a:lstStyle>
            <a:lvl1pPr defTabSz="450000">
              <a:spcBef>
                <a:spcPts val="0"/>
              </a:spcBef>
              <a:defRPr sz="1600" i="0">
                <a:solidFill>
                  <a:srgbClr val="000000"/>
                </a:solidFill>
                <a:latin typeface="+mn-lt"/>
                <a:ea typeface="+mn-ea"/>
                <a:cs typeface="+mn-cs"/>
                <a:sym typeface="Trebuchet MS"/>
              </a:defRPr>
            </a:lvl1pPr>
          </a:lstStyle>
          <a:p>
            <a:r>
              <a:t>Fig 2.4 - HTTP/2 vs HTTP/3</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438" name="HTTP/3…"/>
          <p:cNvSpPr txBox="1">
            <a:spLocks noGrp="1"/>
          </p:cNvSpPr>
          <p:nvPr>
            <p:ph type="body" idx="1"/>
          </p:nvPr>
        </p:nvSpPr>
        <p:spPr>
          <a:prstGeom prst="rect">
            <a:avLst/>
          </a:prstGeom>
        </p:spPr>
        <p:txBody>
          <a:bodyPr/>
          <a:lstStyle/>
          <a:p>
            <a:pPr marL="497839" indent="-497839" defTabSz="572516">
              <a:spcBef>
                <a:spcPts val="1100"/>
              </a:spcBef>
              <a:defRPr sz="2744"/>
            </a:pPr>
            <a:r>
              <a:t>HTTP/3</a:t>
            </a:r>
            <a:br/>
            <a:endParaRPr sz="1176"/>
          </a:p>
          <a:p>
            <a:pPr marL="812265" lvl="1" indent="-314425" defTabSz="572516">
              <a:spcBef>
                <a:spcPts val="700"/>
              </a:spcBef>
              <a:buChar char="✤"/>
              <a:defRPr sz="2352"/>
            </a:pPr>
            <a:r>
              <a:t>HTTP/3 utilise des URLs en https: uniquement.</a:t>
            </a:r>
          </a:p>
          <a:p>
            <a:pPr marL="812265" lvl="1" indent="-314425" defTabSz="572516">
              <a:spcBef>
                <a:spcPts val="700"/>
              </a:spcBef>
              <a:buChar char="✤"/>
              <a:defRPr sz="2352"/>
            </a:pPr>
            <a:r>
              <a:t>Le client envoie une requête HTTP sur un flux QUIC bidirectionnel initié par le client.</a:t>
            </a:r>
          </a:p>
          <a:p>
            <a:pPr marL="1283903" lvl="2" indent="-288223" defTabSz="572516">
              <a:spcBef>
                <a:spcPts val="500"/>
              </a:spcBef>
              <a:buChar char="✤"/>
              <a:defRPr sz="2156"/>
            </a:pPr>
            <a:r>
              <a:t>Le serveur renvoie sa réponse HTTP sur ce flux bidirectionnel : une trame HEADERS, une série de trames DATA et éventuellement une dernière trame HEADERS.</a:t>
            </a:r>
          </a:p>
          <a:p>
            <a:pPr marL="812265" lvl="1" indent="-314425" defTabSz="572516">
              <a:spcBef>
                <a:spcPts val="700"/>
              </a:spcBef>
              <a:buChar char="✤"/>
              <a:defRPr sz="2352"/>
            </a:pPr>
            <a:r>
              <a:t>HTTP/3 envoi donc un ensemble de trames à l’autre extrémité.</a:t>
            </a:r>
          </a:p>
          <a:p>
            <a:pPr marL="812265" lvl="1" indent="-314425" defTabSz="572516">
              <a:spcBef>
                <a:spcPts val="700"/>
              </a:spcBef>
              <a:buChar char="✤"/>
              <a:defRPr sz="2352"/>
            </a:pPr>
            <a:r>
              <a:t>Les types de trames les plus importants sont :</a:t>
            </a:r>
          </a:p>
          <a:p>
            <a:pPr marL="1283903" lvl="2" indent="-288223" defTabSz="572516">
              <a:spcBef>
                <a:spcPts val="500"/>
              </a:spcBef>
              <a:buChar char="✤"/>
              <a:defRPr sz="2156"/>
            </a:pPr>
            <a:r>
              <a:t>HEADERS, qui envoie des en-têtes HTTP compressés ;</a:t>
            </a:r>
          </a:p>
          <a:p>
            <a:pPr marL="1283903" lvl="2" indent="-288223" defTabSz="572516">
              <a:spcBef>
                <a:spcPts val="500"/>
              </a:spcBef>
              <a:buChar char="✤"/>
              <a:defRPr sz="2156"/>
            </a:pPr>
            <a:r>
              <a:t>DATA, envoie le contenu des données binaires ;</a:t>
            </a:r>
          </a:p>
          <a:p>
            <a:pPr marL="1283903" lvl="2" indent="-288223" defTabSz="572516">
              <a:spcBef>
                <a:spcPts val="500"/>
              </a:spcBef>
              <a:buChar char="✤"/>
              <a:defRPr sz="2156"/>
            </a:pPr>
            <a:r>
              <a:t>GOAWAY, veuillez arrêter cette connexion.</a:t>
            </a:r>
          </a:p>
          <a:p>
            <a:pPr marL="812265" lvl="1" indent="-314425" defTabSz="572516">
              <a:spcBef>
                <a:spcPts val="700"/>
              </a:spcBef>
              <a:buChar char="✤"/>
              <a:defRPr sz="2352"/>
            </a:pPr>
            <a:r>
              <a:t>Un </a:t>
            </a:r>
            <a:r>
              <a:rPr i="1"/>
              <a:t>push server</a:t>
            </a:r>
            <a:r>
              <a:t> est la réponse à une requête que le client n'a jamais envoyée !</a:t>
            </a:r>
          </a:p>
          <a:p>
            <a:pPr marL="1283903" lvl="2" indent="-288223" defTabSz="572516">
              <a:spcBef>
                <a:spcPts val="500"/>
              </a:spcBef>
              <a:buChar char="✤"/>
              <a:defRPr sz="2156"/>
            </a:pPr>
            <a:r>
              <a:t>Les push serveur ne sont autorisés que si le côté client les a acceptés.</a:t>
            </a:r>
          </a:p>
          <a:p>
            <a:pPr marL="812265" lvl="1" indent="-314425" defTabSz="572516">
              <a:spcBef>
                <a:spcPts val="700"/>
              </a:spcBef>
              <a:buChar char="✤"/>
              <a:defRPr sz="2352"/>
            </a:pPr>
            <a:r>
              <a:t>Voir : </a:t>
            </a:r>
          </a:p>
          <a:p>
            <a:pPr marL="1283903" lvl="2" indent="-288223" defTabSz="572516">
              <a:spcBef>
                <a:spcPts val="500"/>
              </a:spcBef>
              <a:buChar char="✤"/>
              <a:defRPr sz="2156"/>
            </a:pPr>
            <a:r>
              <a:rPr u="sng">
                <a:solidFill>
                  <a:schemeClr val="accent5">
                    <a:satOff val="8112"/>
                    <a:lumOff val="-14630"/>
                  </a:schemeClr>
                </a:solidFill>
                <a:hlinkClick r:id="rId2"/>
              </a:rPr>
              <a:t>https://http3-explained.haxx.se/fr</a:t>
            </a:r>
            <a:r>
              <a:t> </a:t>
            </a:r>
          </a:p>
          <a:p>
            <a:pPr marL="1283903" lvl="2" indent="-288223" defTabSz="572516">
              <a:spcBef>
                <a:spcPts val="500"/>
              </a:spcBef>
              <a:buChar char="✤"/>
              <a:defRPr sz="2156"/>
            </a:pPr>
            <a:r>
              <a:rPr u="sng">
                <a:solidFill>
                  <a:schemeClr val="accent5">
                    <a:satOff val="8112"/>
                    <a:lumOff val="-14630"/>
                  </a:schemeClr>
                </a:solidFill>
                <a:hlinkClick r:id="rId3" action="ppaction://hlinksldjump"/>
              </a:rPr>
              <a:t>Ch. 3, § 3.3</a:t>
            </a:r>
            <a:r>
              <a:t> - QUIC</a:t>
            </a:r>
          </a:p>
          <a:p>
            <a:pPr marL="1283903" lvl="2" indent="-288223" defTabSz="572516">
              <a:spcBef>
                <a:spcPts val="500"/>
              </a:spcBef>
              <a:buChar char="✤"/>
              <a:defRPr sz="2156"/>
            </a:pPr>
            <a:r>
              <a:rPr u="sng">
                <a:solidFill>
                  <a:schemeClr val="accent5">
                    <a:satOff val="8112"/>
                    <a:lumOff val="-14630"/>
                  </a:schemeClr>
                </a:solidFill>
                <a:hlinkClick r:id="rId4"/>
              </a:rPr>
              <a:t>https://www.bortzmeyer.org/9114.html</a:t>
            </a:r>
          </a:p>
        </p:txBody>
      </p:sp>
      <p:sp>
        <p:nvSpPr>
          <p:cNvPr id="439" name="2.2 - Le web  HTTP"/>
          <p:cNvSpPr txBox="1">
            <a:spLocks noGrp="1"/>
          </p:cNvSpPr>
          <p:nvPr>
            <p:ph type="body" idx="21"/>
          </p:nvPr>
        </p:nvSpPr>
        <p:spPr>
          <a:prstGeom prst="rect">
            <a:avLst/>
          </a:prstGeom>
        </p:spPr>
        <p:txBody>
          <a:bodyPr/>
          <a:lstStyle>
            <a:lvl1pPr>
              <a:tabLst>
                <a:tab pos="12039600" algn="r"/>
              </a:tabLst>
            </a:lvl1pPr>
          </a:lstStyle>
          <a:p>
            <a:r>
              <a:t>2.2 - Le web 	HTTP</a:t>
            </a:r>
          </a:p>
        </p:txBody>
      </p:sp>
      <p:sp>
        <p:nvSpPr>
          <p:cNvPr id="440"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31</a:t>
            </a:fld>
            <a:endParaRP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443" name="HTTP…"/>
          <p:cNvSpPr txBox="1">
            <a:spLocks noGrp="1"/>
          </p:cNvSpPr>
          <p:nvPr>
            <p:ph type="body" idx="1"/>
          </p:nvPr>
        </p:nvSpPr>
        <p:spPr>
          <a:prstGeom prst="rect">
            <a:avLst/>
          </a:prstGeom>
        </p:spPr>
        <p:txBody>
          <a:bodyPr/>
          <a:lstStyle/>
          <a:p>
            <a:r>
              <a:t>HTTP</a:t>
            </a:r>
            <a:br/>
            <a:endParaRPr/>
          </a:p>
          <a:p>
            <a:pPr marL="828842" lvl="1" indent="-320842">
              <a:buChar char="✤"/>
            </a:pPr>
            <a:r>
              <a:t>Quelques logiciels serveur populaires :</a:t>
            </a:r>
          </a:p>
          <a:p>
            <a:pPr marL="1310105" lvl="2" indent="-294105">
              <a:buChar char="✤"/>
            </a:pPr>
            <a:r>
              <a:t>Nginx  (30 % des sites web)</a:t>
            </a:r>
          </a:p>
          <a:p>
            <a:pPr marL="1310105" lvl="2" indent="-294105">
              <a:buChar char="✤"/>
            </a:pPr>
            <a:r>
              <a:t>Apache HTTP Server (25 % des sites web)</a:t>
            </a:r>
          </a:p>
          <a:p>
            <a:pPr marL="1310105" lvl="2" indent="-294105">
              <a:buChar char="✤"/>
            </a:pPr>
            <a:r>
              <a:t>Cloudflare server</a:t>
            </a:r>
          </a:p>
          <a:p>
            <a:pPr marL="1310105" lvl="2" indent="-294105">
              <a:buChar char="✤"/>
            </a:pPr>
            <a:r>
              <a:t>LiteSpeed Web Server</a:t>
            </a:r>
          </a:p>
          <a:p>
            <a:pPr marL="1310105" lvl="2" indent="-294105">
              <a:buChar char="✤"/>
            </a:pPr>
            <a:r>
              <a:t>Caddy</a:t>
            </a:r>
          </a:p>
          <a:p>
            <a:pPr marL="1310105" lvl="2" indent="-294105">
              <a:buChar char="✤"/>
            </a:pPr>
            <a:r>
              <a:t>Apache Tomcat (Un serveur l’application)</a:t>
            </a:r>
          </a:p>
          <a:p>
            <a:pPr marL="828842" lvl="1" indent="-320842">
              <a:buChar char="✤"/>
            </a:pPr>
            <a:r>
              <a:t>Voir aussi :</a:t>
            </a:r>
          </a:p>
          <a:p>
            <a:pPr marL="1310105" lvl="2" indent="-294105">
              <a:buChar char="✤"/>
            </a:pPr>
            <a:r>
              <a:t> MS IIS (Internet Information Services) ; Node.js ; Freenginx</a:t>
            </a:r>
            <a:br/>
            <a:endParaRPr/>
          </a:p>
          <a:p>
            <a:pPr marL="828842" lvl="1" indent="-320842">
              <a:buChar char="✤"/>
            </a:pPr>
            <a:r>
              <a:t>Voir sur Geekflare : </a:t>
            </a:r>
            <a:r>
              <a:rPr u="sng">
                <a:solidFill>
                  <a:srgbClr val="000099"/>
                </a:solidFill>
                <a:hlinkClick r:id="rId2"/>
              </a:rPr>
              <a:t>6 serveurs Web Open Source pour les petits et grands sites</a:t>
            </a:r>
          </a:p>
          <a:p>
            <a:pPr marL="828842" lvl="1" indent="-320842">
              <a:buChar char="✤"/>
            </a:pPr>
            <a:r>
              <a:t>Guide </a:t>
            </a:r>
            <a:r>
              <a:rPr u="sng">
                <a:solidFill>
                  <a:schemeClr val="accent5">
                    <a:satOff val="8112"/>
                    <a:lumOff val="-14630"/>
                  </a:schemeClr>
                </a:solidFill>
                <a:hlinkClick r:id="rId3"/>
              </a:rPr>
              <a:t>Apache HTTP Server</a:t>
            </a:r>
            <a:r>
              <a:t> - Stéphane ROBERT</a:t>
            </a:r>
          </a:p>
        </p:txBody>
      </p:sp>
      <p:sp>
        <p:nvSpPr>
          <p:cNvPr id="444" name="2.2 - Le web  HTTP"/>
          <p:cNvSpPr txBox="1">
            <a:spLocks noGrp="1"/>
          </p:cNvSpPr>
          <p:nvPr>
            <p:ph type="body" idx="21"/>
          </p:nvPr>
        </p:nvSpPr>
        <p:spPr>
          <a:prstGeom prst="rect">
            <a:avLst/>
          </a:prstGeom>
        </p:spPr>
        <p:txBody>
          <a:bodyPr/>
          <a:lstStyle>
            <a:lvl1pPr>
              <a:tabLst>
                <a:tab pos="12039600" algn="r"/>
              </a:tabLst>
            </a:lvl1pPr>
          </a:lstStyle>
          <a:p>
            <a:r>
              <a:t>2.2 - Le web 	HTTP</a:t>
            </a:r>
          </a:p>
        </p:txBody>
      </p:sp>
      <p:sp>
        <p:nvSpPr>
          <p:cNvPr id="445"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32</a:t>
            </a:fld>
            <a:endParaRP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448" name="HTTP…"/>
          <p:cNvSpPr txBox="1">
            <a:spLocks noGrp="1"/>
          </p:cNvSpPr>
          <p:nvPr>
            <p:ph type="body" idx="1"/>
          </p:nvPr>
        </p:nvSpPr>
        <p:spPr>
          <a:prstGeom prst="rect">
            <a:avLst/>
          </a:prstGeom>
        </p:spPr>
        <p:txBody>
          <a:bodyPr/>
          <a:lstStyle/>
          <a:p>
            <a:r>
              <a:t>HTTP</a:t>
            </a:r>
            <a:br/>
            <a:endParaRPr/>
          </a:p>
          <a:p>
            <a:pPr marL="828842" lvl="1" indent="-320842">
              <a:buChar char="✤"/>
            </a:pPr>
            <a:r>
              <a:t>Quelques logiciels client :</a:t>
            </a:r>
          </a:p>
          <a:p>
            <a:pPr marL="1310105" lvl="2" indent="-294105">
              <a:buChar char="✤"/>
            </a:pPr>
            <a:r>
              <a:t>NCSA Mosaic (1993 à 1997)</a:t>
            </a:r>
          </a:p>
          <a:p>
            <a:pPr marL="1310105" lvl="2" indent="-294105">
              <a:buChar char="✤"/>
            </a:pPr>
            <a:r>
              <a:t>Netscape Navigator (1995 à 2008)</a:t>
            </a:r>
          </a:p>
          <a:p>
            <a:pPr marL="1310105" lvl="2" indent="-294105">
              <a:buChar char="✤"/>
            </a:pPr>
            <a:r>
              <a:t>Internet Explorer (1995) très déprécié et remplacé par :</a:t>
            </a:r>
          </a:p>
          <a:p>
            <a:pPr marL="1310105" lvl="2" indent="-294105">
              <a:buChar char="✤"/>
            </a:pPr>
            <a:r>
              <a:rPr u="sng">
                <a:solidFill>
                  <a:srgbClr val="000099"/>
                </a:solidFill>
                <a:hlinkClick r:id="rId2"/>
              </a:rPr>
              <a:t>Microsoft Edge</a:t>
            </a:r>
            <a:r>
              <a:t> (2015 - project </a:t>
            </a:r>
            <a:r>
              <a:rPr b="1"/>
              <a:t>Spartan</a:t>
            </a:r>
            <a:r>
              <a:t>) un nouveau navigateur pour Windows 10 et 11 sur PC, tablette et smarphone</a:t>
            </a:r>
          </a:p>
          <a:p>
            <a:pPr marL="1310105" lvl="2" indent="-294105">
              <a:buChar char="✤"/>
            </a:pPr>
            <a:r>
              <a:t>Mozilla Firefox (2004)</a:t>
            </a:r>
          </a:p>
          <a:p>
            <a:pPr marL="1310105" lvl="2" indent="-294105">
              <a:buChar char="✤"/>
            </a:pPr>
            <a:r>
              <a:t>Opera (1994)</a:t>
            </a:r>
          </a:p>
          <a:p>
            <a:pPr marL="1310105" lvl="2" indent="-294105">
              <a:buChar char="✤"/>
            </a:pPr>
            <a:r>
              <a:t>Safari (2003)</a:t>
            </a:r>
          </a:p>
          <a:p>
            <a:pPr marL="1310105" lvl="2" indent="-294105">
              <a:buChar char="✤"/>
            </a:pPr>
            <a:r>
              <a:t>Chrome (2008)</a:t>
            </a:r>
          </a:p>
          <a:p>
            <a:pPr marL="1310105" lvl="2" indent="-294105">
              <a:buChar char="✤"/>
            </a:pPr>
            <a:r>
              <a:t>Brave (2016)</a:t>
            </a:r>
          </a:p>
          <a:p>
            <a:pPr marL="828842" lvl="1" indent="-320842">
              <a:buChar char="✤"/>
            </a:pPr>
            <a:r>
              <a:t>Autres utilitaires :</a:t>
            </a:r>
          </a:p>
          <a:p>
            <a:pPr marL="1310105" lvl="2" indent="-294105">
              <a:buChar char="✤"/>
            </a:pPr>
            <a:r>
              <a:rPr b="1"/>
              <a:t>Wget</a:t>
            </a:r>
            <a:r>
              <a:t> : outil de ligne de commande qui permet de télécharger des fichiers dans votre répertoire actif</a:t>
            </a:r>
          </a:p>
          <a:p>
            <a:pPr marL="1310105" lvl="2" indent="-294105">
              <a:buChar char="✤"/>
            </a:pPr>
            <a:r>
              <a:rPr b="1"/>
              <a:t>cURL</a:t>
            </a:r>
            <a:r>
              <a:t> : cf. Page suivante.</a:t>
            </a:r>
          </a:p>
        </p:txBody>
      </p:sp>
      <p:sp>
        <p:nvSpPr>
          <p:cNvPr id="449" name="2.2 - Le web  HTTP"/>
          <p:cNvSpPr txBox="1">
            <a:spLocks noGrp="1"/>
          </p:cNvSpPr>
          <p:nvPr>
            <p:ph type="body" idx="21"/>
          </p:nvPr>
        </p:nvSpPr>
        <p:spPr>
          <a:prstGeom prst="rect">
            <a:avLst/>
          </a:prstGeom>
        </p:spPr>
        <p:txBody>
          <a:bodyPr/>
          <a:lstStyle>
            <a:lvl1pPr>
              <a:tabLst>
                <a:tab pos="12039600" algn="r"/>
              </a:tabLst>
            </a:lvl1pPr>
          </a:lstStyle>
          <a:p>
            <a:r>
              <a:t>2.2 - Le web 	HTTP</a:t>
            </a:r>
          </a:p>
        </p:txBody>
      </p:sp>
      <p:sp>
        <p:nvSpPr>
          <p:cNvPr id="450"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33</a:t>
            </a:fld>
            <a:endParaRP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453" name="cURL, client URL request library ou see URL  ou curl URL request library…"/>
          <p:cNvSpPr txBox="1">
            <a:spLocks noGrp="1"/>
          </p:cNvSpPr>
          <p:nvPr>
            <p:ph type="body" idx="1"/>
          </p:nvPr>
        </p:nvSpPr>
        <p:spPr>
          <a:xfrm>
            <a:off x="355600" y="1633625"/>
            <a:ext cx="12293600" cy="7445327"/>
          </a:xfrm>
          <a:prstGeom prst="rect">
            <a:avLst/>
          </a:prstGeom>
        </p:spPr>
        <p:txBody>
          <a:bodyPr/>
          <a:lstStyle/>
          <a:p>
            <a:pPr marL="374315" indent="-374315">
              <a:spcBef>
                <a:spcPts val="1600"/>
              </a:spcBef>
            </a:pPr>
            <a:r>
              <a:t>cURL, </a:t>
            </a:r>
            <a:r>
              <a:rPr i="1"/>
              <a:t>client URL request library </a:t>
            </a:r>
            <a:r>
              <a:t>ou</a:t>
            </a:r>
            <a:r>
              <a:rPr i="1"/>
              <a:t> see URL </a:t>
            </a:r>
            <a:br>
              <a:rPr i="1"/>
            </a:br>
            <a:r>
              <a:rPr b="0" i="1"/>
              <a:t>ou</a:t>
            </a:r>
            <a:r>
              <a:rPr i="1"/>
              <a:t> curl URL request library</a:t>
            </a:r>
          </a:p>
          <a:p>
            <a:pPr marL="374315" indent="-374315">
              <a:spcBef>
                <a:spcPts val="1600"/>
              </a:spcBef>
            </a:pPr>
            <a:endParaRPr i="1"/>
          </a:p>
          <a:p>
            <a:pPr marL="828842" lvl="1" indent="-320842">
              <a:buChar char="✤"/>
            </a:pPr>
            <a:r>
              <a:t>Utilitaire en ligne de commande qui repose sur une bibliothèque </a:t>
            </a:r>
            <a:r>
              <a:rPr i="1"/>
              <a:t>libcurl</a:t>
            </a:r>
          </a:p>
          <a:p>
            <a:pPr marL="828842" lvl="1" indent="-320842">
              <a:buChar char="✤"/>
            </a:pPr>
            <a:r>
              <a:t>Permet de lire, créer ou modifier une ressource à l’aide d’une URL.</a:t>
            </a:r>
          </a:p>
          <a:p>
            <a:pPr marL="828842" lvl="1" indent="-320842">
              <a:buChar char="✤"/>
            </a:pPr>
            <a:r>
              <a:t>Usage : voir </a:t>
            </a:r>
            <a:r>
              <a:rPr>
                <a:solidFill>
                  <a:schemeClr val="accent5">
                    <a:satOff val="8112"/>
                    <a:lumOff val="-14630"/>
                  </a:schemeClr>
                </a:solidFill>
                <a:latin typeface="Menlo Regular"/>
                <a:ea typeface="Menlo Regular"/>
                <a:cs typeface="Menlo Regular"/>
                <a:sym typeface="Menlo Regular"/>
              </a:rPr>
              <a:t>curl -h</a:t>
            </a:r>
          </a:p>
          <a:p>
            <a:pPr marL="828842" lvl="1" indent="-320842">
              <a:buChar char="✤"/>
            </a:pPr>
            <a:r>
              <a:t>Exemple : </a:t>
            </a:r>
          </a:p>
          <a:p>
            <a:pPr marL="954505" lvl="2" indent="-294105">
              <a:buChar char="✤"/>
            </a:pPr>
            <a:r>
              <a:rPr>
                <a:solidFill>
                  <a:schemeClr val="accent5">
                    <a:satOff val="8112"/>
                    <a:lumOff val="-14630"/>
                  </a:schemeClr>
                </a:solidFill>
                <a:latin typeface="Menlo Regular"/>
                <a:ea typeface="Menlo Regular"/>
                <a:cs typeface="Menlo Regular"/>
                <a:sym typeface="Menlo Regular"/>
              </a:rPr>
              <a:t>curl -I </a:t>
            </a:r>
            <a:r>
              <a:rPr>
                <a:solidFill>
                  <a:schemeClr val="accent5">
                    <a:satOff val="8112"/>
                    <a:lumOff val="-14630"/>
                  </a:schemeClr>
                </a:solidFill>
                <a:latin typeface="Menlo Regular"/>
                <a:ea typeface="Menlo Regular"/>
                <a:cs typeface="Menlo Regular"/>
                <a:sym typeface="Menlo Regular"/>
                <a:hlinkClick r:id="rId3"/>
              </a:rPr>
              <a:t>https://amio-millau.fr</a:t>
            </a:r>
            <a:r>
              <a:rPr>
                <a:solidFill>
                  <a:schemeClr val="accent5">
                    <a:satOff val="8112"/>
                    <a:lumOff val="-14630"/>
                  </a:schemeClr>
                </a:solidFill>
                <a:latin typeface="Menlo Regular"/>
                <a:ea typeface="Menlo Regular"/>
                <a:cs typeface="Menlo Regular"/>
                <a:sym typeface="Menlo Regular"/>
              </a:rPr>
              <a:t>  </a:t>
            </a:r>
            <a:r>
              <a:rPr sz="2400"/>
              <a:t># requête HTTPS méthode HEAD</a:t>
            </a:r>
          </a:p>
          <a:p>
            <a:pPr marL="954505" lvl="2" indent="-294105">
              <a:buChar char="✤"/>
            </a:pPr>
            <a:r>
              <a:rPr>
                <a:solidFill>
                  <a:schemeClr val="accent5">
                    <a:satOff val="8112"/>
                    <a:lumOff val="-14630"/>
                  </a:schemeClr>
                </a:solidFill>
                <a:latin typeface="Menlo Regular"/>
                <a:ea typeface="Menlo Regular"/>
                <a:cs typeface="Menlo Regular"/>
                <a:sym typeface="Menlo Regular"/>
              </a:rPr>
              <a:t>curl 'https://rsx102.seancetenante.com/documents/fichier10M.txt' -H 'User-Agent: Mozilla/5.0 (Macintosh; Intel Mac OS X 10.11; rv:78.0) Gecko/20100101 Firefox/78.0' -H 'Accept: text/plain'</a:t>
            </a:r>
          </a:p>
          <a:p>
            <a:pPr marL="954505" lvl="2" indent="-294105">
              <a:buChar char="✤"/>
            </a:pPr>
            <a:endParaRPr>
              <a:solidFill>
                <a:schemeClr val="accent5">
                  <a:satOff val="8112"/>
                  <a:lumOff val="-14630"/>
                </a:schemeClr>
              </a:solidFill>
              <a:latin typeface="Menlo Regular"/>
              <a:ea typeface="Menlo Regular"/>
              <a:cs typeface="Menlo Regular"/>
              <a:sym typeface="Menlo Regular"/>
            </a:endParaRPr>
          </a:p>
          <a:p>
            <a:pPr marL="828842" lvl="1" indent="-320842">
              <a:buChar char="✤"/>
            </a:pPr>
            <a:r>
              <a:t>Voir : </a:t>
            </a:r>
          </a:p>
          <a:p>
            <a:pPr marL="954505" lvl="2" indent="-294105">
              <a:buChar char="✤"/>
            </a:pPr>
            <a:r>
              <a:rPr u="sng">
                <a:solidFill>
                  <a:schemeClr val="accent5">
                    <a:satOff val="8112"/>
                    <a:lumOff val="-14630"/>
                  </a:schemeClr>
                </a:solidFill>
                <a:hlinkClick r:id="rId4"/>
              </a:rPr>
              <a:t>https://ec.haxx.se</a:t>
            </a:r>
          </a:p>
          <a:p>
            <a:pPr marL="954505" lvl="2" indent="-294105">
              <a:buChar char="✤"/>
            </a:pPr>
            <a:r>
              <a:rPr u="sng">
                <a:solidFill>
                  <a:schemeClr val="accent5">
                    <a:satOff val="8112"/>
                    <a:lumOff val="-14630"/>
                  </a:schemeClr>
                </a:solidFill>
                <a:hlinkClick r:id="rId5"/>
              </a:rPr>
              <a:t>https://www.it-connect.fr/curl-loutil-testeur-des-protocoles-divers/</a:t>
            </a:r>
          </a:p>
        </p:txBody>
      </p:sp>
      <p:sp>
        <p:nvSpPr>
          <p:cNvPr id="454" name="2.2 - Le web  HTTP"/>
          <p:cNvSpPr txBox="1">
            <a:spLocks noGrp="1"/>
          </p:cNvSpPr>
          <p:nvPr>
            <p:ph type="body" idx="21"/>
          </p:nvPr>
        </p:nvSpPr>
        <p:spPr>
          <a:prstGeom prst="rect">
            <a:avLst/>
          </a:prstGeom>
        </p:spPr>
        <p:txBody>
          <a:bodyPr/>
          <a:lstStyle>
            <a:lvl1pPr>
              <a:tabLst>
                <a:tab pos="12039600" algn="r"/>
              </a:tabLst>
            </a:lvl1pPr>
          </a:lstStyle>
          <a:p>
            <a:r>
              <a:t>2.2 - Le web 	HTTP</a:t>
            </a:r>
          </a:p>
        </p:txBody>
      </p:sp>
      <p:sp>
        <p:nvSpPr>
          <p:cNvPr id="455"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34</a:t>
            </a:fld>
            <a:endParaRPr/>
          </a:p>
        </p:txBody>
      </p:sp>
      <p:pic>
        <p:nvPicPr>
          <p:cNvPr id="456" name="curl-logo.svg" descr="curl-logo.svg"/>
          <p:cNvPicPr>
            <a:picLocks noChangeAspect="1"/>
          </p:cNvPicPr>
          <p:nvPr/>
        </p:nvPicPr>
        <p:blipFill>
          <a:blip r:embed="rId6"/>
          <a:stretch>
            <a:fillRect/>
          </a:stretch>
        </p:blipFill>
        <p:spPr>
          <a:xfrm>
            <a:off x="9995593" y="1633625"/>
            <a:ext cx="2578430" cy="774282"/>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461" name="HTML et CSS…"/>
          <p:cNvSpPr txBox="1">
            <a:spLocks noGrp="1"/>
          </p:cNvSpPr>
          <p:nvPr>
            <p:ph type="body" idx="1"/>
          </p:nvPr>
        </p:nvSpPr>
        <p:spPr>
          <a:prstGeom prst="rect">
            <a:avLst/>
          </a:prstGeom>
        </p:spPr>
        <p:txBody>
          <a:bodyPr/>
          <a:lstStyle/>
          <a:p>
            <a:r>
              <a:t>HTML et CSS</a:t>
            </a:r>
            <a:br/>
            <a:endParaRPr/>
          </a:p>
          <a:p>
            <a:pPr marL="828842" lvl="1" indent="-320842">
              <a:buChar char="✤"/>
            </a:pPr>
            <a:r>
              <a:t>HTML, </a:t>
            </a:r>
            <a:r>
              <a:rPr i="1"/>
              <a:t>HyperText Markup Language</a:t>
            </a:r>
          </a:p>
          <a:p>
            <a:pPr marL="828842" lvl="1" indent="-320842">
              <a:buChar char="✤"/>
            </a:pPr>
            <a:r>
              <a:t>C’est le langage de description de page web, constitué de balises et interprété par le navigateur.</a:t>
            </a:r>
          </a:p>
          <a:p>
            <a:pPr marL="1310105" lvl="2" indent="-294105">
              <a:buChar char="✤"/>
            </a:pPr>
            <a:r>
              <a:t>C’est une simplification de SGML (</a:t>
            </a:r>
            <a:r>
              <a:rPr i="1"/>
              <a:t>Standard Generalized Markup Language</a:t>
            </a:r>
            <a:r>
              <a:t>), norme ISO </a:t>
            </a:r>
            <a:br/>
            <a:r>
              <a:t>de description de documents.</a:t>
            </a:r>
          </a:p>
          <a:p>
            <a:pPr marL="1310105" lvl="2" indent="-294105">
              <a:buChar char="✤"/>
            </a:pPr>
            <a:r>
              <a:t>HTML décrit la présentation du document, qui reste statique. L'interactivité se limite aux liens hypertextes (les hyperliens) qui permettent d’afficher une autre page.</a:t>
            </a:r>
          </a:p>
          <a:p>
            <a:pPr marL="1310105" lvl="2" indent="-294105">
              <a:buChar char="✤"/>
            </a:pPr>
            <a:r>
              <a:t>HTML a évolué en différentes versions jusqu’à une version 4.0 qui perdure depuis 1999. Certains préfèrent une variante basée sur XML, avec une version XHTML 1.0.</a:t>
            </a:r>
          </a:p>
          <a:p>
            <a:pPr marL="1310105" lvl="2" indent="-294105">
              <a:buChar char="✤"/>
            </a:pPr>
            <a:r>
              <a:t>HTML 5.0, normalisé en octobre 2014, apporte de grandes et bonnes nouveautés.</a:t>
            </a:r>
          </a:p>
          <a:p>
            <a:pPr marL="828842" lvl="1" indent="-320842">
              <a:buChar char="✤"/>
            </a:pPr>
            <a:r>
              <a:t>HTML est lié à la structure d’une page web. </a:t>
            </a:r>
          </a:p>
          <a:p>
            <a:pPr marL="828842" lvl="1" indent="-320842">
              <a:buChar char="✤"/>
            </a:pPr>
            <a:r>
              <a:t>CSS, </a:t>
            </a:r>
            <a:r>
              <a:rPr i="1"/>
              <a:t>Cascading Style Sheets</a:t>
            </a:r>
            <a:r>
              <a:t> (Feuille de styles en cascade)</a:t>
            </a:r>
          </a:p>
          <a:p>
            <a:pPr marL="1310105" lvl="2" indent="-294105">
              <a:buChar char="✤"/>
            </a:pPr>
            <a:r>
              <a:t>Ce langage offre des outils avancés permettant la mise en page et la présentation du contenu de pages web.</a:t>
            </a:r>
          </a:p>
          <a:p>
            <a:pPr marL="1310105" lvl="2" indent="-294105">
              <a:buChar char="✤"/>
            </a:pPr>
            <a:r>
              <a:t>CSS3 reste en cours de spécification.</a:t>
            </a:r>
          </a:p>
        </p:txBody>
      </p:sp>
      <p:sp>
        <p:nvSpPr>
          <p:cNvPr id="462" name="2.2 - Le web HTML et CSS"/>
          <p:cNvSpPr txBox="1">
            <a:spLocks noGrp="1"/>
          </p:cNvSpPr>
          <p:nvPr>
            <p:ph type="body" idx="21"/>
          </p:nvPr>
        </p:nvSpPr>
        <p:spPr>
          <a:prstGeom prst="rect">
            <a:avLst/>
          </a:prstGeom>
        </p:spPr>
        <p:txBody>
          <a:bodyPr/>
          <a:lstStyle>
            <a:lvl1pPr>
              <a:tabLst>
                <a:tab pos="12039600" algn="r"/>
              </a:tabLst>
            </a:lvl1pPr>
          </a:lstStyle>
          <a:p>
            <a:r>
              <a:t>2.2 - Le web	HTML et CSS</a:t>
            </a:r>
          </a:p>
        </p:txBody>
      </p:sp>
      <p:sp>
        <p:nvSpPr>
          <p:cNvPr id="463"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35</a:t>
            </a:fld>
            <a:endParaRP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468" name="JavaScript…"/>
          <p:cNvSpPr txBox="1">
            <a:spLocks noGrp="1"/>
          </p:cNvSpPr>
          <p:nvPr>
            <p:ph type="body" idx="1"/>
          </p:nvPr>
        </p:nvSpPr>
        <p:spPr>
          <a:prstGeom prst="rect">
            <a:avLst/>
          </a:prstGeom>
        </p:spPr>
        <p:txBody>
          <a:bodyPr/>
          <a:lstStyle/>
          <a:p>
            <a:r>
              <a:t>JavaScript</a:t>
            </a:r>
            <a:br/>
            <a:endParaRPr/>
          </a:p>
          <a:p>
            <a:pPr marL="828842" lvl="1" indent="-320842">
              <a:buChar char="✤"/>
            </a:pPr>
            <a:r>
              <a:t>JavaScript est un langage de script, reposant sur de la programmation événementielle. </a:t>
            </a:r>
          </a:p>
          <a:p>
            <a:pPr marL="1310105" lvl="2" indent="-294105">
              <a:buChar char="✤"/>
            </a:pPr>
            <a:r>
              <a:t>Le code et les fonctions sont incluses dans le code d’une page HTML et exécutées, sur le client web, soit à différents niveaux du cycle de vie de la page, soit en réponse à certaines actions de l’utilisateur.</a:t>
            </a:r>
            <a:br/>
            <a:endParaRPr/>
          </a:p>
          <a:p>
            <a:pPr marL="828842" lvl="1" indent="-320842">
              <a:buChar char="✤"/>
            </a:pPr>
            <a:r>
              <a:t>Par exemple, JavaScript :</a:t>
            </a:r>
          </a:p>
          <a:p>
            <a:pPr marL="1310105" lvl="2" indent="-294105">
              <a:buChar char="✤"/>
            </a:pPr>
            <a:r>
              <a:t>aide à contrôler les données saisies dans des formulaires HTML </a:t>
            </a:r>
          </a:p>
          <a:p>
            <a:pPr marL="1310105" lvl="2" indent="-294105">
              <a:buChar char="✤"/>
            </a:pPr>
            <a:r>
              <a:t>ou bien permet d’interagir avec le document HTML via l'interface DOM (</a:t>
            </a:r>
            <a:r>
              <a:rPr i="1"/>
              <a:t>Document Object Model</a:t>
            </a:r>
            <a:r>
              <a:t>).</a:t>
            </a:r>
            <a:br/>
            <a:endParaRPr/>
          </a:p>
          <a:p>
            <a:pPr marL="828842" lvl="1" indent="-320842">
              <a:buChar char="✤"/>
            </a:pPr>
            <a:r>
              <a:t>Le ‘</a:t>
            </a:r>
            <a:r>
              <a:rPr i="1"/>
              <a:t>Document Object Model</a:t>
            </a:r>
            <a:r>
              <a:t>’ décrit la structure et le contenu des pages web.</a:t>
            </a:r>
          </a:p>
        </p:txBody>
      </p:sp>
      <p:sp>
        <p:nvSpPr>
          <p:cNvPr id="469" name="2.2 - Le web JavaScript"/>
          <p:cNvSpPr txBox="1">
            <a:spLocks noGrp="1"/>
          </p:cNvSpPr>
          <p:nvPr>
            <p:ph type="body" idx="21"/>
          </p:nvPr>
        </p:nvSpPr>
        <p:spPr>
          <a:prstGeom prst="rect">
            <a:avLst/>
          </a:prstGeom>
        </p:spPr>
        <p:txBody>
          <a:bodyPr/>
          <a:lstStyle>
            <a:lvl1pPr>
              <a:tabLst>
                <a:tab pos="12039600" algn="r"/>
              </a:tabLst>
            </a:lvl1pPr>
          </a:lstStyle>
          <a:p>
            <a:r>
              <a:t>2.2 - Le web	JavaScript</a:t>
            </a:r>
          </a:p>
        </p:txBody>
      </p:sp>
      <p:sp>
        <p:nvSpPr>
          <p:cNvPr id="470"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36</a:t>
            </a:fld>
            <a:endParaRP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473" name="Ajax…"/>
          <p:cNvSpPr txBox="1">
            <a:spLocks noGrp="1"/>
          </p:cNvSpPr>
          <p:nvPr>
            <p:ph type="body" idx="1"/>
          </p:nvPr>
        </p:nvSpPr>
        <p:spPr>
          <a:prstGeom prst="rect">
            <a:avLst/>
          </a:prstGeom>
        </p:spPr>
        <p:txBody>
          <a:bodyPr/>
          <a:lstStyle/>
          <a:p>
            <a:r>
              <a:t>Ajax</a:t>
            </a:r>
          </a:p>
          <a:p>
            <a:pPr marL="828842" marR="25400" lvl="1" indent="-320842">
              <a:buChar char="✤"/>
            </a:pPr>
            <a:r>
              <a:t>Ajax, </a:t>
            </a:r>
            <a:r>
              <a:rPr i="1"/>
              <a:t>Asynchronous JavaScript and XML,</a:t>
            </a:r>
            <a:r>
              <a:t> est une combinaison de technologies comme : </a:t>
            </a:r>
          </a:p>
          <a:p>
            <a:pPr marL="1310105" lvl="2" indent="-294105">
              <a:buChar char="✤"/>
            </a:pPr>
            <a:r>
              <a:rPr b="1"/>
              <a:t>JavaScript</a:t>
            </a:r>
            <a:r>
              <a:t> et </a:t>
            </a:r>
            <a:r>
              <a:rPr b="1"/>
              <a:t>DOM</a:t>
            </a:r>
            <a:r>
              <a:t> (Document Object Model), qui sont utilisés pour modifier l'information présentée dans le navigateur par programmation.</a:t>
            </a:r>
          </a:p>
          <a:p>
            <a:pPr marL="1310105" lvl="2" indent="-294105">
              <a:buChar char="✤"/>
            </a:pPr>
            <a:r>
              <a:t>l'objet </a:t>
            </a:r>
            <a:r>
              <a:rPr b="1"/>
              <a:t>XMLHttpRequest</a:t>
            </a:r>
            <a:r>
              <a:t>, alias XHR, est utilisé pour dialoguer de manière asynchrone avec le serveur Web.</a:t>
            </a:r>
          </a:p>
          <a:p>
            <a:pPr marL="1310105" lvl="2" indent="-294105">
              <a:buChar char="✤"/>
            </a:pPr>
            <a:r>
              <a:t>CSS (Cascading Style Sheets ; feuilles de style en cascade) </a:t>
            </a:r>
          </a:p>
          <a:p>
            <a:pPr marL="1310105" lvl="2" indent="-294105">
              <a:buChar char="✤"/>
            </a:pPr>
            <a:r>
              <a:t>XML, utilisé pour l’échange de données. En alternative, les applications Ajax peuvent utiliser les fichiers texte ou JSON (</a:t>
            </a:r>
            <a:r>
              <a:rPr i="1"/>
              <a:t>JavaScript Object Notation</a:t>
            </a:r>
            <a:r>
              <a:t>).</a:t>
            </a:r>
          </a:p>
          <a:p>
            <a:pPr marL="828842" lvl="1" indent="-320842">
              <a:buChar char="✤"/>
            </a:pPr>
            <a:r>
              <a:t>Ajax permet de développer des sites web dynamiques (et des applications). Il s’inscrit dans la mode du </a:t>
            </a:r>
            <a:r>
              <a:rPr i="1"/>
              <a:t>Web 2.0</a:t>
            </a:r>
            <a:r>
              <a:t>.</a:t>
            </a:r>
          </a:p>
        </p:txBody>
      </p:sp>
      <p:sp>
        <p:nvSpPr>
          <p:cNvPr id="474" name="2.2 - Le web Ajax"/>
          <p:cNvSpPr txBox="1">
            <a:spLocks noGrp="1"/>
          </p:cNvSpPr>
          <p:nvPr>
            <p:ph type="body" idx="21"/>
          </p:nvPr>
        </p:nvSpPr>
        <p:spPr>
          <a:prstGeom prst="rect">
            <a:avLst/>
          </a:prstGeom>
        </p:spPr>
        <p:txBody>
          <a:bodyPr/>
          <a:lstStyle>
            <a:lvl1pPr>
              <a:tabLst>
                <a:tab pos="12039600" algn="r"/>
              </a:tabLst>
            </a:lvl1pPr>
          </a:lstStyle>
          <a:p>
            <a:r>
              <a:t>2.2 - Le web	Ajax</a:t>
            </a:r>
          </a:p>
        </p:txBody>
      </p:sp>
      <p:sp>
        <p:nvSpPr>
          <p:cNvPr id="475"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37</a:t>
            </a:fld>
            <a:endParaRPr/>
          </a:p>
        </p:txBody>
      </p:sp>
      <p:pic>
        <p:nvPicPr>
          <p:cNvPr id="476" name="Image" descr="Image"/>
          <p:cNvPicPr>
            <a:picLocks noChangeAspect="1"/>
          </p:cNvPicPr>
          <p:nvPr/>
        </p:nvPicPr>
        <p:blipFill>
          <a:blip r:embed="rId3"/>
          <a:stretch>
            <a:fillRect/>
          </a:stretch>
        </p:blipFill>
        <p:spPr>
          <a:xfrm>
            <a:off x="11097935" y="1485963"/>
            <a:ext cx="1683003" cy="811208"/>
          </a:xfrm>
          <a:prstGeom prst="rect">
            <a:avLst/>
          </a:prstGeom>
          <a:ln w="12700">
            <a:miter lim="400000"/>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481" name="Ajax, suite…"/>
          <p:cNvSpPr txBox="1">
            <a:spLocks noGrp="1"/>
          </p:cNvSpPr>
          <p:nvPr>
            <p:ph type="body" idx="1"/>
          </p:nvPr>
        </p:nvSpPr>
        <p:spPr>
          <a:prstGeom prst="rect">
            <a:avLst/>
          </a:prstGeom>
        </p:spPr>
        <p:txBody>
          <a:bodyPr/>
          <a:lstStyle/>
          <a:p>
            <a:pPr marL="482599" indent="-482599" defTabSz="554990">
              <a:spcBef>
                <a:spcPts val="1100"/>
              </a:spcBef>
              <a:defRPr sz="2660"/>
            </a:pPr>
            <a:r>
              <a:t>Ajax, suite</a:t>
            </a:r>
          </a:p>
          <a:p>
            <a:pPr marL="787400" lvl="1" indent="-304800" defTabSz="554990">
              <a:spcBef>
                <a:spcPts val="700"/>
              </a:spcBef>
              <a:buChar char="✤"/>
              <a:defRPr sz="2280"/>
            </a:pPr>
            <a:r>
              <a:t>Avec cette nouvelle architecture, trois concepts sont utilisés :</a:t>
            </a:r>
          </a:p>
          <a:p>
            <a:pPr marL="1244600" lvl="2" indent="-279400" defTabSz="554990">
              <a:spcBef>
                <a:spcPts val="500"/>
              </a:spcBef>
              <a:buChar char="✤"/>
              <a:defRPr sz="2090"/>
            </a:pPr>
            <a:r>
              <a:rPr b="1"/>
              <a:t>Des événements légers coté serveur</a:t>
            </a:r>
            <a:r>
              <a:t> : des composants d’une application web peuvent effectuer des petites requêtes sur le serveur, pour obtenir des informations qui ne vont modifier qu’une partie du DOM ; le rafraichissement complet de la page n’est pas nécessaire.</a:t>
            </a:r>
          </a:p>
          <a:p>
            <a:pPr marL="1244600" lvl="2" indent="-279400" defTabSz="554990">
              <a:spcBef>
                <a:spcPts val="500"/>
              </a:spcBef>
              <a:buChar char="✤"/>
              <a:defRPr sz="2090" spc="-20"/>
            </a:pPr>
            <a:r>
              <a:rPr b="1"/>
              <a:t>Asynchronisme</a:t>
            </a:r>
            <a:r>
              <a:t> : les requêtes envoyées ne bloquent pas le navigateur, se sorte que l’utilisateur peut utiliser d’autres parties de l’application. L’interface graphique peut l’informer de la requête en cours.</a:t>
            </a:r>
          </a:p>
          <a:p>
            <a:pPr marL="1244600" lvl="2" indent="-279400" defTabSz="554990">
              <a:spcBef>
                <a:spcPts val="500"/>
              </a:spcBef>
              <a:buChar char="✤"/>
              <a:defRPr sz="2090"/>
            </a:pPr>
            <a:r>
              <a:rPr b="1"/>
              <a:t>Généralisation</a:t>
            </a:r>
            <a:r>
              <a:t> : tout événement de l’utilisateur  (clic souris, survol du pointeur, action sur des touches du clavier) peut déclencher une requête asynchrone.</a:t>
            </a:r>
          </a:p>
          <a:p>
            <a:pPr marL="482599" indent="-482599" defTabSz="554990">
              <a:spcBef>
                <a:spcPts val="1100"/>
              </a:spcBef>
              <a:defRPr sz="2660"/>
            </a:pPr>
            <a:r>
              <a:t>L'API Fetch </a:t>
            </a:r>
          </a:p>
          <a:p>
            <a:pPr marL="787400" lvl="1" indent="-304800" defTabSz="554990">
              <a:spcBef>
                <a:spcPts val="700"/>
              </a:spcBef>
              <a:buChar char="✤"/>
              <a:defRPr sz="2280"/>
            </a:pPr>
            <a:r>
              <a:t>Elle fournit une interface JavaScript permettant d'effectuer des requêtes HTTP et de traiter les réponses.</a:t>
            </a:r>
          </a:p>
          <a:p>
            <a:pPr marL="787400" lvl="1" indent="-304800" defTabSz="554990">
              <a:spcBef>
                <a:spcPts val="700"/>
              </a:spcBef>
              <a:buChar char="✤"/>
              <a:defRPr sz="2280"/>
            </a:pPr>
            <a:r>
              <a:t>La méthode globale </a:t>
            </a:r>
            <a:r>
              <a:rPr i="1"/>
              <a:t>fetch()</a:t>
            </a:r>
            <a:r>
              <a:t> permet un accès pratique aux ressources récupérées de façon asynchrone sur le réseau.</a:t>
            </a:r>
          </a:p>
          <a:p>
            <a:pPr marL="787400" lvl="1" indent="-304800" defTabSz="554990">
              <a:spcBef>
                <a:spcPts val="700"/>
              </a:spcBef>
              <a:buChar char="✤"/>
              <a:defRPr sz="2280"/>
            </a:pPr>
            <a:r>
              <a:t>À la différence de XMLHttpRequest qui fonctionne à l'aide de fonctions de rappel (callbacks), l'API Fetch utilise les promesses et fournit une meilleure alternative.</a:t>
            </a:r>
          </a:p>
          <a:p>
            <a:pPr marL="1244600" lvl="2" indent="-279400" defTabSz="554990">
              <a:spcBef>
                <a:spcPts val="500"/>
              </a:spcBef>
              <a:buChar char="✤"/>
              <a:defRPr sz="2090"/>
            </a:pPr>
            <a:r>
              <a:t>L'API Fetch intègre également des concepts HTTP avancés tels que le CORS (</a:t>
            </a:r>
            <a:r>
              <a:rPr i="1"/>
              <a:t>Cross-origin resource sharing</a:t>
            </a:r>
            <a:r>
              <a:t>)et d'autres extensions de HTTP.</a:t>
            </a:r>
          </a:p>
        </p:txBody>
      </p:sp>
      <p:sp>
        <p:nvSpPr>
          <p:cNvPr id="482" name="2.2 - Le web Ajax"/>
          <p:cNvSpPr txBox="1">
            <a:spLocks noGrp="1"/>
          </p:cNvSpPr>
          <p:nvPr>
            <p:ph type="body" idx="21"/>
          </p:nvPr>
        </p:nvSpPr>
        <p:spPr>
          <a:prstGeom prst="rect">
            <a:avLst/>
          </a:prstGeom>
        </p:spPr>
        <p:txBody>
          <a:bodyPr/>
          <a:lstStyle>
            <a:lvl1pPr>
              <a:tabLst>
                <a:tab pos="12039600" algn="r"/>
              </a:tabLst>
            </a:lvl1pPr>
          </a:lstStyle>
          <a:p>
            <a:r>
              <a:t>2.2 - Le web	Ajax</a:t>
            </a:r>
          </a:p>
        </p:txBody>
      </p:sp>
      <p:sp>
        <p:nvSpPr>
          <p:cNvPr id="483"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38</a:t>
            </a:fld>
            <a:endParaRPr/>
          </a:p>
        </p:txBody>
      </p:sp>
      <p:pic>
        <p:nvPicPr>
          <p:cNvPr id="484" name="Image" descr="Image"/>
          <p:cNvPicPr>
            <a:picLocks noChangeAspect="1"/>
          </p:cNvPicPr>
          <p:nvPr/>
        </p:nvPicPr>
        <p:blipFill>
          <a:blip r:embed="rId3"/>
          <a:stretch>
            <a:fillRect/>
          </a:stretch>
        </p:blipFill>
        <p:spPr>
          <a:xfrm>
            <a:off x="11097935" y="1485963"/>
            <a:ext cx="1683003" cy="811208"/>
          </a:xfrm>
          <a:prstGeom prst="rect">
            <a:avLst/>
          </a:prstGeom>
          <a:ln w="12700">
            <a:miter lim="400000"/>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489" name="CGI ; Scripts coté serveur…"/>
          <p:cNvSpPr txBox="1">
            <a:spLocks noGrp="1"/>
          </p:cNvSpPr>
          <p:nvPr>
            <p:ph type="body" idx="1"/>
          </p:nvPr>
        </p:nvSpPr>
        <p:spPr>
          <a:prstGeom prst="rect">
            <a:avLst/>
          </a:prstGeom>
        </p:spPr>
        <p:txBody>
          <a:bodyPr/>
          <a:lstStyle/>
          <a:p>
            <a:r>
              <a:t>CGI ; Scripts coté serveur</a:t>
            </a:r>
            <a:br/>
            <a:endParaRPr/>
          </a:p>
          <a:p>
            <a:pPr marL="828842" lvl="1" indent="-320842">
              <a:buChar char="✤"/>
            </a:pPr>
            <a:r>
              <a:t>CGI , </a:t>
            </a:r>
            <a:r>
              <a:rPr i="1"/>
              <a:t>Common Gateway Interface</a:t>
            </a:r>
            <a:r>
              <a:t>  (littéralement : Interface de passerelle commune...)</a:t>
            </a:r>
            <a:br/>
            <a:endParaRPr/>
          </a:p>
          <a:p>
            <a:pPr marL="828842" lvl="1" indent="-320842">
              <a:buChar char="✤"/>
            </a:pPr>
            <a:r>
              <a:t>Avec les formulaires, qui existent depuis HTML 2.0, il est devenu nécessaire de construire coté serveur des pages web dynamiques, générées en fonction de données saisies par l’utilisateur.</a:t>
            </a:r>
          </a:p>
        </p:txBody>
      </p:sp>
      <p:sp>
        <p:nvSpPr>
          <p:cNvPr id="490" name="2.2 - Le web CGI"/>
          <p:cNvSpPr txBox="1">
            <a:spLocks noGrp="1"/>
          </p:cNvSpPr>
          <p:nvPr>
            <p:ph type="body" idx="21"/>
          </p:nvPr>
        </p:nvSpPr>
        <p:spPr>
          <a:prstGeom prst="rect">
            <a:avLst/>
          </a:prstGeom>
        </p:spPr>
        <p:txBody>
          <a:bodyPr/>
          <a:lstStyle>
            <a:lvl1pPr>
              <a:tabLst>
                <a:tab pos="12039600" algn="r"/>
              </a:tabLst>
            </a:lvl1pPr>
          </a:lstStyle>
          <a:p>
            <a:r>
              <a:t>2.2 - Le web	CGI</a:t>
            </a:r>
          </a:p>
        </p:txBody>
      </p:sp>
      <p:sp>
        <p:nvSpPr>
          <p:cNvPr id="491"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39</a:t>
            </a:fld>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Préambule"/>
          <p:cNvSpPr txBox="1">
            <a:spLocks noGrp="1"/>
          </p:cNvSpPr>
          <p:nvPr>
            <p:ph type="title"/>
          </p:nvPr>
        </p:nvSpPr>
        <p:spPr>
          <a:prstGeom prst="rect">
            <a:avLst/>
          </a:prstGeom>
        </p:spPr>
        <p:txBody>
          <a:bodyPr/>
          <a:lstStyle>
            <a:lvl1pPr defTabSz="432308">
              <a:defRPr sz="3404" spc="-68"/>
            </a:lvl1pPr>
          </a:lstStyle>
          <a:p>
            <a:r>
              <a:t>Préambule</a:t>
            </a:r>
          </a:p>
        </p:txBody>
      </p:sp>
      <p:sp>
        <p:nvSpPr>
          <p:cNvPr id="164" name="Rappel"/>
          <p:cNvSpPr txBox="1">
            <a:spLocks noGrp="1"/>
          </p:cNvSpPr>
          <p:nvPr>
            <p:ph type="body" idx="21"/>
          </p:nvPr>
        </p:nvSpPr>
        <p:spPr>
          <a:prstGeom prst="rect">
            <a:avLst/>
          </a:prstGeom>
        </p:spPr>
        <p:txBody>
          <a:bodyPr/>
          <a:lstStyle/>
          <a:p>
            <a:r>
              <a:t>Rappel</a:t>
            </a:r>
          </a:p>
        </p:txBody>
      </p:sp>
      <p:sp>
        <p:nvSpPr>
          <p:cNvPr id="165" name="La couche application (Application layer)…"/>
          <p:cNvSpPr txBox="1">
            <a:spLocks noGrp="1"/>
          </p:cNvSpPr>
          <p:nvPr>
            <p:ph type="body" idx="1"/>
          </p:nvPr>
        </p:nvSpPr>
        <p:spPr>
          <a:xfrm>
            <a:off x="355600" y="1684734"/>
            <a:ext cx="12293600" cy="7652389"/>
          </a:xfrm>
          <a:prstGeom prst="rect">
            <a:avLst/>
          </a:prstGeom>
        </p:spPr>
        <p:txBody>
          <a:bodyPr/>
          <a:lstStyle/>
          <a:p>
            <a:r>
              <a:t>La couche application (Application layer)</a:t>
            </a:r>
          </a:p>
          <a:p>
            <a:pPr lvl="1"/>
            <a:r>
              <a:t>C’est le point d’accès aux services réseaux.</a:t>
            </a:r>
          </a:p>
          <a:p>
            <a:pPr lvl="2"/>
            <a:r>
              <a:t>Normes et protocoles proches de l’utilisateur de services communicants.</a:t>
            </a:r>
          </a:p>
          <a:p>
            <a:pPr lvl="2"/>
            <a:r>
              <a:t>Bibliothèques et API (packages, librairies) d’accès à des services tels que :</a:t>
            </a:r>
          </a:p>
          <a:p>
            <a:pPr lvl="3"/>
            <a:r>
              <a:t>Transferts et systèmes de fichiers</a:t>
            </a:r>
          </a:p>
          <a:p>
            <a:pPr lvl="3"/>
            <a:r>
              <a:t>Courrier électronique</a:t>
            </a:r>
          </a:p>
          <a:p>
            <a:pPr lvl="3"/>
            <a:r>
              <a:t>Messagerie instantanée</a:t>
            </a:r>
          </a:p>
          <a:p>
            <a:pPr lvl="3"/>
            <a:r>
              <a:t>VoIP, ToIP ; visioconférence</a:t>
            </a:r>
          </a:p>
          <a:p>
            <a:pPr lvl="3"/>
            <a:r>
              <a:t>Exécution de travaux ou de sessions à distance</a:t>
            </a:r>
          </a:p>
          <a:p>
            <a:pPr lvl="3"/>
            <a:r>
              <a:t>Consultation et gestion d’annuaires</a:t>
            </a:r>
          </a:p>
          <a:p>
            <a:pPr lvl="1"/>
            <a:endParaRPr/>
          </a:p>
          <a:p>
            <a:pPr lvl="1"/>
            <a:r>
              <a:t>Dans l’architecture liée à internet, on considère plutôt :</a:t>
            </a:r>
          </a:p>
          <a:p>
            <a:pPr lvl="2"/>
            <a:r>
              <a:t>La couche </a:t>
            </a:r>
            <a:r>
              <a:rPr b="1"/>
              <a:t>application</a:t>
            </a:r>
            <a:r>
              <a:t> de l’architecture TCP/IP</a:t>
            </a:r>
          </a:p>
          <a:p>
            <a:pPr lvl="2"/>
            <a:r>
              <a:t>Pour le modèle lié à internet, on regroupe sous le terme de couche Application les couches session, présentation et application d’OSI (les couches supérieures d’OSI).</a:t>
            </a:r>
          </a:p>
        </p:txBody>
      </p:sp>
      <p:sp>
        <p:nvSpPr>
          <p:cNvPr id="166" name="Numéro de diapositive"/>
          <p:cNvSpPr txBox="1">
            <a:spLocks noGrp="1"/>
          </p:cNvSpPr>
          <p:nvPr>
            <p:ph type="sldNum" sz="quarter" idx="2"/>
          </p:nvPr>
        </p:nvSpPr>
        <p:spPr>
          <a:xfrm>
            <a:off x="12382499" y="9220200"/>
            <a:ext cx="215901" cy="355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a:t>
            </a:fld>
            <a:endParaRP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494" name="CGI ; Scripts coté serveur…"/>
          <p:cNvSpPr txBox="1">
            <a:spLocks noGrp="1"/>
          </p:cNvSpPr>
          <p:nvPr>
            <p:ph type="body" idx="1"/>
          </p:nvPr>
        </p:nvSpPr>
        <p:spPr>
          <a:prstGeom prst="rect">
            <a:avLst/>
          </a:prstGeom>
        </p:spPr>
        <p:txBody>
          <a:bodyPr/>
          <a:lstStyle/>
          <a:p>
            <a:r>
              <a:t>CGI ; Scripts coté serveur</a:t>
            </a:r>
            <a:br/>
            <a:endParaRPr/>
          </a:p>
          <a:p>
            <a:pPr marL="828842" lvl="1" indent="-320842">
              <a:buChar char="✤"/>
            </a:pPr>
            <a:r>
              <a:t>Voici un exemple :</a:t>
            </a:r>
          </a:p>
          <a:p>
            <a:pPr marL="1310105" lvl="2" indent="-294105">
              <a:buChar char="✤"/>
            </a:pPr>
            <a:r>
              <a:t>➀ L’utilisateur, après avoir rempli les champs d’un formulaire d’une page web, clique sur un bouton ‘Submit’ ;</a:t>
            </a:r>
          </a:p>
          <a:p>
            <a:pPr marL="1310105" lvl="2" indent="-294105">
              <a:buChar char="✤"/>
            </a:pPr>
            <a:r>
              <a:t>➁ Le navigateur envoie une requête HTTP : </a:t>
            </a:r>
          </a:p>
          <a:p>
            <a:pPr marL="1791368" lvl="3" indent="-267368">
              <a:buSzPct val="70000"/>
              <a:buChar char="✤"/>
            </a:pPr>
            <a:r>
              <a:t>avec l’URL généralement indiquée comme valeur de l’attribut ‘action’ de la balise &lt;form&gt; ;</a:t>
            </a:r>
          </a:p>
          <a:p>
            <a:pPr marL="1791368" lvl="3" indent="-267368">
              <a:buSzPct val="70000"/>
              <a:buChar char="✤"/>
            </a:pPr>
            <a:r>
              <a:t>et en associant les données saisies soit en fin d’URL (méthode GET) soit dans le corps de la requête HTTP (méthode POST) ;</a:t>
            </a:r>
          </a:p>
          <a:p>
            <a:pPr marL="1310105" lvl="2" indent="-294105">
              <a:buChar char="✤"/>
            </a:pPr>
            <a:r>
              <a:t>➂ Le serveur HTTP :</a:t>
            </a:r>
          </a:p>
          <a:p>
            <a:pPr marL="1791368" lvl="3" indent="-267368">
              <a:buSzPct val="70000"/>
              <a:buChar char="✤"/>
            </a:pPr>
            <a:r>
              <a:t>reçoit la requête ;</a:t>
            </a:r>
          </a:p>
          <a:p>
            <a:pPr marL="1791368" lvl="3" indent="-267368">
              <a:buSzPct val="70000"/>
              <a:buChar char="✤"/>
            </a:pPr>
            <a:r>
              <a:t>lance un programme ou un script de type CGI, </a:t>
            </a:r>
            <a:r>
              <a:rPr i="1"/>
              <a:t>Common Gateway Interface</a:t>
            </a:r>
            <a:r>
              <a:t>...</a:t>
            </a:r>
          </a:p>
          <a:p>
            <a:pPr marL="1791368" lvl="3" indent="-267368">
              <a:buSzPct val="70000"/>
              <a:buChar char="✤"/>
            </a:pPr>
            <a:r>
              <a:t>qui récupère les données soit via des variables d'environnement (méthode GET), soit dans un flux d’entrée (méthode POST) ;</a:t>
            </a:r>
          </a:p>
          <a:p>
            <a:pPr marL="1310105" lvl="2" indent="-294105">
              <a:buChar char="✤"/>
            </a:pPr>
            <a:r>
              <a:t>➃ Ce programme procède aux traitements en fonction des données transmises et retourne une page web relayée par le serveur HTTP ;</a:t>
            </a:r>
          </a:p>
          <a:p>
            <a:pPr marL="1310105" lvl="2" indent="-294105">
              <a:buChar char="✤"/>
            </a:pPr>
            <a:r>
              <a:t>➄ Le navigateur affiche la page web résultante.</a:t>
            </a:r>
          </a:p>
        </p:txBody>
      </p:sp>
      <p:sp>
        <p:nvSpPr>
          <p:cNvPr id="495" name="2.2 - Le web CGI"/>
          <p:cNvSpPr txBox="1">
            <a:spLocks noGrp="1"/>
          </p:cNvSpPr>
          <p:nvPr>
            <p:ph type="body" idx="21"/>
          </p:nvPr>
        </p:nvSpPr>
        <p:spPr>
          <a:prstGeom prst="rect">
            <a:avLst/>
          </a:prstGeom>
        </p:spPr>
        <p:txBody>
          <a:bodyPr/>
          <a:lstStyle>
            <a:lvl1pPr>
              <a:tabLst>
                <a:tab pos="12039600" algn="r"/>
              </a:tabLst>
            </a:lvl1pPr>
          </a:lstStyle>
          <a:p>
            <a:r>
              <a:t>2.2 - Le web	CGI</a:t>
            </a:r>
          </a:p>
        </p:txBody>
      </p:sp>
      <p:sp>
        <p:nvSpPr>
          <p:cNvPr id="496"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40</a:t>
            </a:fld>
            <a:endParaRP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499" name="CGI ; Scripts coté serveur…"/>
          <p:cNvSpPr txBox="1">
            <a:spLocks noGrp="1"/>
          </p:cNvSpPr>
          <p:nvPr>
            <p:ph type="body" idx="1"/>
          </p:nvPr>
        </p:nvSpPr>
        <p:spPr>
          <a:prstGeom prst="rect">
            <a:avLst/>
          </a:prstGeom>
        </p:spPr>
        <p:txBody>
          <a:bodyPr/>
          <a:lstStyle/>
          <a:p>
            <a:r>
              <a:t>CGI ; Scripts coté serveur</a:t>
            </a:r>
            <a:br/>
            <a:endParaRPr/>
          </a:p>
          <a:p>
            <a:pPr marL="828842" lvl="1" indent="-320842">
              <a:buChar char="✤"/>
            </a:pPr>
            <a:r>
              <a:t>Nota : </a:t>
            </a:r>
          </a:p>
          <a:p>
            <a:pPr marL="828842" lvl="1" indent="-320842">
              <a:buChar char="✤"/>
            </a:pPr>
            <a:r>
              <a:t>En ➂ , on préfère actuellement les variantes suivantes :</a:t>
            </a:r>
          </a:p>
          <a:p>
            <a:pPr marL="1310105" lvl="2" indent="-294105">
              <a:buChar char="✤"/>
            </a:pPr>
            <a:r>
              <a:t>FastCGI : cela permet de lancer le programme qu’une fois. Il reste ensuite en cache pour une utilisation ultérieure</a:t>
            </a:r>
          </a:p>
          <a:p>
            <a:pPr marL="1310105" lvl="2" indent="-294105">
              <a:buChar char="✤"/>
            </a:pPr>
            <a:r>
              <a:t>Les interprèteurs sont maintenant intégrés au sein du serveur HTTP sous forme de modules.</a:t>
            </a:r>
          </a:p>
          <a:p>
            <a:pPr marL="828842" lvl="1" indent="-320842">
              <a:buChar char="✤"/>
              <a:defRPr b="1"/>
            </a:pPr>
            <a:r>
              <a:t>Scripts coté serveurs </a:t>
            </a:r>
            <a:br/>
            <a:r>
              <a:rPr b="0"/>
              <a:t>Les CGI sont des programmes compilés ou (très souvent) interprétés. Les langages serveur suivants sont populaires :</a:t>
            </a:r>
          </a:p>
          <a:p>
            <a:pPr marL="1310105" lvl="2" indent="-294105">
              <a:buChar char="✤"/>
            </a:pPr>
            <a:r>
              <a:t>Perl</a:t>
            </a:r>
          </a:p>
          <a:p>
            <a:pPr marL="1310105" lvl="2" indent="-294105">
              <a:buChar char="✤"/>
            </a:pPr>
            <a:r>
              <a:t>Python</a:t>
            </a:r>
          </a:p>
          <a:p>
            <a:pPr marL="1310105" lvl="2" indent="-294105">
              <a:buChar char="✤"/>
            </a:pPr>
            <a:r>
              <a:t>JSP (</a:t>
            </a:r>
            <a:r>
              <a:rPr i="1"/>
              <a:t>Java Server Pages</a:t>
            </a:r>
            <a:r>
              <a:t>)</a:t>
            </a:r>
          </a:p>
          <a:p>
            <a:pPr marL="1310105" lvl="2" indent="-294105">
              <a:buChar char="✤"/>
            </a:pPr>
            <a:r>
              <a:t>ASP (</a:t>
            </a:r>
            <a:r>
              <a:rPr i="1"/>
              <a:t>Active Server Pages</a:t>
            </a:r>
            <a:r>
              <a:t>)</a:t>
            </a:r>
          </a:p>
          <a:p>
            <a:pPr marL="1310105" lvl="2" indent="-294105">
              <a:buChar char="✤"/>
            </a:pPr>
            <a:r>
              <a:t>PHP (</a:t>
            </a:r>
            <a:r>
              <a:rPr i="1"/>
              <a:t>PHP HyperText Preprocessor</a:t>
            </a:r>
            <a:r>
              <a:t>). Ex. </a:t>
            </a:r>
            <a:r>
              <a:rPr u="sng">
                <a:solidFill>
                  <a:schemeClr val="accent5">
                    <a:satOff val="8112"/>
                    <a:lumOff val="-14630"/>
                  </a:schemeClr>
                </a:solidFill>
                <a:hlinkClick r:id="rId3"/>
              </a:rPr>
              <a:t>PHP-FPM</a:t>
            </a:r>
            <a:r>
              <a:t>.</a:t>
            </a:r>
          </a:p>
          <a:p>
            <a:pPr marL="1310105" lvl="2" indent="-294105">
              <a:buChar char="✤"/>
            </a:pPr>
            <a:r>
              <a:t>Servlets (avec Java)</a:t>
            </a:r>
          </a:p>
        </p:txBody>
      </p:sp>
      <p:sp>
        <p:nvSpPr>
          <p:cNvPr id="500" name="2.2 - Le web CGI"/>
          <p:cNvSpPr txBox="1">
            <a:spLocks noGrp="1"/>
          </p:cNvSpPr>
          <p:nvPr>
            <p:ph type="body" idx="21"/>
          </p:nvPr>
        </p:nvSpPr>
        <p:spPr>
          <a:prstGeom prst="rect">
            <a:avLst/>
          </a:prstGeom>
        </p:spPr>
        <p:txBody>
          <a:bodyPr/>
          <a:lstStyle>
            <a:lvl1pPr>
              <a:tabLst>
                <a:tab pos="12039600" algn="r"/>
              </a:tabLst>
            </a:lvl1pPr>
          </a:lstStyle>
          <a:p>
            <a:r>
              <a:t>2.2 - Le web	CGI</a:t>
            </a:r>
          </a:p>
        </p:txBody>
      </p:sp>
      <p:sp>
        <p:nvSpPr>
          <p:cNvPr id="501"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41</a:t>
            </a:fld>
            <a:endParaRP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506" name="CGI ; Scripts coté serveur…"/>
          <p:cNvSpPr txBox="1">
            <a:spLocks noGrp="1"/>
          </p:cNvSpPr>
          <p:nvPr>
            <p:ph type="body" idx="1"/>
          </p:nvPr>
        </p:nvSpPr>
        <p:spPr>
          <a:prstGeom prst="rect">
            <a:avLst/>
          </a:prstGeom>
        </p:spPr>
        <p:txBody>
          <a:bodyPr/>
          <a:lstStyle/>
          <a:p>
            <a:r>
              <a:t>CGI ; Scripts coté serveur</a:t>
            </a:r>
            <a:br/>
            <a:endParaRPr/>
          </a:p>
          <a:p>
            <a:pPr marL="828842" lvl="1" indent="-320842">
              <a:buChar char="✤"/>
            </a:pPr>
            <a:r>
              <a:t>Exemple avec PHP : </a:t>
            </a:r>
          </a:p>
          <a:p>
            <a:pPr marL="1310105" lvl="2" indent="-294105">
              <a:buChar char="✤"/>
            </a:pPr>
            <a:r>
              <a:t>Sur un serveur web, on place un document : </a:t>
            </a:r>
            <a:r>
              <a:rPr i="1"/>
              <a:t>formulaire.php</a:t>
            </a:r>
          </a:p>
          <a:p>
            <a:pPr marL="1791368" lvl="3" indent="-267368">
              <a:buSzPct val="70000"/>
              <a:buChar char="✤"/>
            </a:pPr>
            <a:r>
              <a:t>Il nous faut alors un accès FTP (</a:t>
            </a:r>
            <a:r>
              <a:rPr i="1"/>
              <a:t>File Tranfer Protocol</a:t>
            </a:r>
            <a:r>
              <a:t>) pour pouvoir déposer des fichiers sur le serveur.</a:t>
            </a:r>
          </a:p>
          <a:p>
            <a:pPr marL="1310105" lvl="2" indent="-294105">
              <a:buChar char="✤"/>
            </a:pPr>
            <a:r>
              <a:t>Le code de ce document est visible avec ce document texte : </a:t>
            </a:r>
            <a:r>
              <a:rPr i="1" u="sng">
                <a:solidFill>
                  <a:schemeClr val="accent5">
                    <a:satOff val="8112"/>
                    <a:lumOff val="-14630"/>
                  </a:schemeClr>
                </a:solidFill>
                <a:hlinkClick r:id="rId3"/>
              </a:rPr>
              <a:t>formulaire.txt</a:t>
            </a:r>
            <a:br/>
            <a:endParaRPr/>
          </a:p>
          <a:p>
            <a:pPr marL="1310105" lvl="2" indent="-294105">
              <a:buChar char="✤"/>
            </a:pPr>
            <a:r>
              <a:t>Ouvrir le formulaire :  </a:t>
            </a:r>
            <a:r>
              <a:rPr u="sng">
                <a:solidFill>
                  <a:schemeClr val="accent5">
                    <a:satOff val="8112"/>
                    <a:lumOff val="-14630"/>
                  </a:schemeClr>
                </a:solidFill>
                <a:hlinkClick r:id="rId4"/>
              </a:rPr>
              <a:t>https://rsx102.seancetenante.com/minimum/formulaire.php</a:t>
            </a:r>
          </a:p>
          <a:p>
            <a:pPr marL="1310105" lvl="2" indent="-294105">
              <a:buChar char="✤"/>
            </a:pPr>
            <a:r>
              <a:t>Examiner le code source du formulaire avec votre navigateur, avant puis après la soumission du formulaire.</a:t>
            </a:r>
          </a:p>
          <a:p>
            <a:pPr marL="1310105" lvl="2" indent="-294105">
              <a:buChar char="✤"/>
            </a:pPr>
            <a:r>
              <a:t>==&gt; Le code PHP est exécuté sur le serveur, générant ainsi le HTML, qui sera ensuite envoyé au client.</a:t>
            </a:r>
          </a:p>
          <a:p>
            <a:pPr marL="1310105" lvl="2" indent="-294105">
              <a:buChar char="✤"/>
            </a:pPr>
            <a:endParaRPr/>
          </a:p>
          <a:p>
            <a:pPr marL="828842" lvl="1" indent="-320842">
              <a:buChar char="✤"/>
            </a:pPr>
            <a:r>
              <a:t>Voir aussi : </a:t>
            </a:r>
            <a:r>
              <a:rPr u="sng">
                <a:solidFill>
                  <a:schemeClr val="accent5">
                    <a:satOff val="8112"/>
                    <a:lumOff val="-14630"/>
                  </a:schemeClr>
                </a:solidFill>
                <a:hlinkClick r:id="rId5"/>
              </a:rPr>
              <a:t>https://www.php.net/manual/fr/</a:t>
            </a:r>
          </a:p>
        </p:txBody>
      </p:sp>
      <p:sp>
        <p:nvSpPr>
          <p:cNvPr id="507" name="2.2 - Le web CGI"/>
          <p:cNvSpPr txBox="1">
            <a:spLocks noGrp="1"/>
          </p:cNvSpPr>
          <p:nvPr>
            <p:ph type="body" idx="21"/>
          </p:nvPr>
        </p:nvSpPr>
        <p:spPr>
          <a:prstGeom prst="rect">
            <a:avLst/>
          </a:prstGeom>
        </p:spPr>
        <p:txBody>
          <a:bodyPr/>
          <a:lstStyle>
            <a:lvl1pPr>
              <a:tabLst>
                <a:tab pos="12039600" algn="r"/>
              </a:tabLst>
            </a:lvl1pPr>
          </a:lstStyle>
          <a:p>
            <a:r>
              <a:t>2.2 - Le web	CGI</a:t>
            </a:r>
          </a:p>
        </p:txBody>
      </p:sp>
      <p:sp>
        <p:nvSpPr>
          <p:cNvPr id="508"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42</a:t>
            </a:fld>
            <a:endParaRP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513" name="Introduction…"/>
          <p:cNvSpPr txBox="1">
            <a:spLocks noGrp="1"/>
          </p:cNvSpPr>
          <p:nvPr>
            <p:ph type="body" idx="1"/>
          </p:nvPr>
        </p:nvSpPr>
        <p:spPr>
          <a:prstGeom prst="rect">
            <a:avLst/>
          </a:prstGeom>
        </p:spPr>
        <p:txBody>
          <a:bodyPr/>
          <a:lstStyle/>
          <a:p>
            <a:r>
              <a:t>Introduction</a:t>
            </a:r>
          </a:p>
          <a:p>
            <a:pPr marL="828842" lvl="1" indent="-320842">
              <a:buChar char="✤"/>
            </a:pPr>
            <a:r>
              <a:t>XML est un langage de description adapté à la représentation structurée de données.</a:t>
            </a:r>
          </a:p>
          <a:p>
            <a:pPr marL="828842" lvl="1" indent="-320842">
              <a:buChar char="✤"/>
            </a:pPr>
            <a:r>
              <a:t>Langage de balisage extensible :</a:t>
            </a:r>
          </a:p>
          <a:p>
            <a:pPr marL="1310105" lvl="2" indent="-294105">
              <a:buChar char="✤"/>
            </a:pPr>
            <a:r>
              <a:t>C’est un langage </a:t>
            </a:r>
            <a:r>
              <a:rPr b="1"/>
              <a:t>extensible</a:t>
            </a:r>
            <a:r>
              <a:t>, utilisant des balises (</a:t>
            </a:r>
            <a:r>
              <a:rPr b="1" i="1"/>
              <a:t>markup</a:t>
            </a:r>
            <a:r>
              <a:t>).</a:t>
            </a:r>
          </a:p>
          <a:p>
            <a:pPr marL="828842" lvl="1" indent="-320842">
              <a:buChar char="✤"/>
            </a:pPr>
            <a:r>
              <a:t>Un document XML est un fichier texte fortement structuré, destiné à représenter tout type de données.</a:t>
            </a:r>
          </a:p>
          <a:p>
            <a:pPr marL="828842" lvl="1" indent="-320842">
              <a:buChar char="✤"/>
            </a:pPr>
            <a:r>
              <a:t>Un inconvénient de HTML est qu’il ne permet pas de séparer la forme du contenu d’un document. </a:t>
            </a:r>
            <a:br/>
            <a:r>
              <a:t>XML peut servir à décrire un </a:t>
            </a:r>
            <a:r>
              <a:rPr b="1"/>
              <a:t>contenu</a:t>
            </a:r>
            <a:r>
              <a:t> ; la forme, le cas échéant, dépend de feuilles de styles associées.</a:t>
            </a:r>
          </a:p>
          <a:p>
            <a:pPr marL="828842" lvl="1" indent="-320842">
              <a:buChar char="✤"/>
            </a:pPr>
            <a:r>
              <a:t>XML, dérivé de SGML (</a:t>
            </a:r>
            <a:r>
              <a:rPr i="1"/>
              <a:t>Standard Generalized Markup Language</a:t>
            </a:r>
            <a:r>
              <a:t>), est un standard d’échange de données normalisé par W3C (</a:t>
            </a:r>
            <a:r>
              <a:rPr i="1"/>
              <a:t>World Wide Web Contorsium</a:t>
            </a:r>
            <a:r>
              <a:t>) : la version 1.0 en 1998 et la version 1.1 en 2004.</a:t>
            </a:r>
          </a:p>
          <a:p>
            <a:pPr marL="828842" lvl="1" indent="-320842">
              <a:buChar char="✤"/>
            </a:pPr>
            <a:r>
              <a:t>XML est utilisé pour :</a:t>
            </a:r>
          </a:p>
          <a:p>
            <a:pPr marL="1310105" lvl="2" indent="-294105">
              <a:buChar char="✤"/>
            </a:pPr>
            <a:r>
              <a:t>stocker ou échanger des données ;</a:t>
            </a:r>
          </a:p>
          <a:p>
            <a:pPr marL="1310105" lvl="2" indent="-294105">
              <a:buChar char="✤"/>
            </a:pPr>
            <a:r>
              <a:t>définir des langages, comme XHTML, SVG</a:t>
            </a:r>
            <a:r>
              <a:rPr i="1"/>
              <a:t> (Scalable Vector Graphics)</a:t>
            </a:r>
            <a:r>
              <a:t>, etc.</a:t>
            </a:r>
          </a:p>
        </p:txBody>
      </p:sp>
      <p:sp>
        <p:nvSpPr>
          <p:cNvPr id="514" name="2.3 - XML ; Extensible Markup Language Introduction"/>
          <p:cNvSpPr txBox="1">
            <a:spLocks noGrp="1"/>
          </p:cNvSpPr>
          <p:nvPr>
            <p:ph type="body" idx="21"/>
          </p:nvPr>
        </p:nvSpPr>
        <p:spPr>
          <a:prstGeom prst="rect">
            <a:avLst/>
          </a:prstGeom>
        </p:spPr>
        <p:txBody>
          <a:bodyPr/>
          <a:lstStyle>
            <a:lvl1pPr>
              <a:tabLst>
                <a:tab pos="12039600" algn="r"/>
              </a:tabLst>
            </a:lvl1pPr>
          </a:lstStyle>
          <a:p>
            <a:r>
              <a:t>2.3 - XML ; Extensible Markup Language	Introduction</a:t>
            </a:r>
          </a:p>
        </p:txBody>
      </p:sp>
      <p:sp>
        <p:nvSpPr>
          <p:cNvPr id="515"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43</a:t>
            </a:fld>
            <a:endParaRP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520" name="Exemples de balises :"/>
          <p:cNvSpPr txBox="1">
            <a:spLocks noGrp="1"/>
          </p:cNvSpPr>
          <p:nvPr>
            <p:ph type="body" idx="1"/>
          </p:nvPr>
        </p:nvSpPr>
        <p:spPr>
          <a:prstGeom prst="rect">
            <a:avLst/>
          </a:prstGeom>
        </p:spPr>
        <p:txBody>
          <a:bodyPr/>
          <a:lstStyle/>
          <a:p>
            <a:endParaRPr/>
          </a:p>
          <a:p>
            <a:r>
              <a:t>Exemples de balises :</a:t>
            </a:r>
          </a:p>
        </p:txBody>
      </p:sp>
      <p:sp>
        <p:nvSpPr>
          <p:cNvPr id="521" name="2.3 - XML ; Extensible Markup Language Introduction"/>
          <p:cNvSpPr txBox="1">
            <a:spLocks noGrp="1"/>
          </p:cNvSpPr>
          <p:nvPr>
            <p:ph type="body" idx="21"/>
          </p:nvPr>
        </p:nvSpPr>
        <p:spPr>
          <a:prstGeom prst="rect">
            <a:avLst/>
          </a:prstGeom>
        </p:spPr>
        <p:txBody>
          <a:bodyPr/>
          <a:lstStyle>
            <a:lvl1pPr>
              <a:tabLst>
                <a:tab pos="12039600" algn="r"/>
              </a:tabLst>
            </a:lvl1pPr>
          </a:lstStyle>
          <a:p>
            <a:r>
              <a:t>2.3 - XML ; Extensible Markup Language	Introduction</a:t>
            </a:r>
          </a:p>
        </p:txBody>
      </p:sp>
      <p:sp>
        <p:nvSpPr>
          <p:cNvPr id="522"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44</a:t>
            </a:fld>
            <a:endParaRPr/>
          </a:p>
        </p:txBody>
      </p:sp>
      <p:grpSp>
        <p:nvGrpSpPr>
          <p:cNvPr id="534" name="Grouper"/>
          <p:cNvGrpSpPr/>
          <p:nvPr/>
        </p:nvGrpSpPr>
        <p:grpSpPr>
          <a:xfrm>
            <a:off x="1828742" y="3023339"/>
            <a:ext cx="9347316" cy="3986322"/>
            <a:chOff x="-215899" y="-139700"/>
            <a:chExt cx="9347314" cy="3986320"/>
          </a:xfrm>
        </p:grpSpPr>
        <p:grpSp>
          <p:nvGrpSpPr>
            <p:cNvPr id="525" name="&lt;Titre&gt;…"/>
            <p:cNvGrpSpPr/>
            <p:nvPr/>
          </p:nvGrpSpPr>
          <p:grpSpPr>
            <a:xfrm>
              <a:off x="-215900" y="-139701"/>
              <a:ext cx="9347315" cy="3986322"/>
              <a:chOff x="0" y="0"/>
              <a:chExt cx="9347314" cy="3986320"/>
            </a:xfrm>
          </p:grpSpPr>
          <p:sp>
            <p:nvSpPr>
              <p:cNvPr id="524" name="&lt;Titre&gt;…"/>
              <p:cNvSpPr txBox="1"/>
              <p:nvPr/>
            </p:nvSpPr>
            <p:spPr>
              <a:xfrm>
                <a:off x="215900" y="139700"/>
                <a:ext cx="8915515" cy="3427521"/>
              </a:xfrm>
              <a:prstGeom prst="rect">
                <a:avLst/>
              </a:prstGeom>
              <a:solidFill>
                <a:srgbClr val="E0E0E0"/>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rmAutofit/>
              </a:bodyPr>
              <a:lstStyle/>
              <a:p>
                <a:pPr marL="356444" defTabSz="452627">
                  <a:spcBef>
                    <a:spcPts val="0"/>
                  </a:spcBef>
                  <a:defRPr sz="1979" i="0">
                    <a:solidFill>
                      <a:srgbClr val="000000"/>
                    </a:solidFill>
                    <a:latin typeface="Menlo Regular"/>
                    <a:ea typeface="Menlo Regular"/>
                    <a:cs typeface="Menlo Regular"/>
                    <a:sym typeface="Menlo Regular"/>
                  </a:defRPr>
                </a:pPr>
                <a:endParaRPr/>
              </a:p>
              <a:p>
                <a:pPr marL="356444" defTabSz="452627">
                  <a:spcBef>
                    <a:spcPts val="0"/>
                  </a:spcBef>
                  <a:defRPr sz="1979" i="0">
                    <a:solidFill>
                      <a:srgbClr val="000000"/>
                    </a:solidFill>
                    <a:latin typeface="Menlo Regular"/>
                    <a:ea typeface="Menlo Regular"/>
                    <a:cs typeface="Menlo Regular"/>
                    <a:sym typeface="Menlo Regular"/>
                  </a:defRPr>
                </a:pPr>
                <a:r>
                  <a:t>&lt;Titre&gt;</a:t>
                </a:r>
              </a:p>
              <a:p>
                <a:pPr marL="356444" defTabSz="452627">
                  <a:spcBef>
                    <a:spcPts val="0"/>
                  </a:spcBef>
                  <a:defRPr sz="1979" i="0">
                    <a:solidFill>
                      <a:srgbClr val="000000"/>
                    </a:solidFill>
                    <a:latin typeface="Menlo Regular"/>
                    <a:ea typeface="Menlo Regular"/>
                    <a:cs typeface="Menlo Regular"/>
                    <a:sym typeface="Menlo Regular"/>
                  </a:defRPr>
                </a:pPr>
                <a:r>
                  <a:t>	Cours de réseaux</a:t>
                </a:r>
              </a:p>
              <a:p>
                <a:pPr marL="356444" defTabSz="452627">
                  <a:spcBef>
                    <a:spcPts val="0"/>
                  </a:spcBef>
                  <a:defRPr sz="1979" i="0">
                    <a:solidFill>
                      <a:srgbClr val="000000"/>
                    </a:solidFill>
                    <a:latin typeface="Menlo Regular"/>
                    <a:ea typeface="Menlo Regular"/>
                    <a:cs typeface="Menlo Regular"/>
                    <a:sym typeface="Menlo Regular"/>
                  </a:defRPr>
                </a:pPr>
                <a:r>
                  <a:t>&lt;/Titre&gt;</a:t>
                </a:r>
              </a:p>
              <a:p>
                <a:pPr marL="356444" defTabSz="452627">
                  <a:spcBef>
                    <a:spcPts val="0"/>
                  </a:spcBef>
                  <a:defRPr sz="1979" i="0">
                    <a:solidFill>
                      <a:srgbClr val="000000"/>
                    </a:solidFill>
                    <a:latin typeface="Menlo Regular"/>
                    <a:ea typeface="Menlo Regular"/>
                    <a:cs typeface="Menlo Regular"/>
                    <a:sym typeface="Menlo Regular"/>
                  </a:defRPr>
                </a:pPr>
                <a:endParaRPr/>
              </a:p>
              <a:p>
                <a:pPr marL="356444" defTabSz="452627">
                  <a:spcBef>
                    <a:spcPts val="0"/>
                  </a:spcBef>
                  <a:defRPr sz="1979" i="0">
                    <a:solidFill>
                      <a:srgbClr val="000000"/>
                    </a:solidFill>
                    <a:latin typeface="Menlo Regular"/>
                    <a:ea typeface="Menlo Regular"/>
                    <a:cs typeface="Menlo Regular"/>
                    <a:sym typeface="Menlo Regular"/>
                  </a:defRPr>
                </a:pPr>
                <a:endParaRPr/>
              </a:p>
              <a:p>
                <a:pPr marL="356444" defTabSz="452627">
                  <a:spcBef>
                    <a:spcPts val="0"/>
                  </a:spcBef>
                  <a:defRPr sz="1979" i="0">
                    <a:solidFill>
                      <a:srgbClr val="000000"/>
                    </a:solidFill>
                    <a:latin typeface="Menlo Regular"/>
                    <a:ea typeface="Menlo Regular"/>
                    <a:cs typeface="Menlo Regular"/>
                    <a:sym typeface="Menlo Regular"/>
                  </a:defRPr>
                </a:pPr>
                <a:r>
                  <a:t>&lt;Prix monnaie="Euro"&gt; 27,50 &lt;/Prix&gt;</a:t>
                </a:r>
              </a:p>
              <a:p>
                <a:pPr marL="356444" defTabSz="452627">
                  <a:spcBef>
                    <a:spcPts val="0"/>
                  </a:spcBef>
                  <a:defRPr sz="1979" i="0">
                    <a:solidFill>
                      <a:srgbClr val="000000"/>
                    </a:solidFill>
                    <a:latin typeface="Menlo Regular"/>
                    <a:ea typeface="Menlo Regular"/>
                    <a:cs typeface="Menlo Regular"/>
                    <a:sym typeface="Menlo Regular"/>
                  </a:defRPr>
                </a:pPr>
                <a:endParaRPr/>
              </a:p>
              <a:p>
                <a:pPr marL="356444" defTabSz="452627">
                  <a:spcBef>
                    <a:spcPts val="0"/>
                  </a:spcBef>
                  <a:defRPr sz="1979" i="0">
                    <a:solidFill>
                      <a:srgbClr val="000000"/>
                    </a:solidFill>
                    <a:latin typeface="Menlo Regular"/>
                    <a:ea typeface="Menlo Regular"/>
                    <a:cs typeface="Menlo Regular"/>
                    <a:sym typeface="Menlo Regular"/>
                  </a:defRPr>
                </a:pPr>
                <a:endParaRPr/>
              </a:p>
              <a:p>
                <a:pPr marL="356444" defTabSz="452627">
                  <a:spcBef>
                    <a:spcPts val="0"/>
                  </a:spcBef>
                  <a:defRPr sz="1979" i="0">
                    <a:solidFill>
                      <a:srgbClr val="000000"/>
                    </a:solidFill>
                    <a:latin typeface="Menlo Regular"/>
                    <a:ea typeface="Menlo Regular"/>
                    <a:cs typeface="Menlo Regular"/>
                    <a:sym typeface="Menlo Regular"/>
                  </a:defRPr>
                </a:pPr>
                <a:r>
                  <a:t>&lt;Picture src="/images/network.jpg" /&gt;</a:t>
                </a:r>
              </a:p>
            </p:txBody>
          </p:sp>
          <p:pic>
            <p:nvPicPr>
              <p:cNvPr id="523" name="&lt;Titre&gt;… &lt;Titre&gt;Cours de réseaux&lt;/Titre&gt;&lt;Prix monnaie=&quot;Euro&quot;&gt; 27,50 &lt;/Prix&gt;&lt;Picture src=&quot;/images/network.jpg&quot; /&gt;" descr="&lt;Titre&gt;… &lt;Titre&gt;Cours de réseaux&lt;/Titre&gt;&lt;Prix monnaie=&quot;Euro&quot;&gt; 27,50 &lt;/Prix&gt;&lt;Picture src=&quot;/images/network.jpg&quot; /&gt;"/>
              <p:cNvPicPr>
                <a:picLocks/>
              </p:cNvPicPr>
              <p:nvPr/>
            </p:nvPicPr>
            <p:blipFill>
              <a:blip r:embed="rId3"/>
              <a:stretch>
                <a:fillRect/>
              </a:stretch>
            </p:blipFill>
            <p:spPr>
              <a:xfrm>
                <a:off x="0" y="-1"/>
                <a:ext cx="9347315" cy="3986322"/>
              </a:xfrm>
              <a:prstGeom prst="rect">
                <a:avLst/>
              </a:prstGeom>
              <a:effectLst/>
            </p:spPr>
          </p:pic>
        </p:grpSp>
        <p:sp>
          <p:nvSpPr>
            <p:cNvPr id="526" name="Balise"/>
            <p:cNvSpPr txBox="1"/>
            <p:nvPr/>
          </p:nvSpPr>
          <p:spPr>
            <a:xfrm rot="21300000">
              <a:off x="3073210" y="105385"/>
              <a:ext cx="926730" cy="3141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lvl1pPr defTabSz="360000">
                <a:spcBef>
                  <a:spcPts val="0"/>
                </a:spcBef>
                <a:defRPr sz="2000" b="1" i="0">
                  <a:solidFill>
                    <a:srgbClr val="C86953"/>
                  </a:solidFill>
                  <a:latin typeface="Helvetica"/>
                  <a:ea typeface="Helvetica"/>
                  <a:cs typeface="Helvetica"/>
                  <a:sym typeface="Helvetica"/>
                </a:defRPr>
              </a:lvl1pPr>
            </a:lstStyle>
            <a:p>
              <a:r>
                <a:t>Balise</a:t>
              </a:r>
            </a:p>
          </p:txBody>
        </p:sp>
        <p:sp>
          <p:nvSpPr>
            <p:cNvPr id="527" name="Ligne"/>
            <p:cNvSpPr/>
            <p:nvPr/>
          </p:nvSpPr>
          <p:spPr>
            <a:xfrm flipV="1">
              <a:off x="1602305" y="310274"/>
              <a:ext cx="1381761" cy="132087"/>
            </a:xfrm>
            <a:prstGeom prst="line">
              <a:avLst/>
            </a:prstGeom>
            <a:noFill/>
            <a:ln w="25400" cap="flat">
              <a:solidFill>
                <a:srgbClr val="C86953"/>
              </a:solidFill>
              <a:prstDash val="solid"/>
              <a:miter lim="400000"/>
              <a:headEnd type="stealth" w="med" len="med"/>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sp>
          <p:nvSpPr>
            <p:cNvPr id="528" name="Attribut"/>
            <p:cNvSpPr txBox="1"/>
            <p:nvPr/>
          </p:nvSpPr>
          <p:spPr>
            <a:xfrm rot="21300000">
              <a:off x="3761778" y="1047344"/>
              <a:ext cx="1391958" cy="54380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lvl1pPr defTabSz="360000">
                <a:spcBef>
                  <a:spcPts val="0"/>
                </a:spcBef>
                <a:defRPr sz="2000" b="1" i="0">
                  <a:solidFill>
                    <a:srgbClr val="C86953"/>
                  </a:solidFill>
                  <a:latin typeface="Helvetica"/>
                  <a:ea typeface="Helvetica"/>
                  <a:cs typeface="Helvetica"/>
                  <a:sym typeface="Helvetica"/>
                </a:defRPr>
              </a:lvl1pPr>
            </a:lstStyle>
            <a:p>
              <a:r>
                <a:t>Attribut</a:t>
              </a:r>
            </a:p>
          </p:txBody>
        </p:sp>
        <p:sp>
          <p:nvSpPr>
            <p:cNvPr id="529" name="Ligne"/>
            <p:cNvSpPr/>
            <p:nvPr/>
          </p:nvSpPr>
          <p:spPr>
            <a:xfrm flipV="1">
              <a:off x="2376570" y="1400786"/>
              <a:ext cx="1379200" cy="357912"/>
            </a:xfrm>
            <a:prstGeom prst="line">
              <a:avLst/>
            </a:prstGeom>
            <a:noFill/>
            <a:ln w="25400" cap="flat">
              <a:solidFill>
                <a:srgbClr val="C86953"/>
              </a:solidFill>
              <a:prstDash val="solid"/>
              <a:miter lim="400000"/>
              <a:headEnd type="stealth" w="med" len="med"/>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sp>
          <p:nvSpPr>
            <p:cNvPr id="530" name="Élément vide…"/>
            <p:cNvSpPr txBox="1"/>
            <p:nvPr/>
          </p:nvSpPr>
          <p:spPr>
            <a:xfrm rot="21300000">
              <a:off x="6435506" y="1587066"/>
              <a:ext cx="2385230" cy="104078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p>
              <a:pPr defTabSz="338400">
                <a:spcBef>
                  <a:spcPts val="0"/>
                </a:spcBef>
                <a:defRPr sz="1879" b="1" i="0">
                  <a:solidFill>
                    <a:srgbClr val="C86953"/>
                  </a:solidFill>
                  <a:latin typeface="Helvetica"/>
                  <a:ea typeface="Helvetica"/>
                  <a:cs typeface="Helvetica"/>
                  <a:sym typeface="Helvetica"/>
                </a:defRPr>
              </a:pPr>
              <a:r>
                <a:t>Élément vide</a:t>
              </a:r>
            </a:p>
            <a:p>
              <a:pPr defTabSz="338400">
                <a:spcBef>
                  <a:spcPts val="0"/>
                </a:spcBef>
                <a:defRPr sz="1692" b="1" i="0">
                  <a:solidFill>
                    <a:srgbClr val="C86953"/>
                  </a:solidFill>
                  <a:latin typeface="Helvetica"/>
                  <a:ea typeface="Helvetica"/>
                  <a:cs typeface="Helvetica"/>
                  <a:sym typeface="Helvetica"/>
                </a:defRPr>
              </a:pPr>
              <a:r>
                <a:t>=&gt; fusion de la balise de fermeture</a:t>
              </a:r>
            </a:p>
          </p:txBody>
        </p:sp>
        <p:sp>
          <p:nvSpPr>
            <p:cNvPr id="531" name="Ligne"/>
            <p:cNvSpPr/>
            <p:nvPr/>
          </p:nvSpPr>
          <p:spPr>
            <a:xfrm flipV="1">
              <a:off x="5649326" y="2350987"/>
              <a:ext cx="675641" cy="381007"/>
            </a:xfrm>
            <a:prstGeom prst="line">
              <a:avLst/>
            </a:prstGeom>
            <a:noFill/>
            <a:ln w="25400" cap="flat">
              <a:solidFill>
                <a:srgbClr val="C86953"/>
              </a:solidFill>
              <a:prstDash val="solid"/>
              <a:miter lim="400000"/>
              <a:headEnd type="stealth" w="med" len="med"/>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sp>
          <p:nvSpPr>
            <p:cNvPr id="532" name="Élément"/>
            <p:cNvSpPr txBox="1"/>
            <p:nvPr/>
          </p:nvSpPr>
          <p:spPr>
            <a:xfrm rot="21300000">
              <a:off x="4768780" y="181472"/>
              <a:ext cx="1177620" cy="3566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lvl1pPr defTabSz="360000">
                <a:spcBef>
                  <a:spcPts val="0"/>
                </a:spcBef>
                <a:defRPr sz="2000" b="1" i="0">
                  <a:solidFill>
                    <a:srgbClr val="C86953"/>
                  </a:solidFill>
                  <a:latin typeface="Helvetica"/>
                  <a:ea typeface="Helvetica"/>
                  <a:cs typeface="Helvetica"/>
                  <a:sym typeface="Helvetica"/>
                </a:defRPr>
              </a:lvl1pPr>
            </a:lstStyle>
            <a:p>
              <a:r>
                <a:t>Élément</a:t>
              </a:r>
            </a:p>
          </p:txBody>
        </p:sp>
        <p:sp>
          <p:nvSpPr>
            <p:cNvPr id="533" name="Ligne"/>
            <p:cNvSpPr/>
            <p:nvPr/>
          </p:nvSpPr>
          <p:spPr>
            <a:xfrm flipV="1">
              <a:off x="3119005" y="410274"/>
              <a:ext cx="1550728" cy="352508"/>
            </a:xfrm>
            <a:prstGeom prst="line">
              <a:avLst/>
            </a:prstGeom>
            <a:noFill/>
            <a:ln w="25400" cap="flat">
              <a:solidFill>
                <a:srgbClr val="C86953"/>
              </a:solidFill>
              <a:prstDash val="solid"/>
              <a:miter lim="400000"/>
              <a:headEnd type="stealth" w="med" len="med"/>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grpSp>
      <p:sp>
        <p:nvSpPr>
          <p:cNvPr id="535" name="Fig 2.5 - XML : Balise, élement et attribut"/>
          <p:cNvSpPr txBox="1"/>
          <p:nvPr/>
        </p:nvSpPr>
        <p:spPr>
          <a:xfrm>
            <a:off x="1841035" y="7024954"/>
            <a:ext cx="3921226"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normAutofit/>
          </a:bodyPr>
          <a:lstStyle>
            <a:lvl1pPr defTabSz="450000">
              <a:spcBef>
                <a:spcPts val="0"/>
              </a:spcBef>
              <a:defRPr sz="1600" i="0">
                <a:solidFill>
                  <a:srgbClr val="000000"/>
                </a:solidFill>
                <a:latin typeface="+mn-lt"/>
                <a:ea typeface="+mn-ea"/>
                <a:cs typeface="+mn-cs"/>
                <a:sym typeface="Trebuchet MS"/>
              </a:defRPr>
            </a:lvl1pPr>
          </a:lstStyle>
          <a:p>
            <a:r>
              <a:t>Fig 2.5 - XML : Balise, élement et attribut</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540" name="Utilisation de XML…"/>
          <p:cNvSpPr txBox="1">
            <a:spLocks noGrp="1"/>
          </p:cNvSpPr>
          <p:nvPr>
            <p:ph type="body" idx="1"/>
          </p:nvPr>
        </p:nvSpPr>
        <p:spPr>
          <a:prstGeom prst="rect">
            <a:avLst/>
          </a:prstGeom>
        </p:spPr>
        <p:txBody>
          <a:bodyPr/>
          <a:lstStyle/>
          <a:p>
            <a:r>
              <a:t>Utilisation de XML</a:t>
            </a:r>
          </a:p>
          <a:p>
            <a:pPr marL="828842" lvl="1" indent="-320842">
              <a:buChar char="✤"/>
            </a:pPr>
            <a:r>
              <a:t>Une application liée à XML utilise jusqu’à trois types de documents :</a:t>
            </a:r>
          </a:p>
          <a:p>
            <a:pPr marL="1036052" lvl="1" indent="-401052">
              <a:buClrTx/>
              <a:buSzPct val="100000"/>
              <a:buFontTx/>
              <a:buAutoNum type="arabicPeriod"/>
            </a:pPr>
            <a:r>
              <a:t>Le document XML</a:t>
            </a:r>
          </a:p>
          <a:p>
            <a:pPr marL="1036052" lvl="1" indent="-401052">
              <a:buClrTx/>
              <a:buSzPct val="100000"/>
              <a:buFontTx/>
              <a:buAutoNum type="arabicPeriod"/>
            </a:pPr>
            <a:r>
              <a:t>Le document DTD (</a:t>
            </a:r>
            <a:r>
              <a:rPr i="1"/>
              <a:t>Document Type Definition</a:t>
            </a:r>
            <a:r>
              <a:t>)</a:t>
            </a:r>
          </a:p>
          <a:p>
            <a:pPr marL="1036052" lvl="1" indent="-401052">
              <a:buClrTx/>
              <a:buSzPct val="100000"/>
              <a:buFontTx/>
              <a:buAutoNum type="arabicPeriod"/>
            </a:pPr>
            <a:r>
              <a:t>Une feuille de style XSL (</a:t>
            </a:r>
            <a:r>
              <a:rPr i="1"/>
              <a:t>eXtensible Stylesheet Language</a:t>
            </a:r>
            <a:r>
              <a:t>)</a:t>
            </a:r>
            <a:br/>
            <a:br/>
            <a:endParaRPr/>
          </a:p>
          <a:p>
            <a:r>
              <a:t>➀ Le document XML</a:t>
            </a:r>
          </a:p>
          <a:p>
            <a:pPr marL="828842" lvl="1" indent="-320842">
              <a:buChar char="✤"/>
            </a:pPr>
            <a:r>
              <a:t>Il contient les données du document, structurées à l’aide des marqueurs ou balises.</a:t>
            </a:r>
          </a:p>
          <a:p>
            <a:pPr marL="828842" lvl="1" indent="-320842">
              <a:buChar char="✤"/>
            </a:pPr>
            <a:r>
              <a:t>Il doit être bien formé :</a:t>
            </a:r>
          </a:p>
          <a:p>
            <a:pPr marL="1310105" lvl="2" indent="-294105">
              <a:buChar char="✤"/>
            </a:pPr>
            <a:r>
              <a:t>Il a toujours une et une seule racine, alias </a:t>
            </a:r>
            <a:r>
              <a:rPr i="1"/>
              <a:t>nœud du document</a:t>
            </a:r>
            <a:r>
              <a:t> ;</a:t>
            </a:r>
          </a:p>
          <a:p>
            <a:pPr marL="1310105" lvl="2" indent="-294105">
              <a:buChar char="✤"/>
            </a:pPr>
            <a:r>
              <a:t>Une balise doit toujours être refermée. Sans entrecroisements.</a:t>
            </a:r>
            <a:br/>
            <a:r>
              <a:t>	Ex.  </a:t>
            </a:r>
            <a:r>
              <a:rPr sz="1900">
                <a:solidFill>
                  <a:schemeClr val="accent5">
                    <a:satOff val="8112"/>
                    <a:lumOff val="-14630"/>
                  </a:schemeClr>
                </a:solidFill>
                <a:latin typeface="Menlo Regular"/>
                <a:ea typeface="Menlo Regular"/>
                <a:cs typeface="Menlo Regular"/>
                <a:sym typeface="Menlo Regular"/>
              </a:rPr>
              <a:t>&lt;auteur&gt;</a:t>
            </a:r>
            <a:r>
              <a:rPr sz="1900">
                <a:solidFill>
                  <a:schemeClr val="accent1">
                    <a:hueOff val="54751"/>
                    <a:satOff val="-1697"/>
                    <a:lumOff val="-18038"/>
                  </a:schemeClr>
                </a:solidFill>
                <a:latin typeface="Menlo Regular"/>
                <a:ea typeface="Menlo Regular"/>
                <a:cs typeface="Menlo Regular"/>
                <a:sym typeface="Menlo Regular"/>
              </a:rPr>
              <a:t>Victor</a:t>
            </a:r>
            <a:r>
              <a:rPr sz="1900">
                <a:solidFill>
                  <a:schemeClr val="accent5">
                    <a:satOff val="8112"/>
                    <a:lumOff val="-14630"/>
                  </a:schemeClr>
                </a:solidFill>
                <a:latin typeface="Menlo Regular"/>
                <a:ea typeface="Menlo Regular"/>
                <a:cs typeface="Menlo Regular"/>
                <a:sym typeface="Menlo Regular"/>
              </a:rPr>
              <a:t> &lt;b&gt;</a:t>
            </a:r>
            <a:r>
              <a:rPr sz="1900">
                <a:solidFill>
                  <a:schemeClr val="accent1">
                    <a:hueOff val="54751"/>
                    <a:satOff val="-1697"/>
                    <a:lumOff val="-18038"/>
                  </a:schemeClr>
                </a:solidFill>
                <a:latin typeface="Menlo Regular"/>
                <a:ea typeface="Menlo Regular"/>
                <a:cs typeface="Menlo Regular"/>
                <a:sym typeface="Menlo Regular"/>
              </a:rPr>
              <a:t>Hugo</a:t>
            </a:r>
            <a:r>
              <a:rPr sz="1900">
                <a:solidFill>
                  <a:schemeClr val="accent5">
                    <a:satOff val="8112"/>
                    <a:lumOff val="-14630"/>
                  </a:schemeClr>
                </a:solidFill>
                <a:latin typeface="Menlo Regular"/>
                <a:ea typeface="Menlo Regular"/>
                <a:cs typeface="Menlo Regular"/>
                <a:sym typeface="Menlo Regular"/>
              </a:rPr>
              <a:t>&lt;/b&gt;&lt;/auteur&gt;</a:t>
            </a:r>
          </a:p>
          <a:p>
            <a:pPr marL="1310105" lvl="2" indent="-294105">
              <a:buChar char="✤"/>
            </a:pPr>
            <a:r>
              <a:t>Une balise ne peut pas commencer par  </a:t>
            </a:r>
            <a:r>
              <a:rPr>
                <a:solidFill>
                  <a:schemeClr val="accent5">
                    <a:satOff val="8112"/>
                    <a:lumOff val="-14630"/>
                  </a:schemeClr>
                </a:solidFill>
                <a:latin typeface="Menlo Regular"/>
                <a:ea typeface="Menlo Regular"/>
                <a:cs typeface="Menlo Regular"/>
                <a:sym typeface="Menlo Regular"/>
              </a:rPr>
              <a:t>-. </a:t>
            </a:r>
            <a:r>
              <a:t>et ne peut pas contenir d’espace </a:t>
            </a:r>
            <a:br/>
            <a:r>
              <a:t>ni    </a:t>
            </a:r>
            <a:r>
              <a:rPr>
                <a:solidFill>
                  <a:schemeClr val="accent5">
                    <a:satOff val="8112"/>
                    <a:lumOff val="-14630"/>
                  </a:schemeClr>
                </a:solidFill>
                <a:latin typeface="Menlo Regular"/>
                <a:ea typeface="Menlo Regular"/>
                <a:cs typeface="Menlo Regular"/>
                <a:sym typeface="Menlo Regular"/>
              </a:rPr>
              <a:t>! »#$%&amp;'()*+,/;&lt;=&gt;?@[\]^`{|}~</a:t>
            </a:r>
          </a:p>
          <a:p>
            <a:pPr marL="828842" lvl="1" indent="-320842">
              <a:buChar char="✤"/>
            </a:pPr>
            <a:r>
              <a:t>Voici un exemple de document XML :</a:t>
            </a:r>
          </a:p>
        </p:txBody>
      </p:sp>
      <p:sp>
        <p:nvSpPr>
          <p:cNvPr id="541" name="2.3 - XML ; Extensible Markup Language"/>
          <p:cNvSpPr txBox="1">
            <a:spLocks noGrp="1"/>
          </p:cNvSpPr>
          <p:nvPr>
            <p:ph type="body" idx="21"/>
          </p:nvPr>
        </p:nvSpPr>
        <p:spPr>
          <a:prstGeom prst="rect">
            <a:avLst/>
          </a:prstGeom>
        </p:spPr>
        <p:txBody>
          <a:bodyPr/>
          <a:lstStyle/>
          <a:p>
            <a:r>
              <a:t>2.3 - XML ; Extensible Markup Language</a:t>
            </a:r>
          </a:p>
        </p:txBody>
      </p:sp>
      <p:sp>
        <p:nvSpPr>
          <p:cNvPr id="542"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45</a:t>
            </a:fld>
            <a:endParaRP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547" name="Modifier : 2 clics"/>
          <p:cNvSpPr txBox="1">
            <a:spLocks noGrp="1"/>
          </p:cNvSpPr>
          <p:nvPr>
            <p:ph type="body" idx="1"/>
          </p:nvPr>
        </p:nvSpPr>
        <p:spPr>
          <a:prstGeom prst="rect">
            <a:avLst/>
          </a:prstGeom>
        </p:spPr>
        <p:txBody>
          <a:bodyPr/>
          <a:lstStyle/>
          <a:p>
            <a:r>
              <a:t> </a:t>
            </a:r>
          </a:p>
        </p:txBody>
      </p:sp>
      <p:sp>
        <p:nvSpPr>
          <p:cNvPr id="548" name="2.3 - XML ; Extensible Markup Language"/>
          <p:cNvSpPr txBox="1">
            <a:spLocks noGrp="1"/>
          </p:cNvSpPr>
          <p:nvPr>
            <p:ph type="body" idx="21"/>
          </p:nvPr>
        </p:nvSpPr>
        <p:spPr>
          <a:prstGeom prst="rect">
            <a:avLst/>
          </a:prstGeom>
        </p:spPr>
        <p:txBody>
          <a:bodyPr/>
          <a:lstStyle/>
          <a:p>
            <a:r>
              <a:t>2.3 - XML ; Extensible Markup Language</a:t>
            </a:r>
          </a:p>
        </p:txBody>
      </p:sp>
      <p:sp>
        <p:nvSpPr>
          <p:cNvPr id="549"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46</a:t>
            </a:fld>
            <a:endParaRPr/>
          </a:p>
        </p:txBody>
      </p:sp>
      <p:grpSp>
        <p:nvGrpSpPr>
          <p:cNvPr id="552" name="&lt;?xml version=&quot;1.0&quot; encoding=&quot;iso-8859-1&quot; standalone=&quot;no&quot; ?&gt;…"/>
          <p:cNvGrpSpPr/>
          <p:nvPr/>
        </p:nvGrpSpPr>
        <p:grpSpPr>
          <a:xfrm>
            <a:off x="550846" y="1530349"/>
            <a:ext cx="12405132" cy="7842124"/>
            <a:chOff x="0" y="0"/>
            <a:chExt cx="12405131" cy="7842122"/>
          </a:xfrm>
        </p:grpSpPr>
        <p:sp>
          <p:nvSpPr>
            <p:cNvPr id="551" name="&lt;?xml version=&quot;1.0&quot; encoding=&quot;iso-8859-1&quot; standalone=&quot;no&quot; ?&gt;…"/>
            <p:cNvSpPr txBox="1"/>
            <p:nvPr/>
          </p:nvSpPr>
          <p:spPr>
            <a:xfrm>
              <a:off x="114300" y="76200"/>
              <a:ext cx="12176532" cy="7537323"/>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rmAutofit/>
            </a:bodyPr>
            <a:lstStyle/>
            <a:p>
              <a:pPr defTabSz="457200">
                <a:spcBef>
                  <a:spcPts val="0"/>
                </a:spcBef>
                <a:defRPr sz="2000" b="1" i="0">
                  <a:solidFill>
                    <a:srgbClr val="4E1B93"/>
                  </a:solidFill>
                  <a:latin typeface="Menlo Regular"/>
                  <a:ea typeface="Menlo Regular"/>
                  <a:cs typeface="Menlo Regular"/>
                  <a:sym typeface="Menlo Regular"/>
                </a:defRPr>
              </a:pPr>
              <a:r>
                <a:t>&lt;?xml version="1.0" encoding="iso-8859-1" standalone="no" ?&gt; </a:t>
              </a:r>
            </a:p>
            <a:p>
              <a:pPr defTabSz="457200">
                <a:spcBef>
                  <a:spcPts val="0"/>
                </a:spcBef>
                <a:defRPr sz="2000" b="1" i="0">
                  <a:solidFill>
                    <a:srgbClr val="4E1B93"/>
                  </a:solidFill>
                  <a:latin typeface="Menlo Regular"/>
                  <a:ea typeface="Menlo Regular"/>
                  <a:cs typeface="Menlo Regular"/>
                  <a:sym typeface="Menlo Regular"/>
                </a:defRPr>
              </a:pPr>
              <a:r>
                <a:t>&lt;!DOCTYPE biblio SYSTEM "sample.dtd"&gt;</a:t>
              </a:r>
            </a:p>
            <a:p>
              <a:pPr defTabSz="457200">
                <a:spcBef>
                  <a:spcPts val="0"/>
                </a:spcBef>
                <a:tabLst>
                  <a:tab pos="1536700" algn="l"/>
                  <a:tab pos="2616200" algn="l"/>
                </a:tabLst>
                <a:defRPr sz="2000" b="1" i="0">
                  <a:solidFill>
                    <a:srgbClr val="009007"/>
                  </a:solidFill>
                  <a:latin typeface="Menlo Regular"/>
                  <a:ea typeface="Menlo Regular"/>
                  <a:cs typeface="Menlo Regular"/>
                  <a:sym typeface="Menlo Regular"/>
                </a:defRPr>
              </a:pPr>
              <a:r>
                <a:t>&lt;!-- Ci-dessus le prologue : déclaration et DTD utilisé --&gt;</a:t>
              </a:r>
            </a:p>
            <a:p>
              <a:pPr defTabSz="457200">
                <a:spcBef>
                  <a:spcPts val="0"/>
                </a:spcBef>
                <a:tabLst>
                  <a:tab pos="1536700" algn="l"/>
                  <a:tab pos="2616200" algn="l"/>
                </a:tabLst>
                <a:defRPr sz="2000" b="1" i="0">
                  <a:solidFill>
                    <a:srgbClr val="009007"/>
                  </a:solidFill>
                  <a:latin typeface="Menlo Regular"/>
                  <a:ea typeface="Menlo Regular"/>
                  <a:cs typeface="Menlo Regular"/>
                  <a:sym typeface="Menlo Regular"/>
                </a:defRPr>
              </a:pPr>
              <a:r>
                <a:t>&lt;!-- Élément racine --&gt;</a:t>
              </a:r>
              <a:br/>
              <a:r>
                <a:rPr>
                  <a:solidFill>
                    <a:srgbClr val="011B93"/>
                  </a:solidFill>
                </a:rPr>
                <a:t>&lt;biblio&gt;</a:t>
              </a:r>
              <a:br>
                <a:rPr>
                  <a:solidFill>
                    <a:srgbClr val="011B93"/>
                  </a:solidFill>
                </a:rPr>
              </a:br>
              <a:r>
                <a:t>  &lt;!-- Premier enfant --&gt;</a:t>
              </a:r>
              <a:br/>
              <a:r>
                <a:t>  </a:t>
              </a:r>
              <a:r>
                <a:rPr>
                  <a:solidFill>
                    <a:srgbClr val="011B93"/>
                  </a:solidFill>
                </a:rPr>
                <a:t>&lt;livre&gt;</a:t>
              </a:r>
              <a:br>
                <a:rPr>
                  <a:solidFill>
                    <a:srgbClr val="011B93"/>
                  </a:solidFill>
                </a:rPr>
              </a:br>
              <a:r>
                <a:t>    &lt;!-- Élément enfant titre --&gt;</a:t>
              </a:r>
              <a:br/>
              <a:r>
                <a:t>    </a:t>
              </a:r>
              <a:r>
                <a:rPr>
                  <a:solidFill>
                    <a:srgbClr val="011B93"/>
                  </a:solidFill>
                </a:rPr>
                <a:t>&lt;titre&gt;</a:t>
              </a:r>
              <a:r>
                <a:t>Les Misérables</a:t>
              </a:r>
              <a:r>
                <a:rPr>
                  <a:solidFill>
                    <a:srgbClr val="011B93"/>
                  </a:solidFill>
                </a:rPr>
                <a:t>&lt;/titre&gt;</a:t>
              </a:r>
              <a:br>
                <a:rPr>
                  <a:solidFill>
                    <a:srgbClr val="011B93"/>
                  </a:solidFill>
                </a:rPr>
              </a:br>
              <a:r>
                <a:t>    </a:t>
              </a:r>
              <a:r>
                <a:rPr>
                  <a:solidFill>
                    <a:srgbClr val="011B93"/>
                  </a:solidFill>
                </a:rPr>
                <a:t>&lt;auteur&gt;</a:t>
              </a:r>
              <a:r>
                <a:t>Victor Hugo</a:t>
              </a:r>
              <a:r>
                <a:rPr>
                  <a:solidFill>
                    <a:srgbClr val="011B93"/>
                  </a:solidFill>
                </a:rPr>
                <a:t>&lt;/auteur&gt;</a:t>
              </a:r>
              <a:br>
                <a:rPr>
                  <a:solidFill>
                    <a:srgbClr val="011B93"/>
                  </a:solidFill>
                </a:rPr>
              </a:br>
              <a:r>
                <a:t>    </a:t>
              </a:r>
              <a:r>
                <a:rPr>
                  <a:solidFill>
                    <a:srgbClr val="011B93"/>
                  </a:solidFill>
                </a:rPr>
                <a:t>&lt;nb_tomes&gt;</a:t>
              </a:r>
              <a:r>
                <a:t>3</a:t>
              </a:r>
              <a:r>
                <a:rPr>
                  <a:solidFill>
                    <a:srgbClr val="011B93"/>
                  </a:solidFill>
                </a:rPr>
                <a:t>&lt;/nb_tomes&gt;</a:t>
              </a:r>
              <a:br>
                <a:rPr>
                  <a:solidFill>
                    <a:srgbClr val="011B93"/>
                  </a:solidFill>
                </a:rPr>
              </a:br>
              <a:r>
                <a:t>  </a:t>
              </a:r>
              <a:r>
                <a:rPr>
                  <a:solidFill>
                    <a:srgbClr val="011B93"/>
                  </a:solidFill>
                </a:rPr>
                <a:t>&lt;/livre&gt;</a:t>
              </a:r>
              <a:br>
                <a:rPr>
                  <a:solidFill>
                    <a:srgbClr val="011B93"/>
                  </a:solidFill>
                </a:rPr>
              </a:br>
              <a:r>
                <a:t>  </a:t>
              </a:r>
              <a:r>
                <a:rPr>
                  <a:solidFill>
                    <a:srgbClr val="011B93"/>
                  </a:solidFill>
                </a:rPr>
                <a:t>&lt;livre&gt;</a:t>
              </a:r>
              <a:br>
                <a:rPr>
                  <a:solidFill>
                    <a:srgbClr val="011B93"/>
                  </a:solidFill>
                </a:rPr>
              </a:br>
              <a:r>
                <a:t>    </a:t>
              </a:r>
              <a:r>
                <a:rPr>
                  <a:solidFill>
                    <a:srgbClr val="011B93"/>
                  </a:solidFill>
                </a:rPr>
                <a:t>&lt;titre&gt;</a:t>
              </a:r>
              <a:r>
                <a:t>Les Confessions</a:t>
              </a:r>
              <a:r>
                <a:rPr>
                  <a:solidFill>
                    <a:srgbClr val="011B93"/>
                  </a:solidFill>
                </a:rPr>
                <a:t>&lt;/titre&gt;</a:t>
              </a:r>
              <a:br>
                <a:rPr>
                  <a:solidFill>
                    <a:srgbClr val="011B93"/>
                  </a:solidFill>
                </a:rPr>
              </a:br>
              <a:r>
                <a:t>    </a:t>
              </a:r>
              <a:r>
                <a:rPr>
                  <a:solidFill>
                    <a:srgbClr val="011B93"/>
                  </a:solidFill>
                </a:rPr>
                <a:t>&lt;auteur&gt;</a:t>
              </a:r>
              <a:r>
                <a:t>Jean-Jacques Rousseau</a:t>
              </a:r>
              <a:r>
                <a:rPr>
                  <a:solidFill>
                    <a:srgbClr val="011B93"/>
                  </a:solidFill>
                </a:rPr>
                <a:t>&lt;/auteur&gt;</a:t>
              </a:r>
              <a:br>
                <a:rPr>
                  <a:solidFill>
                    <a:srgbClr val="011B93"/>
                  </a:solidFill>
                </a:rPr>
              </a:br>
              <a:r>
                <a:t>    </a:t>
              </a:r>
              <a:r>
                <a:rPr>
                  <a:solidFill>
                    <a:srgbClr val="011B93"/>
                  </a:solidFill>
                </a:rPr>
                <a:t>&lt;auteur&gt;</a:t>
              </a:r>
              <a:r>
                <a:rPr>
                  <a:hlinkClick r:id="rId2"/>
                </a:rPr>
                <a:t>Jacques Perrin</a:t>
              </a:r>
              <a:r>
                <a:rPr>
                  <a:solidFill>
                    <a:srgbClr val="011B93"/>
                  </a:solidFill>
                </a:rPr>
                <a:t>&lt;/auteur&gt;</a:t>
              </a:r>
            </a:p>
            <a:p>
              <a:pPr defTabSz="457200">
                <a:spcBef>
                  <a:spcPts val="0"/>
                </a:spcBef>
                <a:tabLst>
                  <a:tab pos="1536700" algn="l"/>
                  <a:tab pos="2616200" algn="l"/>
                </a:tabLst>
                <a:defRPr sz="2000" b="1" i="0">
                  <a:solidFill>
                    <a:srgbClr val="009007"/>
                  </a:solidFill>
                  <a:latin typeface="Menlo Regular"/>
                  <a:ea typeface="Menlo Regular"/>
                  <a:cs typeface="Menlo Regular"/>
                  <a:sym typeface="Menlo Regular"/>
                </a:defRPr>
              </a:pPr>
              <a:r>
                <a:t>  </a:t>
              </a:r>
              <a:r>
                <a:rPr>
                  <a:solidFill>
                    <a:srgbClr val="011B93"/>
                  </a:solidFill>
                </a:rPr>
                <a:t>&lt;/livre&gt;</a:t>
              </a:r>
              <a:br>
                <a:rPr>
                  <a:solidFill>
                    <a:srgbClr val="011B93"/>
                  </a:solidFill>
                </a:rPr>
              </a:br>
              <a:r>
                <a:t>  </a:t>
              </a:r>
              <a:r>
                <a:rPr>
                  <a:solidFill>
                    <a:srgbClr val="011B93"/>
                  </a:solidFill>
                </a:rPr>
                <a:t>&lt;livre</a:t>
              </a:r>
              <a:r>
                <a:rPr>
                  <a:solidFill>
                    <a:srgbClr val="0436FF"/>
                  </a:solidFill>
                </a:rPr>
                <a:t> </a:t>
              </a:r>
              <a:r>
                <a:rPr>
                  <a:solidFill>
                    <a:srgbClr val="011B93"/>
                  </a:solidFill>
                </a:rPr>
                <a:t>lang="</a:t>
              </a:r>
              <a:r>
                <a:rPr i="1"/>
                <a:t>en</a:t>
              </a:r>
              <a:r>
                <a:rPr>
                  <a:solidFill>
                    <a:srgbClr val="011B93"/>
                  </a:solidFill>
                </a:rPr>
                <a:t>"&gt;</a:t>
              </a:r>
              <a:br>
                <a:rPr>
                  <a:solidFill>
                    <a:srgbClr val="011B93"/>
                  </a:solidFill>
                </a:rPr>
              </a:br>
              <a:r>
                <a:t>    </a:t>
              </a:r>
              <a:r>
                <a:rPr>
                  <a:solidFill>
                    <a:srgbClr val="011B93"/>
                  </a:solidFill>
                </a:rPr>
                <a:t>&lt;titre&gt;</a:t>
              </a:r>
              <a:r>
                <a:t>David Copperfield</a:t>
              </a:r>
              <a:r>
                <a:rPr>
                  <a:solidFill>
                    <a:srgbClr val="011B93"/>
                  </a:solidFill>
                </a:rPr>
                <a:t>&lt;/titre&gt;</a:t>
              </a:r>
              <a:br>
                <a:rPr>
                  <a:solidFill>
                    <a:srgbClr val="011B93"/>
                  </a:solidFill>
                </a:rPr>
              </a:br>
              <a:r>
                <a:t>    </a:t>
              </a:r>
              <a:r>
                <a:rPr>
                  <a:solidFill>
                    <a:srgbClr val="011B93"/>
                  </a:solidFill>
                </a:rPr>
                <a:t>&lt;auteur&gt;</a:t>
              </a:r>
              <a:r>
                <a:t>Charles Dickens</a:t>
              </a:r>
              <a:r>
                <a:rPr>
                  <a:solidFill>
                    <a:srgbClr val="011B93"/>
                  </a:solidFill>
                </a:rPr>
                <a:t>&lt;/auteur&gt;</a:t>
              </a:r>
              <a:br>
                <a:rPr>
                  <a:solidFill>
                    <a:srgbClr val="011B93"/>
                  </a:solidFill>
                </a:rPr>
              </a:br>
              <a:r>
                <a:t>    </a:t>
              </a:r>
              <a:r>
                <a:rPr>
                  <a:solidFill>
                    <a:srgbClr val="011B93"/>
                  </a:solidFill>
                </a:rPr>
                <a:t>&lt;nb_tomes&gt;</a:t>
              </a:r>
              <a:r>
                <a:t>3</a:t>
              </a:r>
              <a:r>
                <a:rPr>
                  <a:solidFill>
                    <a:srgbClr val="011B93"/>
                  </a:solidFill>
                </a:rPr>
                <a:t>&lt;/nb_tomes&gt;</a:t>
              </a:r>
              <a:br>
                <a:rPr>
                  <a:solidFill>
                    <a:srgbClr val="011B93"/>
                  </a:solidFill>
                </a:rPr>
              </a:br>
              <a:r>
                <a:t>  </a:t>
              </a:r>
              <a:r>
                <a:rPr>
                  <a:solidFill>
                    <a:srgbClr val="011B93"/>
                  </a:solidFill>
                </a:rPr>
                <a:t>&lt;/livre&gt;</a:t>
              </a:r>
              <a:br>
                <a:rPr>
                  <a:solidFill>
                    <a:srgbClr val="011B93"/>
                  </a:solidFill>
                </a:rPr>
              </a:br>
              <a:r>
                <a:rPr>
                  <a:solidFill>
                    <a:srgbClr val="011B93"/>
                  </a:solidFill>
                </a:rPr>
                <a:t>&lt;/biblio&gt;</a:t>
              </a:r>
            </a:p>
          </p:txBody>
        </p:sp>
        <p:pic>
          <p:nvPicPr>
            <p:cNvPr id="550" name="&lt;?xml version=&quot;1.0&quot; encoding=&quot;iso-8859-1&quot; standalone=&quot;no&quot; ?&gt;… &lt;?xml version=&quot;1.0&quot; encoding=&quot;iso-8859-1&quot; standalone=&quot;no&quot; ?&gt; &lt;!DOCTYPE biblio SYSTEM &quot;sample.dtd&quot;&gt;&lt;!-- Ci-dessus le prologue : déclaration et DTD utilisé --&gt;&lt;!-- Élément racine --&gt; &lt;biblio&gt;   " descr="&lt;?xml version=&quot;1.0&quot; encoding=&quot;iso-8859-1&quot; standalone=&quot;no&quot; ?&gt;… &lt;?xml version=&quot;1.0&quot; encoding=&quot;iso-8859-1&quot; standalone=&quot;no&quot; ?&gt; &lt;!DOCTYPE biblio SYSTEM &quot;sample.dtd&quot;&gt;&lt;!-- Ci-dessus le prologue : déclaration et DTD utilisé --&gt;&lt;!-- Élément racine --&gt; &lt;biblio&gt;   &lt;!-- Premier enfant --&gt;   &lt;livre&gt;     &lt;!-- Élément enfant titre --&gt;     &lt;titre&gt;Les Misérables&lt;/titre&gt;     &lt;auteur&gt;Victor Hugo&lt;/auteur&gt;     &lt;nb_tomes&gt;3&lt;/nb_tomes&gt;   &lt;/livre&gt;   &lt;livre&gt;     &lt;titre&gt;Les Confessions&lt;/titre&gt;     &lt;auteur&gt;Jean-Jacques Rousseau&lt;/auteur&gt;     &lt;auteur&gt;Jacques Perrin&lt;/auteur&gt;  &lt;/livre&gt;   &lt;livre lang=&quot;en&quot;&gt;     &lt;titre&gt;David Copperfield&lt;/titre&gt;     &lt;auteur&gt;Charles Dickens&lt;/auteur&gt;     &lt;nb_tomes&gt;3&lt;/nb_tomes&gt;   &lt;/livre&gt; &lt;/biblio&gt;"/>
            <p:cNvPicPr>
              <a:picLocks/>
            </p:cNvPicPr>
            <p:nvPr/>
          </p:nvPicPr>
          <p:blipFill>
            <a:blip r:embed="rId3"/>
            <a:stretch>
              <a:fillRect/>
            </a:stretch>
          </p:blipFill>
          <p:spPr>
            <a:xfrm>
              <a:off x="0" y="-1"/>
              <a:ext cx="12405132" cy="7842124"/>
            </a:xfrm>
            <a:prstGeom prst="rect">
              <a:avLst/>
            </a:prstGeom>
            <a:effectLst/>
          </p:spPr>
        </p:pic>
      </p:grpSp>
      <p:sp>
        <p:nvSpPr>
          <p:cNvPr id="553" name="Fig 2.6 - Exemple de document XML"/>
          <p:cNvSpPr txBox="1"/>
          <p:nvPr/>
        </p:nvSpPr>
        <p:spPr>
          <a:xfrm>
            <a:off x="130633" y="9324898"/>
            <a:ext cx="3373835"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normAutofit/>
          </a:bodyPr>
          <a:lstStyle>
            <a:lvl1pPr defTabSz="450000">
              <a:spcBef>
                <a:spcPts val="0"/>
              </a:spcBef>
              <a:defRPr sz="1600" i="0">
                <a:solidFill>
                  <a:srgbClr val="000000"/>
                </a:solidFill>
                <a:latin typeface="+mn-lt"/>
                <a:ea typeface="+mn-ea"/>
                <a:cs typeface="+mn-cs"/>
                <a:sym typeface="Trebuchet MS"/>
              </a:defRPr>
            </a:lvl1pPr>
          </a:lstStyle>
          <a:p>
            <a:r>
              <a:t>Fig 2.6 - Exemple de document XML</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556" name="Il débute avec un prologue, composé d'une déclaration XML et, en option, d'une déclaration de type de document…"/>
          <p:cNvSpPr txBox="1">
            <a:spLocks noGrp="1"/>
          </p:cNvSpPr>
          <p:nvPr>
            <p:ph type="body" idx="1"/>
          </p:nvPr>
        </p:nvSpPr>
        <p:spPr>
          <a:prstGeom prst="rect">
            <a:avLst/>
          </a:prstGeom>
        </p:spPr>
        <p:txBody>
          <a:bodyPr/>
          <a:lstStyle/>
          <a:p>
            <a:pPr marL="828842" lvl="1" indent="-320842">
              <a:buChar char="✤"/>
            </a:pPr>
            <a:r>
              <a:t>Il débute avec un prologue, composé d'une déclaration XML et, en option, d'une déclaration de type de document</a:t>
            </a:r>
          </a:p>
          <a:p>
            <a:pPr marL="828842" lvl="1" indent="-320842">
              <a:buChar char="✤"/>
            </a:pPr>
            <a:endParaRPr/>
          </a:p>
          <a:p>
            <a:pPr marL="828842" lvl="1" indent="-320842">
              <a:buChar char="✤"/>
            </a:pPr>
            <a:endParaRPr/>
          </a:p>
          <a:p>
            <a:pPr marL="828842" lvl="1" indent="-320842">
              <a:buChar char="✤"/>
            </a:pPr>
            <a:endParaRPr/>
          </a:p>
          <a:p>
            <a:pPr marL="828842" lvl="1" indent="-320842">
              <a:buChar char="✤"/>
            </a:pPr>
            <a:endParaRPr/>
          </a:p>
          <a:p>
            <a:pPr marL="828842" lvl="1" indent="-320842">
              <a:buChar char="✤"/>
            </a:pPr>
            <a:r>
              <a:t>La déclaration de type de document précise l'élément racine du document XML (</a:t>
            </a:r>
            <a:r>
              <a:rPr b="1"/>
              <a:t>biblio</a:t>
            </a:r>
            <a:r>
              <a:t> dans l'exemple) et indique un lien (sample.dtd) vers un document </a:t>
            </a:r>
            <a:r>
              <a:rPr b="1"/>
              <a:t>DTD, </a:t>
            </a:r>
            <a:r>
              <a:rPr i="1"/>
              <a:t>Document Type Definition</a:t>
            </a:r>
          </a:p>
        </p:txBody>
      </p:sp>
      <p:sp>
        <p:nvSpPr>
          <p:cNvPr id="557" name="2.3 - XML ; Extensible Markup Language"/>
          <p:cNvSpPr txBox="1">
            <a:spLocks noGrp="1"/>
          </p:cNvSpPr>
          <p:nvPr>
            <p:ph type="body" idx="21"/>
          </p:nvPr>
        </p:nvSpPr>
        <p:spPr>
          <a:prstGeom prst="rect">
            <a:avLst/>
          </a:prstGeom>
        </p:spPr>
        <p:txBody>
          <a:bodyPr/>
          <a:lstStyle/>
          <a:p>
            <a:r>
              <a:t>2.3 - XML ; Extensible Markup Language</a:t>
            </a:r>
          </a:p>
        </p:txBody>
      </p:sp>
      <p:sp>
        <p:nvSpPr>
          <p:cNvPr id="558"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47</a:t>
            </a:fld>
            <a:endParaRPr/>
          </a:p>
        </p:txBody>
      </p:sp>
      <p:grpSp>
        <p:nvGrpSpPr>
          <p:cNvPr id="561" name="&lt;?xml version=&quot;1.0&quot; encoding=&quot;iso-8859-1&quot; standalone=&quot;no&quot; ?&gt;…"/>
          <p:cNvGrpSpPr/>
          <p:nvPr/>
        </p:nvGrpSpPr>
        <p:grpSpPr>
          <a:xfrm>
            <a:off x="1118583" y="2605838"/>
            <a:ext cx="11578877" cy="1665368"/>
            <a:chOff x="0" y="0"/>
            <a:chExt cx="11578875" cy="1665367"/>
          </a:xfrm>
        </p:grpSpPr>
        <p:sp>
          <p:nvSpPr>
            <p:cNvPr id="560" name="&lt;?xml version=&quot;1.0&quot; encoding=&quot;iso-8859-1&quot; standalone=&quot;no&quot; ?&gt;…"/>
            <p:cNvSpPr txBox="1"/>
            <p:nvPr/>
          </p:nvSpPr>
          <p:spPr>
            <a:xfrm>
              <a:off x="38100" y="12700"/>
              <a:ext cx="11502676" cy="1563768"/>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rmAutofit/>
            </a:bodyPr>
            <a:lstStyle/>
            <a:p>
              <a:pPr lvl="4">
                <a:spcBef>
                  <a:spcPts val="0"/>
                </a:spcBef>
                <a:defRPr sz="2200" i="0">
                  <a:solidFill>
                    <a:srgbClr val="000000"/>
                  </a:solidFill>
                  <a:latin typeface="Menlo Regular"/>
                  <a:ea typeface="Menlo Regular"/>
                  <a:cs typeface="Menlo Regular"/>
                  <a:sym typeface="Menlo Regular"/>
                </a:defRPr>
              </a:pPr>
              <a:endParaRPr/>
            </a:p>
            <a:p>
              <a:pPr lvl="1">
                <a:spcBef>
                  <a:spcPts val="600"/>
                </a:spcBef>
                <a:defRPr sz="2200" i="0">
                  <a:solidFill>
                    <a:srgbClr val="000000"/>
                  </a:solidFill>
                  <a:latin typeface="Menlo Regular"/>
                  <a:ea typeface="Menlo Regular"/>
                  <a:cs typeface="Menlo Regular"/>
                  <a:sym typeface="Menlo Regular"/>
                </a:defRPr>
              </a:pPr>
              <a:r>
                <a:t>&lt;?xml version="1.0" encoding="iso-8859-1" standalone="no" ?&gt;</a:t>
              </a:r>
            </a:p>
            <a:p>
              <a:pPr lvl="1">
                <a:spcBef>
                  <a:spcPts val="300"/>
                </a:spcBef>
                <a:defRPr sz="2200" i="0">
                  <a:solidFill>
                    <a:srgbClr val="000000"/>
                  </a:solidFill>
                  <a:latin typeface="Menlo Regular"/>
                  <a:ea typeface="Menlo Regular"/>
                  <a:cs typeface="Menlo Regular"/>
                  <a:sym typeface="Menlo Regular"/>
                </a:defRPr>
              </a:pPr>
              <a:r>
                <a:t>&lt;!DOCTYPE biblio SYSTEM « sample.dtd"&gt;</a:t>
              </a:r>
              <a:br/>
              <a:endParaRPr/>
            </a:p>
          </p:txBody>
        </p:sp>
        <p:pic>
          <p:nvPicPr>
            <p:cNvPr id="559" name="&lt;?xml version=&quot;1.0&quot; encoding=&quot;iso-8859-1&quot; standalone=&quot;no&quot; ?&gt;… &lt;?xml version=&quot;1.0&quot; encoding=&quot;iso-8859-1&quot; standalone=&quot;no&quot; ?&gt;&lt;!DOCTYPE biblio SYSTEM « sample.dtd&quot;&gt; " descr="&lt;?xml version=&quot;1.0&quot; encoding=&quot;iso-8859-1&quot; standalone=&quot;no&quot; ?&gt;… &lt;?xml version=&quot;1.0&quot; encoding=&quot;iso-8859-1&quot; standalone=&quot;no&quot; ?&gt;&lt;!DOCTYPE biblio SYSTEM « sample.dtd&quot;&gt; "/>
            <p:cNvPicPr>
              <a:picLocks/>
            </p:cNvPicPr>
            <p:nvPr/>
          </p:nvPicPr>
          <p:blipFill>
            <a:blip r:embed="rId2"/>
            <a:stretch>
              <a:fillRect/>
            </a:stretch>
          </p:blipFill>
          <p:spPr>
            <a:xfrm>
              <a:off x="0" y="-1"/>
              <a:ext cx="11578876" cy="1665369"/>
            </a:xfrm>
            <a:prstGeom prst="rect">
              <a:avLst/>
            </a:prstGeom>
            <a:effectLst/>
          </p:spPr>
        </p:pic>
      </p:gr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564" name="La ligne suivante est la balise d'ouverture de la racine du document XML ;  la racine (biblio) définit une structure (une liste de livres dans cet exemple) :…"/>
          <p:cNvSpPr txBox="1">
            <a:spLocks noGrp="1"/>
          </p:cNvSpPr>
          <p:nvPr>
            <p:ph type="body" idx="1"/>
          </p:nvPr>
        </p:nvSpPr>
        <p:spPr>
          <a:prstGeom prst="rect">
            <a:avLst/>
          </a:prstGeom>
        </p:spPr>
        <p:txBody>
          <a:bodyPr/>
          <a:lstStyle/>
          <a:p>
            <a:pPr marL="828842" lvl="1" indent="-320842">
              <a:buChar char="✤"/>
            </a:pPr>
            <a:r>
              <a:t>La ligne suivante est la balise d'ouverture de la racine du document XML ;  la racine (biblio) définit une structure (une liste de livres dans cet exemple) :</a:t>
            </a:r>
          </a:p>
          <a:p>
            <a:pPr marL="828842" lvl="1" indent="-320842">
              <a:buChar char="✤"/>
            </a:pPr>
            <a:endParaRPr/>
          </a:p>
          <a:p>
            <a:pPr marL="828842" lvl="1" indent="-320842">
              <a:buChar char="✤"/>
            </a:pPr>
            <a:endParaRPr/>
          </a:p>
          <a:p>
            <a:pPr marL="828842" lvl="1" indent="-320842">
              <a:buChar char="✤"/>
            </a:pPr>
            <a:endParaRPr/>
          </a:p>
          <a:p>
            <a:pPr marL="828842" lvl="1" indent="-320842">
              <a:buChar char="✤"/>
            </a:pPr>
            <a:endParaRPr/>
          </a:p>
          <a:p>
            <a:pPr marL="828842" lvl="1" indent="-320842">
              <a:buChar char="✤"/>
            </a:pPr>
            <a:endParaRPr/>
          </a:p>
          <a:p>
            <a:pPr marL="828842" lvl="1" indent="-320842">
              <a:buChar char="✤"/>
            </a:pPr>
            <a:endParaRPr/>
          </a:p>
          <a:p>
            <a:pPr marL="828842" lvl="1" indent="-320842">
              <a:buChar char="✤"/>
            </a:pPr>
            <a:endParaRPr/>
          </a:p>
          <a:p>
            <a:pPr marL="828842" lvl="1" indent="-320842">
              <a:buChar char="✤"/>
            </a:pPr>
            <a:r>
              <a:t>La racine peut admettre des attributs et contient un ensemble d'éléments fils (livre) ou petit fils (titre, auteur, etc.)</a:t>
            </a:r>
          </a:p>
        </p:txBody>
      </p:sp>
      <p:sp>
        <p:nvSpPr>
          <p:cNvPr id="565" name="2.3 - XML ; Extensible Markup Language"/>
          <p:cNvSpPr txBox="1">
            <a:spLocks noGrp="1"/>
          </p:cNvSpPr>
          <p:nvPr>
            <p:ph type="body" idx="21"/>
          </p:nvPr>
        </p:nvSpPr>
        <p:spPr>
          <a:prstGeom prst="rect">
            <a:avLst/>
          </a:prstGeom>
        </p:spPr>
        <p:txBody>
          <a:bodyPr/>
          <a:lstStyle/>
          <a:p>
            <a:r>
              <a:t>2.3 - XML ; Extensible Markup Language</a:t>
            </a:r>
          </a:p>
        </p:txBody>
      </p:sp>
      <p:sp>
        <p:nvSpPr>
          <p:cNvPr id="566"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48</a:t>
            </a:fld>
            <a:endParaRPr/>
          </a:p>
        </p:txBody>
      </p:sp>
      <p:grpSp>
        <p:nvGrpSpPr>
          <p:cNvPr id="569" name="&lt;biblio&gt;…"/>
          <p:cNvGrpSpPr/>
          <p:nvPr/>
        </p:nvGrpSpPr>
        <p:grpSpPr>
          <a:xfrm>
            <a:off x="1142015" y="2690527"/>
            <a:ext cx="9385599" cy="2649677"/>
            <a:chOff x="0" y="0"/>
            <a:chExt cx="9385597" cy="2649675"/>
          </a:xfrm>
        </p:grpSpPr>
        <p:sp>
          <p:nvSpPr>
            <p:cNvPr id="568" name="&lt;biblio&gt;…"/>
            <p:cNvSpPr txBox="1"/>
            <p:nvPr/>
          </p:nvSpPr>
          <p:spPr>
            <a:xfrm>
              <a:off x="38100" y="12700"/>
              <a:ext cx="9309398" cy="2548076"/>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rmAutofit/>
            </a:bodyPr>
            <a:lstStyle/>
            <a:p>
              <a:pPr lvl="4">
                <a:spcBef>
                  <a:spcPts val="0"/>
                </a:spcBef>
                <a:defRPr sz="1600" i="0">
                  <a:solidFill>
                    <a:srgbClr val="000000"/>
                  </a:solidFill>
                  <a:latin typeface="Menlo Regular"/>
                  <a:ea typeface="Menlo Regular"/>
                  <a:cs typeface="Menlo Regular"/>
                  <a:sym typeface="Menlo Regular"/>
                </a:defRPr>
              </a:pPr>
              <a:endParaRPr/>
            </a:p>
            <a:p>
              <a:pPr lvl="1">
                <a:spcBef>
                  <a:spcPts val="400"/>
                </a:spcBef>
                <a:defRPr sz="2200" i="0">
                  <a:solidFill>
                    <a:srgbClr val="000000"/>
                  </a:solidFill>
                  <a:latin typeface="Menlo Regular"/>
                  <a:ea typeface="Menlo Regular"/>
                  <a:cs typeface="Menlo Regular"/>
                  <a:sym typeface="Menlo Regular"/>
                </a:defRPr>
              </a:pPr>
              <a:r>
                <a:t>&lt;biblio&gt;</a:t>
              </a:r>
            </a:p>
            <a:p>
              <a:pPr lvl="1">
                <a:spcBef>
                  <a:spcPts val="400"/>
                </a:spcBef>
                <a:defRPr sz="2200" i="0">
                  <a:solidFill>
                    <a:srgbClr val="000000"/>
                  </a:solidFill>
                  <a:latin typeface="Menlo Regular"/>
                  <a:ea typeface="Menlo Regular"/>
                  <a:cs typeface="Menlo Regular"/>
                  <a:sym typeface="Menlo Regular"/>
                </a:defRPr>
              </a:pPr>
              <a:r>
                <a:t>	&lt;livre&gt; premier ouvrage &lt;/livre&gt;</a:t>
              </a:r>
            </a:p>
            <a:p>
              <a:pPr lvl="1">
                <a:spcBef>
                  <a:spcPts val="400"/>
                </a:spcBef>
                <a:defRPr sz="2200" i="0">
                  <a:solidFill>
                    <a:srgbClr val="000000"/>
                  </a:solidFill>
                  <a:latin typeface="Menlo Regular"/>
                  <a:ea typeface="Menlo Regular"/>
                  <a:cs typeface="Menlo Regular"/>
                  <a:sym typeface="Menlo Regular"/>
                </a:defRPr>
              </a:pPr>
              <a:r>
                <a:t>	&lt;livre&gt; deuxième ouvrage &lt;/livre&gt;</a:t>
              </a:r>
            </a:p>
            <a:p>
              <a:pPr lvl="1">
                <a:spcBef>
                  <a:spcPts val="400"/>
                </a:spcBef>
                <a:defRPr sz="2200" i="0">
                  <a:solidFill>
                    <a:srgbClr val="000000"/>
                  </a:solidFill>
                  <a:latin typeface="Menlo Regular"/>
                  <a:ea typeface="Menlo Regular"/>
                  <a:cs typeface="Menlo Regular"/>
                  <a:sym typeface="Menlo Regular"/>
                </a:defRPr>
              </a:pPr>
              <a:r>
                <a:t>	&lt;!-- etc. --&gt;</a:t>
              </a:r>
            </a:p>
            <a:p>
              <a:pPr lvl="1">
                <a:spcBef>
                  <a:spcPts val="400"/>
                </a:spcBef>
                <a:defRPr sz="2200" i="0">
                  <a:solidFill>
                    <a:srgbClr val="000000"/>
                  </a:solidFill>
                  <a:latin typeface="Menlo Regular"/>
                  <a:ea typeface="Menlo Regular"/>
                  <a:cs typeface="Menlo Regular"/>
                  <a:sym typeface="Menlo Regular"/>
                </a:defRPr>
              </a:pPr>
              <a:r>
                <a:t>&lt;/biblio&gt;</a:t>
              </a:r>
            </a:p>
          </p:txBody>
        </p:sp>
        <p:pic>
          <p:nvPicPr>
            <p:cNvPr id="567" name="&lt;biblio&gt;… &lt;biblio&gt;&lt;livre&gt; premier ouvrage &lt;/livre&gt;&lt;livre&gt; deuxième ouvrage &lt;/livre&gt;&lt;!-- etc. --&gt;&lt;/biblio&gt;" descr="&lt;biblio&gt;… &lt;biblio&gt;&lt;livre&gt; premier ouvrage &lt;/livre&gt;&lt;livre&gt; deuxième ouvrage &lt;/livre&gt;&lt;!-- etc. --&gt;&lt;/biblio&gt;"/>
            <p:cNvPicPr>
              <a:picLocks/>
            </p:cNvPicPr>
            <p:nvPr/>
          </p:nvPicPr>
          <p:blipFill>
            <a:blip r:embed="rId2"/>
            <a:stretch>
              <a:fillRect/>
            </a:stretch>
          </p:blipFill>
          <p:spPr>
            <a:xfrm>
              <a:off x="0" y="0"/>
              <a:ext cx="9385598" cy="2649676"/>
            </a:xfrm>
            <a:prstGeom prst="rect">
              <a:avLst/>
            </a:prstGeom>
            <a:effectLst/>
          </p:spPr>
        </p:pic>
      </p:gr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572" name="➁ Le document DTD, Document Type Definition…"/>
          <p:cNvSpPr txBox="1">
            <a:spLocks noGrp="1"/>
          </p:cNvSpPr>
          <p:nvPr>
            <p:ph type="body" idx="1"/>
          </p:nvPr>
        </p:nvSpPr>
        <p:spPr>
          <a:xfrm>
            <a:off x="355600" y="1633625"/>
            <a:ext cx="12293600" cy="7445327"/>
          </a:xfrm>
          <a:prstGeom prst="rect">
            <a:avLst/>
          </a:prstGeom>
        </p:spPr>
        <p:txBody>
          <a:bodyPr/>
          <a:lstStyle/>
          <a:p>
            <a:r>
              <a:t>➁ Le document DTD, </a:t>
            </a:r>
            <a:r>
              <a:rPr i="1"/>
              <a:t>Document Type Definition</a:t>
            </a:r>
          </a:p>
          <a:p>
            <a:pPr marL="828842" lvl="1" indent="-320842">
              <a:buChar char="✤"/>
            </a:pPr>
            <a:r>
              <a:t>Ce 2</a:t>
            </a:r>
            <a:r>
              <a:rPr baseline="31999"/>
              <a:t>e</a:t>
            </a:r>
            <a:r>
              <a:t> type de document est celui indiqué le cas échéant avec la 2</a:t>
            </a:r>
            <a:r>
              <a:rPr baseline="31999"/>
              <a:t>e</a:t>
            </a:r>
            <a:r>
              <a:t> ligne du prologue du document XML principal.</a:t>
            </a:r>
          </a:p>
          <a:p>
            <a:pPr marL="828842" lvl="1" indent="-320842">
              <a:buChar char="✤"/>
            </a:pPr>
            <a:r>
              <a:t>Il spécifie les règles pour les éléments et les attributs présents dans le document XML.</a:t>
            </a:r>
          </a:p>
          <a:p>
            <a:pPr marL="1310105" lvl="2" indent="-294105">
              <a:buChar char="✤"/>
            </a:pPr>
            <a:r>
              <a:t>La DTD va permettre de vérifier la conformité du document XML.  </a:t>
            </a:r>
          </a:p>
          <a:p>
            <a:pPr marL="1310105" lvl="2" indent="-294105">
              <a:buChar char="✤"/>
            </a:pPr>
            <a:r>
              <a:t>Le document XML sera dit valide s'il respecte la DTD.</a:t>
            </a:r>
          </a:p>
          <a:p>
            <a:pPr marL="1310105" lvl="2" indent="-294105">
              <a:buChar char="✤"/>
            </a:pPr>
            <a:r>
              <a:t>Le DTD est optionnel. L'attribut standalone prendra dans la déclaration XML la valeur "yes" s'il n'y a pas à rechercher de DTD externe, "no" sinon.</a:t>
            </a:r>
            <a:br/>
            <a:endParaRPr/>
          </a:p>
          <a:p>
            <a:pPr marL="828842" lvl="1" indent="-320842">
              <a:buChar char="✤"/>
            </a:pPr>
            <a:r>
              <a:t>XML Schema est une alternative plus sophistiquée à l'usage de DTD.</a:t>
            </a:r>
          </a:p>
          <a:p>
            <a:pPr marL="1310105" lvl="2" indent="-294105">
              <a:buChar char="✤"/>
            </a:pPr>
            <a:r>
              <a:t>C’est un langage de description de format de document XML permettant de définir la structure et le type de contenu d'un document XML. </a:t>
            </a:r>
          </a:p>
        </p:txBody>
      </p:sp>
      <p:sp>
        <p:nvSpPr>
          <p:cNvPr id="573" name="2.3 - XML ; Extensible Markup Language"/>
          <p:cNvSpPr txBox="1">
            <a:spLocks noGrp="1"/>
          </p:cNvSpPr>
          <p:nvPr>
            <p:ph type="body" idx="21"/>
          </p:nvPr>
        </p:nvSpPr>
        <p:spPr>
          <a:prstGeom prst="rect">
            <a:avLst/>
          </a:prstGeom>
        </p:spPr>
        <p:txBody>
          <a:bodyPr/>
          <a:lstStyle/>
          <a:p>
            <a:r>
              <a:t>2.3 - XML ; Extensible Markup Language</a:t>
            </a:r>
          </a:p>
        </p:txBody>
      </p:sp>
      <p:sp>
        <p:nvSpPr>
          <p:cNvPr id="574"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49</a:t>
            </a:fld>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1 - Introduction"/>
          <p:cNvSpPr txBox="1">
            <a:spLocks noGrp="1"/>
          </p:cNvSpPr>
          <p:nvPr>
            <p:ph type="title"/>
          </p:nvPr>
        </p:nvSpPr>
        <p:spPr>
          <a:prstGeom prst="rect">
            <a:avLst/>
          </a:prstGeom>
        </p:spPr>
        <p:txBody>
          <a:bodyPr/>
          <a:lstStyle>
            <a:lvl1pPr defTabSz="432308">
              <a:defRPr sz="3404" spc="-68"/>
            </a:lvl1pPr>
          </a:lstStyle>
          <a:p>
            <a:r>
              <a:t>1 - Introduction</a:t>
            </a:r>
          </a:p>
        </p:txBody>
      </p:sp>
      <p:sp>
        <p:nvSpPr>
          <p:cNvPr id="169" name="1.1 - Définitions Client-serveur"/>
          <p:cNvSpPr txBox="1">
            <a:spLocks noGrp="1"/>
          </p:cNvSpPr>
          <p:nvPr>
            <p:ph type="body" idx="21"/>
          </p:nvPr>
        </p:nvSpPr>
        <p:spPr>
          <a:prstGeom prst="rect">
            <a:avLst/>
          </a:prstGeom>
        </p:spPr>
        <p:txBody>
          <a:bodyPr/>
          <a:lstStyle>
            <a:lvl1pPr>
              <a:tabLst>
                <a:tab pos="12039600" algn="r"/>
              </a:tabLst>
            </a:lvl1pPr>
          </a:lstStyle>
          <a:p>
            <a:r>
              <a:t>1.1 - Définitions	Client-serveur</a:t>
            </a:r>
          </a:p>
        </p:txBody>
      </p:sp>
      <p:sp>
        <p:nvSpPr>
          <p:cNvPr id="170" name="Client-serveur…"/>
          <p:cNvSpPr txBox="1">
            <a:spLocks noGrp="1"/>
          </p:cNvSpPr>
          <p:nvPr>
            <p:ph type="body" sz="half" idx="1"/>
          </p:nvPr>
        </p:nvSpPr>
        <p:spPr>
          <a:xfrm>
            <a:off x="355600" y="1684734"/>
            <a:ext cx="5822487" cy="7652389"/>
          </a:xfrm>
          <a:prstGeom prst="rect">
            <a:avLst/>
          </a:prstGeom>
        </p:spPr>
        <p:txBody>
          <a:bodyPr/>
          <a:lstStyle/>
          <a:p>
            <a:r>
              <a:t>Client-serveur</a:t>
            </a:r>
          </a:p>
          <a:p>
            <a:pPr lvl="1"/>
            <a:r>
              <a:t>Mode de communication à travers un réseau entre plusieurs programmes ou logiciels : </a:t>
            </a:r>
          </a:p>
          <a:p>
            <a:pPr marL="1295400" lvl="2" indent="-279400">
              <a:buChar char="★"/>
            </a:pPr>
            <a:r>
              <a:t>l'un, qualifié de </a:t>
            </a:r>
            <a:r>
              <a:rPr b="1"/>
              <a:t>client</a:t>
            </a:r>
            <a:r>
              <a:t>, envoie des requêtes ; </a:t>
            </a:r>
          </a:p>
          <a:p>
            <a:pPr marL="1295400" lvl="2" indent="-279400">
              <a:buChar char="★"/>
            </a:pPr>
            <a:r>
              <a:t>l'autre, qualifié de </a:t>
            </a:r>
            <a:r>
              <a:rPr b="1"/>
              <a:t>serveur</a:t>
            </a:r>
            <a:r>
              <a:t>, attend les requêtes des clients et y répond.</a:t>
            </a:r>
          </a:p>
          <a:p>
            <a:pPr lvl="1"/>
            <a:r>
              <a:t>Principales architectures </a:t>
            </a:r>
          </a:p>
          <a:p>
            <a:pPr marL="1295400" lvl="2" indent="-279400">
              <a:buChar char="★"/>
            </a:pPr>
            <a:r>
              <a:rPr b="1"/>
              <a:t>Architecture à deux niveaux</a:t>
            </a:r>
            <a:r>
              <a:t>, </a:t>
            </a:r>
            <a:r>
              <a:rPr i="1"/>
              <a:t>two-tier architecture. </a:t>
            </a:r>
            <a:r>
              <a:t>Cf. figure ci-contre.</a:t>
            </a:r>
            <a:endParaRPr i="1"/>
          </a:p>
          <a:p>
            <a:pPr marL="1295400" lvl="2" indent="-279400">
              <a:buChar char="★"/>
            </a:pPr>
            <a:r>
              <a:rPr b="1"/>
              <a:t>Architecture à 3 niveaux</a:t>
            </a:r>
            <a:r>
              <a:t>, </a:t>
            </a:r>
            <a:r>
              <a:rPr i="1"/>
              <a:t>three-tier architecture</a:t>
            </a:r>
            <a:r>
              <a:t>. </a:t>
            </a:r>
            <a:br/>
            <a:r>
              <a:t>Ex. : un client web demande une ressource à un serveur web associé à un serveur d’application qui est le client d’un serveur de données.</a:t>
            </a:r>
            <a:endParaRPr i="1"/>
          </a:p>
          <a:p>
            <a:pPr marL="1295400" lvl="2" indent="-279400">
              <a:buChar char="★"/>
            </a:pPr>
            <a:r>
              <a:rPr b="1" i="1"/>
              <a:t>A</a:t>
            </a:r>
            <a:r>
              <a:rPr b="1"/>
              <a:t>rchitecture pair à pair</a:t>
            </a:r>
            <a:r>
              <a:t>, </a:t>
            </a:r>
            <a:r>
              <a:rPr i="1"/>
              <a:t>peer-to-peer…</a:t>
            </a:r>
          </a:p>
        </p:txBody>
      </p:sp>
      <p:sp>
        <p:nvSpPr>
          <p:cNvPr id="171" name="Numéro de diapositive"/>
          <p:cNvSpPr txBox="1">
            <a:spLocks noGrp="1"/>
          </p:cNvSpPr>
          <p:nvPr>
            <p:ph type="sldNum" sz="quarter" idx="2"/>
          </p:nvPr>
        </p:nvSpPr>
        <p:spPr>
          <a:xfrm>
            <a:off x="12382499" y="9220200"/>
            <a:ext cx="215901" cy="355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a:t>
            </a:fld>
            <a:endParaRPr/>
          </a:p>
        </p:txBody>
      </p:sp>
      <p:grpSp>
        <p:nvGrpSpPr>
          <p:cNvPr id="174" name="Client-server-model-01.png"/>
          <p:cNvGrpSpPr/>
          <p:nvPr/>
        </p:nvGrpSpPr>
        <p:grpSpPr>
          <a:xfrm>
            <a:off x="6405638" y="1595737"/>
            <a:ext cx="6244469" cy="6562126"/>
            <a:chOff x="0" y="0"/>
            <a:chExt cx="6244467" cy="6562125"/>
          </a:xfrm>
        </p:grpSpPr>
        <p:pic>
          <p:nvPicPr>
            <p:cNvPr id="173" name="Client-server-model-01.png" descr="Client-server-model-01.png"/>
            <p:cNvPicPr>
              <a:picLocks noChangeAspect="1"/>
            </p:cNvPicPr>
            <p:nvPr/>
          </p:nvPicPr>
          <p:blipFill>
            <a:blip r:embed="rId2"/>
            <a:stretch>
              <a:fillRect/>
            </a:stretch>
          </p:blipFill>
          <p:spPr>
            <a:xfrm>
              <a:off x="127000" y="88900"/>
              <a:ext cx="5990468" cy="6231926"/>
            </a:xfrm>
            <a:prstGeom prst="rect">
              <a:avLst/>
            </a:prstGeom>
            <a:ln>
              <a:noFill/>
            </a:ln>
            <a:effectLst/>
          </p:spPr>
        </p:pic>
        <p:pic>
          <p:nvPicPr>
            <p:cNvPr id="172" name="Client-server-model-01.png" descr="Client-server-model-01.png"/>
            <p:cNvPicPr>
              <a:picLocks/>
            </p:cNvPicPr>
            <p:nvPr/>
          </p:nvPicPr>
          <p:blipFill>
            <a:blip r:embed="rId3"/>
            <a:stretch>
              <a:fillRect/>
            </a:stretch>
          </p:blipFill>
          <p:spPr>
            <a:xfrm>
              <a:off x="0" y="0"/>
              <a:ext cx="6244468" cy="6562126"/>
            </a:xfrm>
            <a:prstGeom prst="rect">
              <a:avLst/>
            </a:prstGeom>
            <a:effectLst/>
          </p:spPr>
        </p:pic>
      </p:grpSp>
      <p:sp>
        <p:nvSpPr>
          <p:cNvPr id="175" name="Fig 1.1 - Architecture Client-Serveur ; Internet et Intranet"/>
          <p:cNvSpPr txBox="1"/>
          <p:nvPr/>
        </p:nvSpPr>
        <p:spPr>
          <a:xfrm>
            <a:off x="6431685" y="8227390"/>
            <a:ext cx="5410598"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normAutofit/>
          </a:bodyPr>
          <a:lstStyle>
            <a:lvl1pPr defTabSz="450000">
              <a:spcBef>
                <a:spcPts val="0"/>
              </a:spcBef>
              <a:defRPr sz="1600" i="0">
                <a:solidFill>
                  <a:srgbClr val="000000"/>
                </a:solidFill>
                <a:latin typeface="+mn-lt"/>
                <a:ea typeface="+mn-ea"/>
                <a:cs typeface="+mn-cs"/>
                <a:sym typeface="Trebuchet MS"/>
              </a:defRPr>
            </a:lvl1pPr>
          </a:lstStyle>
          <a:p>
            <a:r>
              <a:t>Fig 1.1 - Architecture Client-Serveur ; Internet et Intranet</a:t>
            </a: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577" name="➂ Une feuille de style XSL, eXtensible Stylesheet Language…"/>
          <p:cNvSpPr txBox="1">
            <a:spLocks noGrp="1"/>
          </p:cNvSpPr>
          <p:nvPr>
            <p:ph type="body" idx="1"/>
          </p:nvPr>
        </p:nvSpPr>
        <p:spPr>
          <a:xfrm>
            <a:off x="355600" y="1581150"/>
            <a:ext cx="12293600" cy="7445326"/>
          </a:xfrm>
          <a:prstGeom prst="rect">
            <a:avLst/>
          </a:prstGeom>
        </p:spPr>
        <p:txBody>
          <a:bodyPr/>
          <a:lstStyle/>
          <a:p>
            <a:r>
              <a:t>➂ Une feuille de style XSL, </a:t>
            </a:r>
            <a:r>
              <a:rPr i="1"/>
              <a:t>eXtensible Stylesheet Language</a:t>
            </a:r>
          </a:p>
          <a:p>
            <a:pPr marL="828842" lvl="1" indent="-320842">
              <a:buChar char="✤"/>
            </a:pPr>
            <a:r>
              <a:t>Ce 3</a:t>
            </a:r>
            <a:r>
              <a:rPr baseline="31999"/>
              <a:t>e</a:t>
            </a:r>
            <a:r>
              <a:t> type de document, optionnel, est indiqué dans le document XML principal par une ligne du type </a:t>
            </a:r>
          </a:p>
          <a:p>
            <a:pPr marL="828842" lvl="1" indent="-320842">
              <a:buChar char="✤"/>
            </a:pPr>
            <a:endParaRPr/>
          </a:p>
          <a:p>
            <a:pPr marL="828842" lvl="1" indent="-320842">
              <a:buChar char="✤"/>
            </a:pPr>
            <a:endParaRPr/>
          </a:p>
          <a:p>
            <a:pPr marL="828842" lvl="1" indent="-320842">
              <a:buChar char="✤"/>
            </a:pPr>
            <a:endParaRPr/>
          </a:p>
          <a:p>
            <a:pPr marL="828842" lvl="1" indent="-320842">
              <a:buChar char="✤"/>
            </a:pPr>
            <a:r>
              <a:t>Le document XSL :</a:t>
            </a:r>
          </a:p>
          <a:p>
            <a:pPr marL="1310105" lvl="2" indent="-294105">
              <a:buChar char="✤"/>
            </a:pPr>
            <a:r>
              <a:t>dicte le formatage des éléments lors de leur affichage ;</a:t>
            </a:r>
          </a:p>
          <a:p>
            <a:pPr marL="1310105" lvl="2" indent="-294105">
              <a:buChar char="✤"/>
            </a:pPr>
            <a:r>
              <a:t>il est composé au moins de 2 parties distinctes et complémentaires</a:t>
            </a:r>
          </a:p>
          <a:p>
            <a:pPr marL="1310105" lvl="2" indent="-294105">
              <a:buChar char="✤"/>
            </a:pPr>
            <a:r>
              <a:t>XSLT, un langage de transformation de documents (ex. génération d'une page HTML à partir d'un fichier XML et de la feuille de style)</a:t>
            </a:r>
          </a:p>
          <a:p>
            <a:pPr marL="1310105" lvl="2" indent="-294105">
              <a:buChar char="✤"/>
            </a:pPr>
            <a:r>
              <a:t>XSL-FO, un ensemble d'instructions de formatage XML dédié à la présentation (</a:t>
            </a:r>
            <a:r>
              <a:rPr i="1"/>
              <a:t>Formatting Objects</a:t>
            </a:r>
            <a:r>
              <a:t>) de documents en vue d'une impression. Il comporte un modèle de format et des propriétés de style basées sur CSS2.</a:t>
            </a:r>
          </a:p>
        </p:txBody>
      </p:sp>
      <p:sp>
        <p:nvSpPr>
          <p:cNvPr id="578" name="2.3 - XML ; Extensible Markup Language"/>
          <p:cNvSpPr txBox="1">
            <a:spLocks noGrp="1"/>
          </p:cNvSpPr>
          <p:nvPr>
            <p:ph type="body" idx="21"/>
          </p:nvPr>
        </p:nvSpPr>
        <p:spPr>
          <a:prstGeom prst="rect">
            <a:avLst/>
          </a:prstGeom>
        </p:spPr>
        <p:txBody>
          <a:bodyPr/>
          <a:lstStyle/>
          <a:p>
            <a:r>
              <a:t>2.3 - XML ; Extensible Markup Language</a:t>
            </a:r>
          </a:p>
        </p:txBody>
      </p:sp>
      <p:sp>
        <p:nvSpPr>
          <p:cNvPr id="579"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50</a:t>
            </a:fld>
            <a:endParaRPr/>
          </a:p>
        </p:txBody>
      </p:sp>
      <p:grpSp>
        <p:nvGrpSpPr>
          <p:cNvPr id="582" name="&lt;?xml-stylesheet type=&quot;text/xml&quot; href=&quot;biblio.xsl&quot;?&gt;"/>
          <p:cNvGrpSpPr/>
          <p:nvPr/>
        </p:nvGrpSpPr>
        <p:grpSpPr>
          <a:xfrm>
            <a:off x="1121650" y="3135866"/>
            <a:ext cx="10761500" cy="1123469"/>
            <a:chOff x="0" y="0"/>
            <a:chExt cx="10761498" cy="1123468"/>
          </a:xfrm>
        </p:grpSpPr>
        <p:sp>
          <p:nvSpPr>
            <p:cNvPr id="581" name="&lt;?xml-stylesheet type=&quot;text/xml&quot; href=&quot;biblio.xsl&quot;?&gt;"/>
            <p:cNvSpPr txBox="1"/>
            <p:nvPr/>
          </p:nvSpPr>
          <p:spPr>
            <a:xfrm>
              <a:off x="38100" y="12700"/>
              <a:ext cx="10685299" cy="1021869"/>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rmAutofit/>
            </a:bodyPr>
            <a:lstStyle/>
            <a:p>
              <a:pPr lvl="4">
                <a:spcBef>
                  <a:spcPts val="0"/>
                </a:spcBef>
                <a:defRPr sz="1600" i="0">
                  <a:solidFill>
                    <a:srgbClr val="000000"/>
                  </a:solidFill>
                  <a:latin typeface="Courier"/>
                  <a:ea typeface="Courier"/>
                  <a:cs typeface="Courier"/>
                  <a:sym typeface="Courier"/>
                </a:defRPr>
              </a:pPr>
              <a:endParaRPr/>
            </a:p>
            <a:p>
              <a:pPr lvl="1">
                <a:spcBef>
                  <a:spcPts val="0"/>
                </a:spcBef>
                <a:defRPr sz="2200" i="0">
                  <a:solidFill>
                    <a:srgbClr val="000000"/>
                  </a:solidFill>
                  <a:latin typeface="Menlo Regular"/>
                  <a:ea typeface="Menlo Regular"/>
                  <a:cs typeface="Menlo Regular"/>
                  <a:sym typeface="Menlo Regular"/>
                </a:defRPr>
              </a:pPr>
              <a:r>
                <a:t>&lt;?xml-stylesheet type="text/xml" href="biblio.xsl"?&gt;</a:t>
              </a:r>
            </a:p>
          </p:txBody>
        </p:sp>
        <p:pic>
          <p:nvPicPr>
            <p:cNvPr id="580" name="&lt;?xml-stylesheet type=&quot;text/xml&quot; href=&quot;biblio.xsl&quot;?&gt; &lt;?xml-stylesheet type=&quot;text/xml&quot; href=&quot;biblio.xsl&quot;?&gt;" descr="&lt;?xml-stylesheet type=&quot;text/xml&quot; href=&quot;biblio.xsl&quot;?&gt; &lt;?xml-stylesheet type=&quot;text/xml&quot; href=&quot;biblio.xsl&quot;?&gt;"/>
            <p:cNvPicPr>
              <a:picLocks/>
            </p:cNvPicPr>
            <p:nvPr/>
          </p:nvPicPr>
          <p:blipFill>
            <a:blip r:embed="rId2"/>
            <a:stretch>
              <a:fillRect/>
            </a:stretch>
          </p:blipFill>
          <p:spPr>
            <a:xfrm>
              <a:off x="0" y="0"/>
              <a:ext cx="10761499" cy="1123469"/>
            </a:xfrm>
            <a:prstGeom prst="rect">
              <a:avLst/>
            </a:prstGeom>
            <a:effectLst/>
          </p:spPr>
        </p:pic>
      </p:gr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585" name="Exploitation de document  XML…"/>
          <p:cNvSpPr txBox="1">
            <a:spLocks noGrp="1"/>
          </p:cNvSpPr>
          <p:nvPr>
            <p:ph type="body" idx="1"/>
          </p:nvPr>
        </p:nvSpPr>
        <p:spPr>
          <a:xfrm>
            <a:off x="355600" y="1581150"/>
            <a:ext cx="12293600" cy="7445326"/>
          </a:xfrm>
          <a:prstGeom prst="rect">
            <a:avLst/>
          </a:prstGeom>
        </p:spPr>
        <p:txBody>
          <a:bodyPr/>
          <a:lstStyle/>
          <a:p>
            <a:r>
              <a:t>Exploitation de document  XML</a:t>
            </a:r>
          </a:p>
          <a:p>
            <a:pPr marL="828842" lvl="1" indent="-320842">
              <a:buChar char="✤"/>
            </a:pPr>
            <a:r>
              <a:t>Pour l’exploitation d’un document XML, deux API sont couramment utilisées par les applications :</a:t>
            </a:r>
          </a:p>
          <a:p>
            <a:pPr marL="828842" lvl="1" indent="-320842">
              <a:buChar char="✤"/>
            </a:pPr>
            <a:r>
              <a:t>DOM (</a:t>
            </a:r>
            <a:r>
              <a:rPr i="1"/>
              <a:t>Document Object Model</a:t>
            </a:r>
            <a:r>
              <a:t>) est une API pour des objets de type document définis par une structure XML ; cela permet de naviguer dans le document (décrit par un arbre) et d’accéder à ses parties.</a:t>
            </a:r>
          </a:p>
          <a:p>
            <a:pPr marL="1310105" marR="25399" lvl="2" indent="-294105">
              <a:buChar char="✤"/>
            </a:pPr>
            <a:r>
              <a:t>La totalité du document XML est chargé en mémoire, sous forme d’objet.</a:t>
            </a:r>
          </a:p>
          <a:p>
            <a:pPr marL="828842" marR="7264400" lvl="1" indent="-320842">
              <a:buChar char="✤"/>
            </a:pPr>
            <a:r>
              <a:t>SAX : </a:t>
            </a:r>
            <a:r>
              <a:rPr i="1"/>
              <a:t>Simple API for XML</a:t>
            </a:r>
            <a:r>
              <a:t> est une interface plus simple, pour un même usage.</a:t>
            </a:r>
          </a:p>
          <a:p>
            <a:pPr marL="1310105" marR="7264400" lvl="2" indent="-294105">
              <a:buChar char="✤"/>
            </a:pPr>
            <a:r>
              <a:t>Le document est analysé avec une approche en flux.</a:t>
            </a:r>
          </a:p>
        </p:txBody>
      </p:sp>
      <p:sp>
        <p:nvSpPr>
          <p:cNvPr id="586" name="2.3 - XML ; Extensible Markup Language"/>
          <p:cNvSpPr txBox="1">
            <a:spLocks noGrp="1"/>
          </p:cNvSpPr>
          <p:nvPr>
            <p:ph type="body" idx="21"/>
          </p:nvPr>
        </p:nvSpPr>
        <p:spPr>
          <a:prstGeom prst="rect">
            <a:avLst/>
          </a:prstGeom>
        </p:spPr>
        <p:txBody>
          <a:bodyPr/>
          <a:lstStyle/>
          <a:p>
            <a:r>
              <a:t>2.3 - XML ; Extensible Markup Language</a:t>
            </a:r>
          </a:p>
        </p:txBody>
      </p:sp>
      <p:sp>
        <p:nvSpPr>
          <p:cNvPr id="587"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51</a:t>
            </a:fld>
            <a:endParaRPr/>
          </a:p>
        </p:txBody>
      </p:sp>
      <p:grpSp>
        <p:nvGrpSpPr>
          <p:cNvPr id="617" name="Grouper"/>
          <p:cNvGrpSpPr/>
          <p:nvPr/>
        </p:nvGrpSpPr>
        <p:grpSpPr>
          <a:xfrm>
            <a:off x="5414031" y="4849128"/>
            <a:ext cx="7336189" cy="3808344"/>
            <a:chOff x="0" y="0"/>
            <a:chExt cx="7336187" cy="3808342"/>
          </a:xfrm>
        </p:grpSpPr>
        <p:grpSp>
          <p:nvGrpSpPr>
            <p:cNvPr id="615" name="Grouper"/>
            <p:cNvGrpSpPr/>
            <p:nvPr/>
          </p:nvGrpSpPr>
          <p:grpSpPr>
            <a:xfrm>
              <a:off x="75534" y="97683"/>
              <a:ext cx="7185120" cy="3612977"/>
              <a:chOff x="0" y="0"/>
              <a:chExt cx="7185119" cy="3612976"/>
            </a:xfrm>
          </p:grpSpPr>
          <p:sp>
            <p:nvSpPr>
              <p:cNvPr id="588" name="biblio"/>
              <p:cNvSpPr txBox="1"/>
              <p:nvPr/>
            </p:nvSpPr>
            <p:spPr>
              <a:xfrm>
                <a:off x="4054765" y="0"/>
                <a:ext cx="787760" cy="370905"/>
              </a:xfrm>
              <a:prstGeom prst="rect">
                <a:avLst/>
              </a:prstGeom>
              <a:solidFill>
                <a:srgbClr val="56C1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a:spcBef>
                    <a:spcPts val="0"/>
                  </a:spcBef>
                  <a:defRPr sz="1200" i="0">
                    <a:solidFill>
                      <a:srgbClr val="011B93"/>
                    </a:solidFill>
                    <a:latin typeface="Helvetica Neue Medium"/>
                    <a:ea typeface="Helvetica Neue Medium"/>
                    <a:cs typeface="Helvetica Neue Medium"/>
                    <a:sym typeface="Helvetica Neue Medium"/>
                  </a:defRPr>
                </a:lvl1pPr>
              </a:lstStyle>
              <a:p>
                <a:pPr>
                  <a:defRPr>
                    <a:solidFill>
                      <a:srgbClr val="000000"/>
                    </a:solidFill>
                  </a:defRPr>
                </a:pPr>
                <a:r>
                  <a:rPr>
                    <a:solidFill>
                      <a:srgbClr val="011B93"/>
                    </a:solidFill>
                  </a:rPr>
                  <a:t>biblio</a:t>
                </a:r>
              </a:p>
            </p:txBody>
          </p:sp>
          <p:sp>
            <p:nvSpPr>
              <p:cNvPr id="589" name="livre"/>
              <p:cNvSpPr txBox="1"/>
              <p:nvPr/>
            </p:nvSpPr>
            <p:spPr>
              <a:xfrm>
                <a:off x="835097" y="1157326"/>
                <a:ext cx="789216" cy="370905"/>
              </a:xfrm>
              <a:prstGeom prst="rect">
                <a:avLst/>
              </a:prstGeom>
              <a:solidFill>
                <a:srgbClr val="56C1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a:spcBef>
                    <a:spcPts val="0"/>
                  </a:spcBef>
                  <a:defRPr sz="1200" i="0">
                    <a:solidFill>
                      <a:srgbClr val="011B93"/>
                    </a:solidFill>
                    <a:latin typeface="Helvetica Neue Medium"/>
                    <a:ea typeface="Helvetica Neue Medium"/>
                    <a:cs typeface="Helvetica Neue Medium"/>
                    <a:sym typeface="Helvetica Neue Medium"/>
                  </a:defRPr>
                </a:lvl1pPr>
              </a:lstStyle>
              <a:p>
                <a:pPr>
                  <a:defRPr>
                    <a:solidFill>
                      <a:srgbClr val="000000"/>
                    </a:solidFill>
                  </a:defRPr>
                </a:pPr>
                <a:r>
                  <a:rPr>
                    <a:solidFill>
                      <a:srgbClr val="011B93"/>
                    </a:solidFill>
                  </a:rPr>
                  <a:t>livre</a:t>
                </a:r>
              </a:p>
            </p:txBody>
          </p:sp>
          <p:sp>
            <p:nvSpPr>
              <p:cNvPr id="590" name="titre"/>
              <p:cNvSpPr txBox="1"/>
              <p:nvPr/>
            </p:nvSpPr>
            <p:spPr>
              <a:xfrm>
                <a:off x="0" y="1877419"/>
                <a:ext cx="789805" cy="370905"/>
              </a:xfrm>
              <a:prstGeom prst="rect">
                <a:avLst/>
              </a:prstGeom>
              <a:solidFill>
                <a:srgbClr val="56C1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a:spcBef>
                    <a:spcPts val="0"/>
                  </a:spcBef>
                  <a:defRPr sz="1200" i="0">
                    <a:solidFill>
                      <a:srgbClr val="011B93"/>
                    </a:solidFill>
                    <a:latin typeface="Helvetica Neue Medium"/>
                    <a:ea typeface="Helvetica Neue Medium"/>
                    <a:cs typeface="Helvetica Neue Medium"/>
                    <a:sym typeface="Helvetica Neue Medium"/>
                  </a:defRPr>
                </a:lvl1pPr>
              </a:lstStyle>
              <a:p>
                <a:pPr>
                  <a:defRPr>
                    <a:solidFill>
                      <a:srgbClr val="000000"/>
                    </a:solidFill>
                  </a:defRPr>
                </a:pPr>
                <a:r>
                  <a:rPr>
                    <a:solidFill>
                      <a:srgbClr val="011B93"/>
                    </a:solidFill>
                  </a:rPr>
                  <a:t>titre</a:t>
                </a:r>
              </a:p>
            </p:txBody>
          </p:sp>
          <p:sp>
            <p:nvSpPr>
              <p:cNvPr id="591" name="auteur"/>
              <p:cNvSpPr txBox="1"/>
              <p:nvPr/>
            </p:nvSpPr>
            <p:spPr>
              <a:xfrm>
                <a:off x="835097" y="1877419"/>
                <a:ext cx="787446" cy="370905"/>
              </a:xfrm>
              <a:prstGeom prst="rect">
                <a:avLst/>
              </a:prstGeom>
              <a:solidFill>
                <a:srgbClr val="56C1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a:spcBef>
                    <a:spcPts val="0"/>
                  </a:spcBef>
                  <a:defRPr sz="1200" i="0">
                    <a:solidFill>
                      <a:srgbClr val="011B93"/>
                    </a:solidFill>
                    <a:latin typeface="Helvetica Neue Medium"/>
                    <a:ea typeface="Helvetica Neue Medium"/>
                    <a:cs typeface="Helvetica Neue Medium"/>
                    <a:sym typeface="Helvetica Neue Medium"/>
                  </a:defRPr>
                </a:lvl1pPr>
              </a:lstStyle>
              <a:p>
                <a:pPr>
                  <a:defRPr>
                    <a:solidFill>
                      <a:srgbClr val="000000"/>
                    </a:solidFill>
                  </a:defRPr>
                </a:pPr>
                <a:r>
                  <a:rPr>
                    <a:solidFill>
                      <a:srgbClr val="011B93"/>
                    </a:solidFill>
                  </a:rPr>
                  <a:t>auteur</a:t>
                </a:r>
              </a:p>
            </p:txBody>
          </p:sp>
          <p:sp>
            <p:nvSpPr>
              <p:cNvPr id="592" name="nb_tomes"/>
              <p:cNvSpPr txBox="1"/>
              <p:nvPr/>
            </p:nvSpPr>
            <p:spPr>
              <a:xfrm>
                <a:off x="1665042" y="1877419"/>
                <a:ext cx="870926" cy="370905"/>
              </a:xfrm>
              <a:prstGeom prst="rect">
                <a:avLst/>
              </a:prstGeom>
              <a:solidFill>
                <a:srgbClr val="56C1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a:spcBef>
                    <a:spcPts val="0"/>
                  </a:spcBef>
                  <a:defRPr sz="1200" i="0">
                    <a:solidFill>
                      <a:srgbClr val="011B93"/>
                    </a:solidFill>
                    <a:latin typeface="Helvetica Neue Medium"/>
                    <a:ea typeface="Helvetica Neue Medium"/>
                    <a:cs typeface="Helvetica Neue Medium"/>
                    <a:sym typeface="Helvetica Neue Medium"/>
                  </a:defRPr>
                </a:lvl1pPr>
              </a:lstStyle>
              <a:p>
                <a:pPr>
                  <a:defRPr>
                    <a:solidFill>
                      <a:srgbClr val="000000"/>
                    </a:solidFill>
                  </a:defRPr>
                </a:pPr>
                <a:r>
                  <a:rPr>
                    <a:solidFill>
                      <a:srgbClr val="011B93"/>
                    </a:solidFill>
                  </a:rPr>
                  <a:t>nb_tomes</a:t>
                </a:r>
              </a:p>
            </p:txBody>
          </p:sp>
          <p:sp>
            <p:nvSpPr>
              <p:cNvPr id="593" name="livre"/>
              <p:cNvSpPr txBox="1"/>
              <p:nvPr/>
            </p:nvSpPr>
            <p:spPr>
              <a:xfrm>
                <a:off x="3739700" y="1157326"/>
                <a:ext cx="789215" cy="370905"/>
              </a:xfrm>
              <a:prstGeom prst="rect">
                <a:avLst/>
              </a:prstGeom>
              <a:solidFill>
                <a:srgbClr val="56C1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a:spcBef>
                    <a:spcPts val="0"/>
                  </a:spcBef>
                  <a:defRPr sz="1200" i="0">
                    <a:solidFill>
                      <a:srgbClr val="011B93"/>
                    </a:solidFill>
                    <a:latin typeface="Helvetica Neue Medium"/>
                    <a:ea typeface="Helvetica Neue Medium"/>
                    <a:cs typeface="Helvetica Neue Medium"/>
                    <a:sym typeface="Helvetica Neue Medium"/>
                  </a:defRPr>
                </a:lvl1pPr>
              </a:lstStyle>
              <a:p>
                <a:pPr>
                  <a:defRPr>
                    <a:solidFill>
                      <a:srgbClr val="000000"/>
                    </a:solidFill>
                  </a:defRPr>
                </a:pPr>
                <a:r>
                  <a:rPr>
                    <a:solidFill>
                      <a:srgbClr val="011B93"/>
                    </a:solidFill>
                  </a:rPr>
                  <a:t>livre</a:t>
                </a:r>
              </a:p>
            </p:txBody>
          </p:sp>
          <p:sp>
            <p:nvSpPr>
              <p:cNvPr id="594" name="titre"/>
              <p:cNvSpPr txBox="1"/>
              <p:nvPr/>
            </p:nvSpPr>
            <p:spPr>
              <a:xfrm>
                <a:off x="2892013" y="1877419"/>
                <a:ext cx="789806" cy="370905"/>
              </a:xfrm>
              <a:prstGeom prst="rect">
                <a:avLst/>
              </a:prstGeom>
              <a:solidFill>
                <a:srgbClr val="56C1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a:spcBef>
                    <a:spcPts val="0"/>
                  </a:spcBef>
                  <a:defRPr sz="1200" i="0">
                    <a:solidFill>
                      <a:srgbClr val="011B93"/>
                    </a:solidFill>
                    <a:latin typeface="Helvetica Neue Medium"/>
                    <a:ea typeface="Helvetica Neue Medium"/>
                    <a:cs typeface="Helvetica Neue Medium"/>
                    <a:sym typeface="Helvetica Neue Medium"/>
                  </a:defRPr>
                </a:lvl1pPr>
              </a:lstStyle>
              <a:p>
                <a:pPr>
                  <a:defRPr>
                    <a:solidFill>
                      <a:srgbClr val="000000"/>
                    </a:solidFill>
                  </a:defRPr>
                </a:pPr>
                <a:r>
                  <a:rPr>
                    <a:solidFill>
                      <a:srgbClr val="011B93"/>
                    </a:solidFill>
                  </a:rPr>
                  <a:t>titre</a:t>
                </a:r>
              </a:p>
            </p:txBody>
          </p:sp>
          <p:sp>
            <p:nvSpPr>
              <p:cNvPr id="595" name="auteur"/>
              <p:cNvSpPr txBox="1"/>
              <p:nvPr/>
            </p:nvSpPr>
            <p:spPr>
              <a:xfrm>
                <a:off x="3739700" y="1877419"/>
                <a:ext cx="787445" cy="370905"/>
              </a:xfrm>
              <a:prstGeom prst="rect">
                <a:avLst/>
              </a:prstGeom>
              <a:solidFill>
                <a:srgbClr val="56C1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a:spcBef>
                    <a:spcPts val="0"/>
                  </a:spcBef>
                  <a:defRPr sz="1200" i="0">
                    <a:solidFill>
                      <a:srgbClr val="011B93"/>
                    </a:solidFill>
                    <a:latin typeface="Helvetica Neue Medium"/>
                    <a:ea typeface="Helvetica Neue Medium"/>
                    <a:cs typeface="Helvetica Neue Medium"/>
                    <a:sym typeface="Helvetica Neue Medium"/>
                  </a:defRPr>
                </a:lvl1pPr>
              </a:lstStyle>
              <a:p>
                <a:pPr>
                  <a:defRPr>
                    <a:solidFill>
                      <a:srgbClr val="000000"/>
                    </a:solidFill>
                  </a:defRPr>
                </a:pPr>
                <a:r>
                  <a:rPr>
                    <a:solidFill>
                      <a:srgbClr val="011B93"/>
                    </a:solidFill>
                  </a:rPr>
                  <a:t>auteur</a:t>
                </a:r>
              </a:p>
            </p:txBody>
          </p:sp>
          <p:sp>
            <p:nvSpPr>
              <p:cNvPr id="596" name="auteur"/>
              <p:cNvSpPr txBox="1"/>
              <p:nvPr/>
            </p:nvSpPr>
            <p:spPr>
              <a:xfrm>
                <a:off x="4586207" y="1877419"/>
                <a:ext cx="787445" cy="370905"/>
              </a:xfrm>
              <a:prstGeom prst="rect">
                <a:avLst/>
              </a:prstGeom>
              <a:solidFill>
                <a:srgbClr val="56C1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a:spcBef>
                    <a:spcPts val="0"/>
                  </a:spcBef>
                  <a:defRPr sz="1200" i="0">
                    <a:solidFill>
                      <a:srgbClr val="011B93"/>
                    </a:solidFill>
                    <a:latin typeface="Helvetica Neue Medium"/>
                    <a:ea typeface="Helvetica Neue Medium"/>
                    <a:cs typeface="Helvetica Neue Medium"/>
                    <a:sym typeface="Helvetica Neue Medium"/>
                  </a:defRPr>
                </a:lvl1pPr>
              </a:lstStyle>
              <a:p>
                <a:pPr>
                  <a:defRPr>
                    <a:solidFill>
                      <a:srgbClr val="000000"/>
                    </a:solidFill>
                  </a:defRPr>
                </a:pPr>
                <a:r>
                  <a:rPr>
                    <a:solidFill>
                      <a:srgbClr val="011B93"/>
                    </a:solidFill>
                  </a:rPr>
                  <a:t>auteur</a:t>
                </a:r>
              </a:p>
            </p:txBody>
          </p:sp>
          <p:sp>
            <p:nvSpPr>
              <p:cNvPr id="597" name="livre"/>
              <p:cNvSpPr txBox="1"/>
              <p:nvPr/>
            </p:nvSpPr>
            <p:spPr>
              <a:xfrm>
                <a:off x="5484249" y="2562263"/>
                <a:ext cx="789216" cy="370905"/>
              </a:xfrm>
              <a:prstGeom prst="rect">
                <a:avLst/>
              </a:prstGeom>
              <a:solidFill>
                <a:srgbClr val="56C1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a:spcBef>
                    <a:spcPts val="0"/>
                  </a:spcBef>
                  <a:defRPr sz="1200" i="0">
                    <a:solidFill>
                      <a:srgbClr val="011B93"/>
                    </a:solidFill>
                    <a:latin typeface="Helvetica Neue Medium"/>
                    <a:ea typeface="Helvetica Neue Medium"/>
                    <a:cs typeface="Helvetica Neue Medium"/>
                    <a:sym typeface="Helvetica Neue Medium"/>
                  </a:defRPr>
                </a:lvl1pPr>
              </a:lstStyle>
              <a:p>
                <a:pPr>
                  <a:defRPr>
                    <a:solidFill>
                      <a:srgbClr val="000000"/>
                    </a:solidFill>
                  </a:defRPr>
                </a:pPr>
                <a:r>
                  <a:rPr>
                    <a:solidFill>
                      <a:srgbClr val="011B93"/>
                    </a:solidFill>
                  </a:rPr>
                  <a:t>livre</a:t>
                </a:r>
              </a:p>
            </p:txBody>
          </p:sp>
          <p:sp>
            <p:nvSpPr>
              <p:cNvPr id="598" name="titre"/>
              <p:cNvSpPr txBox="1"/>
              <p:nvPr/>
            </p:nvSpPr>
            <p:spPr>
              <a:xfrm>
                <a:off x="4649152" y="3242071"/>
                <a:ext cx="789806" cy="370906"/>
              </a:xfrm>
              <a:prstGeom prst="rect">
                <a:avLst/>
              </a:prstGeom>
              <a:solidFill>
                <a:srgbClr val="56C1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a:spcBef>
                    <a:spcPts val="0"/>
                  </a:spcBef>
                  <a:defRPr sz="1200" i="0">
                    <a:solidFill>
                      <a:srgbClr val="011B93"/>
                    </a:solidFill>
                    <a:latin typeface="Helvetica Neue Medium"/>
                    <a:ea typeface="Helvetica Neue Medium"/>
                    <a:cs typeface="Helvetica Neue Medium"/>
                    <a:sym typeface="Helvetica Neue Medium"/>
                  </a:defRPr>
                </a:lvl1pPr>
              </a:lstStyle>
              <a:p>
                <a:pPr>
                  <a:defRPr>
                    <a:solidFill>
                      <a:srgbClr val="000000"/>
                    </a:solidFill>
                  </a:defRPr>
                </a:pPr>
                <a:r>
                  <a:rPr>
                    <a:solidFill>
                      <a:srgbClr val="011B93"/>
                    </a:solidFill>
                  </a:rPr>
                  <a:t>titre</a:t>
                </a:r>
              </a:p>
            </p:txBody>
          </p:sp>
          <p:sp>
            <p:nvSpPr>
              <p:cNvPr id="599" name="auteur"/>
              <p:cNvSpPr txBox="1"/>
              <p:nvPr/>
            </p:nvSpPr>
            <p:spPr>
              <a:xfrm>
                <a:off x="5484249" y="3242071"/>
                <a:ext cx="787446" cy="370906"/>
              </a:xfrm>
              <a:prstGeom prst="rect">
                <a:avLst/>
              </a:prstGeom>
              <a:solidFill>
                <a:srgbClr val="56C1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a:spcBef>
                    <a:spcPts val="0"/>
                  </a:spcBef>
                  <a:defRPr sz="1200" i="0">
                    <a:solidFill>
                      <a:srgbClr val="011B93"/>
                    </a:solidFill>
                    <a:latin typeface="Helvetica Neue Medium"/>
                    <a:ea typeface="Helvetica Neue Medium"/>
                    <a:cs typeface="Helvetica Neue Medium"/>
                    <a:sym typeface="Helvetica Neue Medium"/>
                  </a:defRPr>
                </a:lvl1pPr>
              </a:lstStyle>
              <a:p>
                <a:pPr>
                  <a:defRPr>
                    <a:solidFill>
                      <a:srgbClr val="000000"/>
                    </a:solidFill>
                  </a:defRPr>
                </a:pPr>
                <a:r>
                  <a:rPr>
                    <a:solidFill>
                      <a:srgbClr val="011B93"/>
                    </a:solidFill>
                  </a:rPr>
                  <a:t>auteur</a:t>
                </a:r>
              </a:p>
            </p:txBody>
          </p:sp>
          <p:sp>
            <p:nvSpPr>
              <p:cNvPr id="600" name="nb_tomes"/>
              <p:cNvSpPr txBox="1"/>
              <p:nvPr/>
            </p:nvSpPr>
            <p:spPr>
              <a:xfrm>
                <a:off x="6314194" y="3242071"/>
                <a:ext cx="870926" cy="370906"/>
              </a:xfrm>
              <a:prstGeom prst="rect">
                <a:avLst/>
              </a:prstGeom>
              <a:solidFill>
                <a:srgbClr val="56C1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a:spcBef>
                    <a:spcPts val="0"/>
                  </a:spcBef>
                  <a:defRPr sz="1200" i="0">
                    <a:solidFill>
                      <a:srgbClr val="011B93"/>
                    </a:solidFill>
                    <a:latin typeface="Helvetica Neue Medium"/>
                    <a:ea typeface="Helvetica Neue Medium"/>
                    <a:cs typeface="Helvetica Neue Medium"/>
                    <a:sym typeface="Helvetica Neue Medium"/>
                  </a:defRPr>
                </a:lvl1pPr>
              </a:lstStyle>
              <a:p>
                <a:pPr>
                  <a:defRPr>
                    <a:solidFill>
                      <a:srgbClr val="000000"/>
                    </a:solidFill>
                  </a:defRPr>
                </a:pPr>
                <a:r>
                  <a:rPr>
                    <a:solidFill>
                      <a:srgbClr val="011B93"/>
                    </a:solidFill>
                  </a:rPr>
                  <a:t>nb_tomes</a:t>
                </a:r>
              </a:p>
            </p:txBody>
          </p:sp>
          <p:sp>
            <p:nvSpPr>
              <p:cNvPr id="601" name="lang"/>
              <p:cNvSpPr/>
              <p:nvPr/>
            </p:nvSpPr>
            <p:spPr>
              <a:xfrm>
                <a:off x="6273465" y="2248324"/>
                <a:ext cx="792441" cy="370905"/>
              </a:xfrm>
              <a:prstGeom prst="roundRect">
                <a:avLst>
                  <a:gd name="adj" fmla="val 50000"/>
                </a:avLst>
              </a:prstGeom>
              <a:solidFill>
                <a:srgbClr val="73FDEA"/>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a:spcBef>
                    <a:spcPts val="0"/>
                  </a:spcBef>
                  <a:defRPr sz="1200" i="0">
                    <a:solidFill>
                      <a:srgbClr val="000000"/>
                    </a:solidFill>
                    <a:latin typeface="Helvetica Neue Medium"/>
                    <a:ea typeface="Helvetica Neue Medium"/>
                    <a:cs typeface="Helvetica Neue Medium"/>
                    <a:sym typeface="Helvetica Neue Medium"/>
                  </a:defRPr>
                </a:lvl1pPr>
              </a:lstStyle>
              <a:p>
                <a:r>
                  <a:t>lang</a:t>
                </a:r>
              </a:p>
            </p:txBody>
          </p:sp>
          <p:sp>
            <p:nvSpPr>
              <p:cNvPr id="602" name="Ligne"/>
              <p:cNvSpPr/>
              <p:nvPr/>
            </p:nvSpPr>
            <p:spPr>
              <a:xfrm flipH="1">
                <a:off x="1229705" y="383127"/>
                <a:ext cx="3215925" cy="784568"/>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t">
                <a:noAutofit/>
              </a:bodyPr>
              <a:lstStyle/>
              <a:p>
                <a:pPr defTabSz="457200">
                  <a:spcBef>
                    <a:spcPts val="0"/>
                  </a:spcBef>
                  <a:defRPr sz="1100" i="0">
                    <a:solidFill>
                      <a:srgbClr val="000000"/>
                    </a:solidFill>
                    <a:latin typeface="Helvetica Neue"/>
                    <a:ea typeface="Helvetica Neue"/>
                    <a:cs typeface="Helvetica Neue"/>
                    <a:sym typeface="Helvetica Neue"/>
                  </a:defRPr>
                </a:pPr>
                <a:endParaRPr/>
              </a:p>
            </p:txBody>
          </p:sp>
          <p:sp>
            <p:nvSpPr>
              <p:cNvPr id="603" name="Ligne"/>
              <p:cNvSpPr/>
              <p:nvPr/>
            </p:nvSpPr>
            <p:spPr>
              <a:xfrm flipH="1">
                <a:off x="394902" y="1532671"/>
                <a:ext cx="823024" cy="342094"/>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t">
                <a:noAutofit/>
              </a:bodyPr>
              <a:lstStyle/>
              <a:p>
                <a:pPr defTabSz="457200">
                  <a:spcBef>
                    <a:spcPts val="0"/>
                  </a:spcBef>
                  <a:defRPr sz="1100" i="0">
                    <a:solidFill>
                      <a:srgbClr val="000000"/>
                    </a:solidFill>
                    <a:latin typeface="Helvetica Neue"/>
                    <a:ea typeface="Helvetica Neue"/>
                    <a:cs typeface="Helvetica Neue"/>
                    <a:sym typeface="Helvetica Neue"/>
                  </a:defRPr>
                </a:pPr>
                <a:endParaRPr/>
              </a:p>
            </p:txBody>
          </p:sp>
          <p:sp>
            <p:nvSpPr>
              <p:cNvPr id="604" name="Ligne"/>
              <p:cNvSpPr/>
              <p:nvPr/>
            </p:nvSpPr>
            <p:spPr>
              <a:xfrm>
                <a:off x="1223179" y="1538996"/>
                <a:ext cx="1" cy="327232"/>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t">
                <a:noAutofit/>
              </a:bodyPr>
              <a:lstStyle/>
              <a:p>
                <a:pPr defTabSz="457200">
                  <a:spcBef>
                    <a:spcPts val="0"/>
                  </a:spcBef>
                  <a:defRPr sz="1100" i="0">
                    <a:solidFill>
                      <a:srgbClr val="000000"/>
                    </a:solidFill>
                    <a:latin typeface="Helvetica Neue"/>
                    <a:ea typeface="Helvetica Neue"/>
                    <a:cs typeface="Helvetica Neue"/>
                    <a:sym typeface="Helvetica Neue"/>
                  </a:defRPr>
                </a:pPr>
                <a:endParaRPr/>
              </a:p>
            </p:txBody>
          </p:sp>
          <p:sp>
            <p:nvSpPr>
              <p:cNvPr id="605" name="Ligne"/>
              <p:cNvSpPr/>
              <p:nvPr/>
            </p:nvSpPr>
            <p:spPr>
              <a:xfrm>
                <a:off x="1255946" y="1539855"/>
                <a:ext cx="823024" cy="342094"/>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t">
                <a:noAutofit/>
              </a:bodyPr>
              <a:lstStyle/>
              <a:p>
                <a:pPr defTabSz="457200">
                  <a:spcBef>
                    <a:spcPts val="0"/>
                  </a:spcBef>
                  <a:defRPr sz="1100" i="0">
                    <a:solidFill>
                      <a:srgbClr val="000000"/>
                    </a:solidFill>
                    <a:latin typeface="Helvetica Neue"/>
                    <a:ea typeface="Helvetica Neue"/>
                    <a:cs typeface="Helvetica Neue"/>
                    <a:sym typeface="Helvetica Neue"/>
                  </a:defRPr>
                </a:pPr>
                <a:endParaRPr/>
              </a:p>
            </p:txBody>
          </p:sp>
          <p:sp>
            <p:nvSpPr>
              <p:cNvPr id="606" name="Ligne"/>
              <p:cNvSpPr/>
              <p:nvPr/>
            </p:nvSpPr>
            <p:spPr>
              <a:xfrm flipH="1">
                <a:off x="3286915" y="1539855"/>
                <a:ext cx="823024" cy="342094"/>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t">
                <a:noAutofit/>
              </a:bodyPr>
              <a:lstStyle/>
              <a:p>
                <a:pPr defTabSz="457200">
                  <a:spcBef>
                    <a:spcPts val="0"/>
                  </a:spcBef>
                  <a:defRPr sz="1100" i="0">
                    <a:solidFill>
                      <a:srgbClr val="000000"/>
                    </a:solidFill>
                    <a:latin typeface="Helvetica Neue"/>
                    <a:ea typeface="Helvetica Neue"/>
                    <a:cs typeface="Helvetica Neue"/>
                    <a:sym typeface="Helvetica Neue"/>
                  </a:defRPr>
                </a:pPr>
                <a:endParaRPr/>
              </a:p>
            </p:txBody>
          </p:sp>
          <p:sp>
            <p:nvSpPr>
              <p:cNvPr id="607" name="Ligne"/>
              <p:cNvSpPr/>
              <p:nvPr/>
            </p:nvSpPr>
            <p:spPr>
              <a:xfrm>
                <a:off x="4115192" y="1546180"/>
                <a:ext cx="1" cy="327232"/>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t">
                <a:noAutofit/>
              </a:bodyPr>
              <a:lstStyle/>
              <a:p>
                <a:pPr defTabSz="457200">
                  <a:spcBef>
                    <a:spcPts val="0"/>
                  </a:spcBef>
                  <a:defRPr sz="1100" i="0">
                    <a:solidFill>
                      <a:srgbClr val="000000"/>
                    </a:solidFill>
                    <a:latin typeface="Helvetica Neue"/>
                    <a:ea typeface="Helvetica Neue"/>
                    <a:cs typeface="Helvetica Neue"/>
                    <a:sym typeface="Helvetica Neue"/>
                  </a:defRPr>
                </a:pPr>
                <a:endParaRPr/>
              </a:p>
            </p:txBody>
          </p:sp>
          <p:sp>
            <p:nvSpPr>
              <p:cNvPr id="608" name="Ligne"/>
              <p:cNvSpPr/>
              <p:nvPr/>
            </p:nvSpPr>
            <p:spPr>
              <a:xfrm>
                <a:off x="4147959" y="1547039"/>
                <a:ext cx="823024" cy="342094"/>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t">
                <a:noAutofit/>
              </a:bodyPr>
              <a:lstStyle/>
              <a:p>
                <a:pPr defTabSz="457200">
                  <a:spcBef>
                    <a:spcPts val="0"/>
                  </a:spcBef>
                  <a:defRPr sz="1100" i="0">
                    <a:solidFill>
                      <a:srgbClr val="000000"/>
                    </a:solidFill>
                    <a:latin typeface="Helvetica Neue"/>
                    <a:ea typeface="Helvetica Neue"/>
                    <a:cs typeface="Helvetica Neue"/>
                    <a:sym typeface="Helvetica Neue"/>
                  </a:defRPr>
                </a:pPr>
                <a:endParaRPr/>
              </a:p>
            </p:txBody>
          </p:sp>
          <p:sp>
            <p:nvSpPr>
              <p:cNvPr id="609" name="Ligne"/>
              <p:cNvSpPr/>
              <p:nvPr/>
            </p:nvSpPr>
            <p:spPr>
              <a:xfrm flipH="1">
                <a:off x="5065590" y="2917470"/>
                <a:ext cx="823024" cy="342094"/>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t">
                <a:noAutofit/>
              </a:bodyPr>
              <a:lstStyle/>
              <a:p>
                <a:pPr defTabSz="457200">
                  <a:spcBef>
                    <a:spcPts val="0"/>
                  </a:spcBef>
                  <a:defRPr sz="1100" i="0">
                    <a:solidFill>
                      <a:srgbClr val="000000"/>
                    </a:solidFill>
                    <a:latin typeface="Helvetica Neue"/>
                    <a:ea typeface="Helvetica Neue"/>
                    <a:cs typeface="Helvetica Neue"/>
                    <a:sym typeface="Helvetica Neue"/>
                  </a:defRPr>
                </a:pPr>
                <a:endParaRPr/>
              </a:p>
            </p:txBody>
          </p:sp>
          <p:sp>
            <p:nvSpPr>
              <p:cNvPr id="610" name="Ligne"/>
              <p:cNvSpPr/>
              <p:nvPr/>
            </p:nvSpPr>
            <p:spPr>
              <a:xfrm>
                <a:off x="5893867" y="2923794"/>
                <a:ext cx="1" cy="327232"/>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t">
                <a:noAutofit/>
              </a:bodyPr>
              <a:lstStyle/>
              <a:p>
                <a:pPr defTabSz="457200">
                  <a:spcBef>
                    <a:spcPts val="0"/>
                  </a:spcBef>
                  <a:defRPr sz="1100" i="0">
                    <a:solidFill>
                      <a:srgbClr val="000000"/>
                    </a:solidFill>
                    <a:latin typeface="Helvetica Neue"/>
                    <a:ea typeface="Helvetica Neue"/>
                    <a:cs typeface="Helvetica Neue"/>
                    <a:sym typeface="Helvetica Neue"/>
                  </a:defRPr>
                </a:pPr>
                <a:endParaRPr/>
              </a:p>
            </p:txBody>
          </p:sp>
          <p:sp>
            <p:nvSpPr>
              <p:cNvPr id="611" name="Ligne"/>
              <p:cNvSpPr/>
              <p:nvPr/>
            </p:nvSpPr>
            <p:spPr>
              <a:xfrm>
                <a:off x="5926634" y="2924654"/>
                <a:ext cx="823024" cy="342094"/>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t">
                <a:noAutofit/>
              </a:bodyPr>
              <a:lstStyle/>
              <a:p>
                <a:pPr defTabSz="457200">
                  <a:spcBef>
                    <a:spcPts val="0"/>
                  </a:spcBef>
                  <a:defRPr sz="1100" i="0">
                    <a:solidFill>
                      <a:srgbClr val="000000"/>
                    </a:solidFill>
                    <a:latin typeface="Helvetica Neue"/>
                    <a:ea typeface="Helvetica Neue"/>
                    <a:cs typeface="Helvetica Neue"/>
                    <a:sym typeface="Helvetica Neue"/>
                  </a:defRPr>
                </a:pPr>
                <a:endParaRPr/>
              </a:p>
            </p:txBody>
          </p:sp>
          <p:sp>
            <p:nvSpPr>
              <p:cNvPr id="612" name="Ligne"/>
              <p:cNvSpPr/>
              <p:nvPr/>
            </p:nvSpPr>
            <p:spPr>
              <a:xfrm flipH="1">
                <a:off x="6121995" y="2448181"/>
                <a:ext cx="243812" cy="251090"/>
              </a:xfrm>
              <a:prstGeom prst="line">
                <a:avLst/>
              </a:prstGeom>
              <a:noFill/>
              <a:ln w="25400" cap="flat">
                <a:solidFill>
                  <a:srgbClr val="5E5E5E"/>
                </a:solidFill>
                <a:prstDash val="solid"/>
                <a:miter lim="400000"/>
              </a:ln>
              <a:effectLst/>
            </p:spPr>
            <p:txBody>
              <a:bodyPr wrap="square" lIns="50800" tIns="50800" rIns="50800" bIns="50800" numCol="1" anchor="t">
                <a:noAutofit/>
              </a:bodyPr>
              <a:lstStyle/>
              <a:p>
                <a:pPr defTabSz="457200">
                  <a:spcBef>
                    <a:spcPts val="0"/>
                  </a:spcBef>
                  <a:defRPr sz="1100" i="0">
                    <a:solidFill>
                      <a:srgbClr val="000000"/>
                    </a:solidFill>
                    <a:latin typeface="Helvetica Neue"/>
                    <a:ea typeface="Helvetica Neue"/>
                    <a:cs typeface="Helvetica Neue"/>
                    <a:sym typeface="Helvetica Neue"/>
                  </a:defRPr>
                </a:pPr>
                <a:endParaRPr/>
              </a:p>
            </p:txBody>
          </p:sp>
          <p:sp>
            <p:nvSpPr>
              <p:cNvPr id="613" name="Ligne"/>
              <p:cNvSpPr/>
              <p:nvPr/>
            </p:nvSpPr>
            <p:spPr>
              <a:xfrm flipH="1">
                <a:off x="4114905" y="460677"/>
                <a:ext cx="322077" cy="745177"/>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t">
                <a:noAutofit/>
              </a:bodyPr>
              <a:lstStyle/>
              <a:p>
                <a:pPr defTabSz="457200">
                  <a:spcBef>
                    <a:spcPts val="0"/>
                  </a:spcBef>
                  <a:defRPr sz="1100" i="0">
                    <a:solidFill>
                      <a:srgbClr val="000000"/>
                    </a:solidFill>
                    <a:latin typeface="Helvetica Neue"/>
                    <a:ea typeface="Helvetica Neue"/>
                    <a:cs typeface="Helvetica Neue"/>
                    <a:sym typeface="Helvetica Neue"/>
                  </a:defRPr>
                </a:pPr>
                <a:endParaRPr/>
              </a:p>
            </p:txBody>
          </p:sp>
          <p:sp>
            <p:nvSpPr>
              <p:cNvPr id="614" name="Ligne"/>
              <p:cNvSpPr/>
              <p:nvPr/>
            </p:nvSpPr>
            <p:spPr>
              <a:xfrm>
                <a:off x="4456989" y="380330"/>
                <a:ext cx="1464814" cy="2193397"/>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t">
                <a:noAutofit/>
              </a:bodyPr>
              <a:lstStyle/>
              <a:p>
                <a:pPr defTabSz="457200">
                  <a:spcBef>
                    <a:spcPts val="0"/>
                  </a:spcBef>
                  <a:defRPr sz="1100" i="0">
                    <a:solidFill>
                      <a:srgbClr val="000000"/>
                    </a:solidFill>
                    <a:latin typeface="Helvetica Neue"/>
                    <a:ea typeface="Helvetica Neue"/>
                    <a:cs typeface="Helvetica Neue"/>
                    <a:sym typeface="Helvetica Neue"/>
                  </a:defRPr>
                </a:pPr>
                <a:endParaRPr/>
              </a:p>
            </p:txBody>
          </p:sp>
        </p:grpSp>
        <p:sp>
          <p:nvSpPr>
            <p:cNvPr id="616" name="Rectangle"/>
            <p:cNvSpPr/>
            <p:nvPr/>
          </p:nvSpPr>
          <p:spPr>
            <a:xfrm>
              <a:off x="0" y="0"/>
              <a:ext cx="7336188" cy="3808343"/>
            </a:xfrm>
            <a:prstGeom prst="rect">
              <a:avLst/>
            </a:prstGeom>
            <a:noFill/>
            <a:ln w="25400" cap="flat">
              <a:solidFill>
                <a:srgbClr val="FFD932"/>
              </a:solidFill>
              <a:prstDash val="solid"/>
              <a:miter lim="400000"/>
            </a:ln>
            <a:effectLst/>
          </p:spPr>
          <p:txBody>
            <a:bodyPr wrap="square" lIns="50800" tIns="50800" rIns="50800" bIns="50800" numCol="1" anchor="ctr">
              <a:noAutofit/>
            </a:bodyPr>
            <a:lstStyle/>
            <a:p>
              <a:pPr algn="ctr">
                <a:spcBef>
                  <a:spcPts val="0"/>
                </a:spcBef>
                <a:defRPr sz="1200" i="0">
                  <a:solidFill>
                    <a:srgbClr val="000000"/>
                  </a:solidFill>
                  <a:latin typeface="Helvetica Neue Medium"/>
                  <a:ea typeface="Helvetica Neue Medium"/>
                  <a:cs typeface="Helvetica Neue Medium"/>
                  <a:sym typeface="Helvetica Neue Medium"/>
                </a:defRPr>
              </a:pPr>
              <a:endParaRPr/>
            </a:p>
          </p:txBody>
        </p:sp>
      </p:grpSp>
      <p:sp>
        <p:nvSpPr>
          <p:cNvPr id="618" name="Fig 2.7 - Arbre du DOM d’un document XML"/>
          <p:cNvSpPr txBox="1"/>
          <p:nvPr/>
        </p:nvSpPr>
        <p:spPr>
          <a:xfrm>
            <a:off x="5624749" y="8683575"/>
            <a:ext cx="4028580"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normAutofit/>
          </a:bodyPr>
          <a:lstStyle>
            <a:lvl1pPr defTabSz="450000">
              <a:spcBef>
                <a:spcPts val="0"/>
              </a:spcBef>
              <a:defRPr sz="1600" i="0">
                <a:solidFill>
                  <a:srgbClr val="000000"/>
                </a:solidFill>
                <a:latin typeface="+mn-lt"/>
                <a:ea typeface="+mn-ea"/>
                <a:cs typeface="+mn-cs"/>
                <a:sym typeface="Trebuchet MS"/>
              </a:defRPr>
            </a:lvl1pPr>
          </a:lstStyle>
          <a:p>
            <a:r>
              <a:t>Fig 2.7 - Arbre du DOM d’un document XML</a:t>
            </a: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621" name="Principales applications de XML…"/>
          <p:cNvSpPr txBox="1">
            <a:spLocks noGrp="1"/>
          </p:cNvSpPr>
          <p:nvPr>
            <p:ph type="body" idx="1"/>
          </p:nvPr>
        </p:nvSpPr>
        <p:spPr>
          <a:xfrm>
            <a:off x="355600" y="1581150"/>
            <a:ext cx="12293600" cy="7445326"/>
          </a:xfrm>
          <a:prstGeom prst="rect">
            <a:avLst/>
          </a:prstGeom>
        </p:spPr>
        <p:txBody>
          <a:bodyPr/>
          <a:lstStyle/>
          <a:p>
            <a:r>
              <a:t>Principales applications de XML</a:t>
            </a:r>
          </a:p>
          <a:p>
            <a:pPr marL="828842" lvl="1" indent="-320842">
              <a:buChar char="✤"/>
            </a:pPr>
            <a:r>
              <a:t>Un document XML sert dès qu’on a besoin d’échanger ou stocker des données structurées de façon standardisée et lisible par des machines.</a:t>
            </a:r>
          </a:p>
          <a:p>
            <a:pPr marL="1310105" lvl="2" indent="-294105">
              <a:buChar char="✤"/>
            </a:pPr>
            <a:r>
              <a:t>Échange de données entre applications ;</a:t>
            </a:r>
          </a:p>
          <a:p>
            <a:pPr marL="1310105" lvl="2" indent="-294105">
              <a:buChar char="✤"/>
            </a:pPr>
            <a:r>
              <a:t>Formats de fichiers applicatifs. Ex. les documents MS Office (docx, xlsx, pptx).</a:t>
            </a:r>
          </a:p>
          <a:p>
            <a:pPr marL="1310105" lvl="2" indent="-294105">
              <a:buChar char="✤"/>
            </a:pPr>
            <a:r>
              <a:t>Fichiers de configuration d’applications, de serveurs, de frameworks</a:t>
            </a:r>
          </a:p>
          <a:p>
            <a:pPr marL="1310105" lvl="2" indent="-294105">
              <a:buChar char="✤"/>
            </a:pPr>
            <a:r>
              <a:t>Formats de domaines spécialisés. Par ex. SVG (</a:t>
            </a:r>
            <a:r>
              <a:rPr i="1"/>
              <a:t>Scalable Vector Graphics</a:t>
            </a:r>
            <a:r>
              <a:t>), MathML (formules mathématiques), GML (données géographiques)…</a:t>
            </a:r>
          </a:p>
          <a:p>
            <a:pPr marL="1310105" lvl="2" indent="-294105">
              <a:buChar char="✤"/>
            </a:pPr>
            <a:r>
              <a:t>Format d’échange pour les services web (SOAP et parfois REST).</a:t>
            </a:r>
          </a:p>
          <a:p>
            <a:pPr marL="1310105" lvl="2" indent="-294105">
              <a:buChar char="✤"/>
            </a:pPr>
            <a:endParaRPr/>
          </a:p>
          <a:p>
            <a:pPr marL="1310105" lvl="2" indent="-294105">
              <a:buChar char="✤"/>
            </a:pPr>
            <a:endParaRPr/>
          </a:p>
          <a:p>
            <a:pPr marL="508000" lvl="1" indent="-508000">
              <a:spcBef>
                <a:spcPts val="1200"/>
              </a:spcBef>
              <a:buChar char="✤"/>
              <a:defRPr sz="2800" b="1"/>
            </a:pPr>
            <a:r>
              <a:t>À voir :</a:t>
            </a:r>
          </a:p>
          <a:p>
            <a:pPr lvl="1"/>
            <a:r>
              <a:rPr u="sng">
                <a:solidFill>
                  <a:schemeClr val="accent5">
                    <a:satOff val="8112"/>
                    <a:lumOff val="-14630"/>
                  </a:schemeClr>
                </a:solidFill>
                <a:hlinkClick r:id="rId2"/>
              </a:rPr>
              <a:t>https://developer.mozilla.org/fr/docs/Web/XML/XML_introduction </a:t>
            </a:r>
            <a:endParaRPr u="sng">
              <a:solidFill>
                <a:schemeClr val="accent4">
                  <a:satOff val="8299"/>
                  <a:lumOff val="-11818"/>
                </a:schemeClr>
              </a:solidFill>
            </a:endParaRPr>
          </a:p>
          <a:p>
            <a:pPr lvl="1"/>
            <a:r>
              <a:rPr u="sng">
                <a:solidFill>
                  <a:schemeClr val="accent5">
                    <a:satOff val="8112"/>
                    <a:lumOff val="-14630"/>
                  </a:schemeClr>
                </a:solidFill>
                <a:hlinkClick r:id="rId3"/>
              </a:rPr>
              <a:t>https://www.w3schools.com/xml/</a:t>
            </a:r>
          </a:p>
        </p:txBody>
      </p:sp>
      <p:sp>
        <p:nvSpPr>
          <p:cNvPr id="622" name="2.3 - XML ; Extensible Markup Language"/>
          <p:cNvSpPr txBox="1">
            <a:spLocks noGrp="1"/>
          </p:cNvSpPr>
          <p:nvPr>
            <p:ph type="body" idx="21"/>
          </p:nvPr>
        </p:nvSpPr>
        <p:spPr>
          <a:prstGeom prst="rect">
            <a:avLst/>
          </a:prstGeom>
        </p:spPr>
        <p:txBody>
          <a:bodyPr/>
          <a:lstStyle/>
          <a:p>
            <a:r>
              <a:t>2.3 - XML ; Extensible Markup Language</a:t>
            </a:r>
          </a:p>
        </p:txBody>
      </p:sp>
      <p:sp>
        <p:nvSpPr>
          <p:cNvPr id="623"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52</a:t>
            </a:fld>
            <a:endParaRP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626" name="Comme XML, JSON est un langage de description adapté à la représentation structurée de données.…"/>
          <p:cNvSpPr txBox="1">
            <a:spLocks noGrp="1"/>
          </p:cNvSpPr>
          <p:nvPr>
            <p:ph type="body" idx="1"/>
          </p:nvPr>
        </p:nvSpPr>
        <p:spPr>
          <a:xfrm>
            <a:off x="355600" y="1581150"/>
            <a:ext cx="12293600" cy="7445326"/>
          </a:xfrm>
          <a:prstGeom prst="rect">
            <a:avLst/>
          </a:prstGeom>
        </p:spPr>
        <p:txBody>
          <a:bodyPr/>
          <a:lstStyle/>
          <a:p>
            <a:r>
              <a:t>Comme XML, JSON est un langage de description adapté à la représentation structurée de données.</a:t>
            </a:r>
            <a:br/>
            <a:br/>
            <a:br/>
            <a:br/>
            <a:br/>
            <a:br/>
            <a:br/>
            <a:br/>
            <a:br/>
            <a:br/>
            <a:br/>
            <a:br/>
            <a:br/>
            <a:endParaRPr/>
          </a:p>
          <a:p>
            <a:pPr marL="0" indent="0">
              <a:spcBef>
                <a:spcPts val="0"/>
              </a:spcBef>
              <a:buClrTx/>
              <a:buSzTx/>
              <a:buFontTx/>
              <a:buNone/>
              <a:defRPr sz="3000" b="0">
                <a:solidFill>
                  <a:srgbClr val="324863"/>
                </a:solidFill>
                <a:latin typeface="+mn-lt"/>
                <a:ea typeface="+mn-ea"/>
                <a:cs typeface="+mn-cs"/>
                <a:sym typeface="Trebuchet MS"/>
              </a:defRPr>
            </a:pPr>
            <a:r>
              <a:t>	</a:t>
            </a:r>
            <a:r>
              <a:rPr i="1"/>
              <a:t>menubar.json		</a:t>
            </a:r>
            <a:r>
              <a:t>				</a:t>
            </a:r>
            <a:r>
              <a:rPr i="1"/>
              <a:t>menubar.xml</a:t>
            </a:r>
          </a:p>
        </p:txBody>
      </p:sp>
      <p:sp>
        <p:nvSpPr>
          <p:cNvPr id="627" name="2.4 - JSON ; JavaScript Object Notation"/>
          <p:cNvSpPr txBox="1">
            <a:spLocks noGrp="1"/>
          </p:cNvSpPr>
          <p:nvPr>
            <p:ph type="body" idx="21"/>
          </p:nvPr>
        </p:nvSpPr>
        <p:spPr>
          <a:prstGeom prst="rect">
            <a:avLst/>
          </a:prstGeom>
        </p:spPr>
        <p:txBody>
          <a:bodyPr/>
          <a:lstStyle/>
          <a:p>
            <a:r>
              <a:t>2.4 - JSON ; JavaScript Object Notation</a:t>
            </a:r>
          </a:p>
        </p:txBody>
      </p:sp>
      <p:sp>
        <p:nvSpPr>
          <p:cNvPr id="628"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53</a:t>
            </a:fld>
            <a:endParaRPr/>
          </a:p>
        </p:txBody>
      </p:sp>
      <p:grpSp>
        <p:nvGrpSpPr>
          <p:cNvPr id="631" name="{…"/>
          <p:cNvGrpSpPr/>
          <p:nvPr/>
        </p:nvGrpSpPr>
        <p:grpSpPr>
          <a:xfrm>
            <a:off x="615089" y="2684739"/>
            <a:ext cx="4749168" cy="5689940"/>
            <a:chOff x="0" y="0"/>
            <a:chExt cx="4749167" cy="5689938"/>
          </a:xfrm>
        </p:grpSpPr>
        <p:sp>
          <p:nvSpPr>
            <p:cNvPr id="630" name="{…"/>
            <p:cNvSpPr txBox="1"/>
            <p:nvPr/>
          </p:nvSpPr>
          <p:spPr>
            <a:xfrm>
              <a:off x="215900" y="139700"/>
              <a:ext cx="4317368" cy="5131139"/>
            </a:xfrm>
            <a:prstGeom prst="rect">
              <a:avLst/>
            </a:prstGeom>
            <a:solidFill>
              <a:srgbClr val="E0E0E0"/>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rmAutofit/>
            </a:bodyPr>
            <a:lstStyle/>
            <a:p>
              <a:pPr defTabSz="457200">
                <a:spcBef>
                  <a:spcPts val="0"/>
                </a:spcBef>
                <a:tabLst>
                  <a:tab pos="228600" algn="l"/>
                  <a:tab pos="584200" algn="l"/>
                  <a:tab pos="952500" algn="l"/>
                  <a:tab pos="1308100" algn="l"/>
                  <a:tab pos="1663700" algn="l"/>
                </a:tabLst>
                <a:defRPr sz="1900" i="0">
                  <a:solidFill>
                    <a:srgbClr val="323333"/>
                  </a:solidFill>
                  <a:latin typeface="Menlo Regular"/>
                  <a:ea typeface="Menlo Regular"/>
                  <a:cs typeface="Menlo Regular"/>
                  <a:sym typeface="Menlo Regular"/>
                </a:defRPr>
              </a:pPr>
              <a:r>
                <a:rPr>
                  <a:solidFill>
                    <a:srgbClr val="000000"/>
                  </a:solidFill>
                </a:rPr>
                <a:t>{ </a:t>
              </a:r>
            </a:p>
            <a:p>
              <a:pPr defTabSz="457200">
                <a:spcBef>
                  <a:spcPts val="0"/>
                </a:spcBef>
                <a:tabLst>
                  <a:tab pos="228600" algn="l"/>
                  <a:tab pos="584200" algn="l"/>
                  <a:tab pos="952500" algn="l"/>
                  <a:tab pos="1308100" algn="l"/>
                  <a:tab pos="1663700" algn="l"/>
                </a:tabLst>
                <a:defRPr sz="1900" i="0">
                  <a:solidFill>
                    <a:srgbClr val="323333"/>
                  </a:solidFill>
                  <a:latin typeface="Menlo Regular"/>
                  <a:ea typeface="Menlo Regular"/>
                  <a:cs typeface="Menlo Regular"/>
                  <a:sym typeface="Menlo Regular"/>
                </a:defRPr>
              </a:pPr>
              <a:r>
                <a:rPr>
                  <a:solidFill>
                    <a:srgbClr val="000000"/>
                  </a:solidFill>
                </a:rPr>
                <a:t>	"menu": "File", </a:t>
              </a:r>
            </a:p>
            <a:p>
              <a:pPr defTabSz="457200">
                <a:spcBef>
                  <a:spcPts val="0"/>
                </a:spcBef>
                <a:tabLst>
                  <a:tab pos="228600" algn="l"/>
                  <a:tab pos="584200" algn="l"/>
                  <a:tab pos="952500" algn="l"/>
                  <a:tab pos="1308100" algn="l"/>
                  <a:tab pos="1663700" algn="l"/>
                </a:tabLst>
                <a:defRPr sz="1900" i="0">
                  <a:solidFill>
                    <a:srgbClr val="323333"/>
                  </a:solidFill>
                  <a:latin typeface="Menlo Regular"/>
                  <a:ea typeface="Menlo Regular"/>
                  <a:cs typeface="Menlo Regular"/>
                  <a:sym typeface="Menlo Regular"/>
                </a:defRPr>
              </a:pPr>
              <a:r>
                <a:rPr>
                  <a:solidFill>
                    <a:srgbClr val="000000"/>
                  </a:solidFill>
                </a:rPr>
                <a:t>	"commands": [ </a:t>
              </a:r>
            </a:p>
            <a:p>
              <a:pPr defTabSz="457200">
                <a:spcBef>
                  <a:spcPts val="0"/>
                </a:spcBef>
                <a:tabLst>
                  <a:tab pos="228600" algn="l"/>
                  <a:tab pos="584200" algn="l"/>
                  <a:tab pos="952500" algn="l"/>
                  <a:tab pos="1308100" algn="l"/>
                  <a:tab pos="1663700" algn="l"/>
                </a:tabLst>
                <a:defRPr sz="1900" i="0">
                  <a:solidFill>
                    <a:srgbClr val="323333"/>
                  </a:solidFill>
                  <a:latin typeface="Menlo Regular"/>
                  <a:ea typeface="Menlo Regular"/>
                  <a:cs typeface="Menlo Regular"/>
                  <a:sym typeface="Menlo Regular"/>
                </a:defRPr>
              </a:pPr>
              <a:r>
                <a:rPr>
                  <a:solidFill>
                    <a:srgbClr val="000000"/>
                  </a:solidFill>
                </a:rPr>
                <a:t> 		{</a:t>
              </a:r>
            </a:p>
            <a:p>
              <a:pPr defTabSz="457200">
                <a:spcBef>
                  <a:spcPts val="0"/>
                </a:spcBef>
                <a:tabLst>
                  <a:tab pos="228600" algn="l"/>
                  <a:tab pos="584200" algn="l"/>
                  <a:tab pos="952500" algn="l"/>
                  <a:tab pos="1308100" algn="l"/>
                  <a:tab pos="1663700" algn="l"/>
                </a:tabLst>
                <a:defRPr sz="1900" i="0">
                  <a:solidFill>
                    <a:srgbClr val="323333"/>
                  </a:solidFill>
                  <a:latin typeface="Menlo Regular"/>
                  <a:ea typeface="Menlo Regular"/>
                  <a:cs typeface="Menlo Regular"/>
                  <a:sym typeface="Menlo Regular"/>
                </a:defRPr>
              </a:pPr>
              <a:r>
                <a:rPr>
                  <a:solidFill>
                    <a:srgbClr val="000000"/>
                  </a:solidFill>
                </a:rPr>
                <a:t>  		"value": "New", </a:t>
              </a:r>
            </a:p>
            <a:p>
              <a:pPr defTabSz="457200">
                <a:spcBef>
                  <a:spcPts val="0"/>
                </a:spcBef>
                <a:tabLst>
                  <a:tab pos="228600" algn="l"/>
                  <a:tab pos="584200" algn="l"/>
                  <a:tab pos="952500" algn="l"/>
                  <a:tab pos="1308100" algn="l"/>
                  <a:tab pos="1663700" algn="l"/>
                </a:tabLst>
                <a:defRPr sz="1900" i="0">
                  <a:solidFill>
                    <a:srgbClr val="323333"/>
                  </a:solidFill>
                  <a:latin typeface="Menlo Regular"/>
                  <a:ea typeface="Menlo Regular"/>
                  <a:cs typeface="Menlo Regular"/>
                  <a:sym typeface="Menlo Regular"/>
                </a:defRPr>
              </a:pPr>
              <a:r>
                <a:rPr>
                  <a:solidFill>
                    <a:srgbClr val="000000"/>
                  </a:solidFill>
                </a:rPr>
                <a:t> 			"action":"CreateDoc"     </a:t>
              </a:r>
            </a:p>
            <a:p>
              <a:pPr defTabSz="457200">
                <a:spcBef>
                  <a:spcPts val="0"/>
                </a:spcBef>
                <a:tabLst>
                  <a:tab pos="228600" algn="l"/>
                  <a:tab pos="584200" algn="l"/>
                  <a:tab pos="952500" algn="l"/>
                  <a:tab pos="1308100" algn="l"/>
                  <a:tab pos="1663700" algn="l"/>
                </a:tabLst>
                <a:defRPr sz="1900" i="0">
                  <a:solidFill>
                    <a:srgbClr val="323333"/>
                  </a:solidFill>
                  <a:latin typeface="Menlo Regular"/>
                  <a:ea typeface="Menlo Regular"/>
                  <a:cs typeface="Menlo Regular"/>
                  <a:sym typeface="Menlo Regular"/>
                </a:defRPr>
              </a:pPr>
              <a:r>
                <a:rPr>
                  <a:solidFill>
                    <a:srgbClr val="000000"/>
                  </a:solidFill>
                </a:rPr>
                <a:t> 		},</a:t>
              </a:r>
            </a:p>
            <a:p>
              <a:pPr defTabSz="457200">
                <a:spcBef>
                  <a:spcPts val="0"/>
                </a:spcBef>
                <a:tabLst>
                  <a:tab pos="228600" algn="l"/>
                  <a:tab pos="584200" algn="l"/>
                  <a:tab pos="952500" algn="l"/>
                  <a:tab pos="1308100" algn="l"/>
                  <a:tab pos="1663700" algn="l"/>
                </a:tabLst>
                <a:defRPr sz="1900" i="0">
                  <a:solidFill>
                    <a:srgbClr val="323333"/>
                  </a:solidFill>
                  <a:latin typeface="Menlo Regular"/>
                  <a:ea typeface="Menlo Regular"/>
                  <a:cs typeface="Menlo Regular"/>
                  <a:sym typeface="Menlo Regular"/>
                </a:defRPr>
              </a:pPr>
              <a:r>
                <a:rPr>
                  <a:solidFill>
                    <a:srgbClr val="000000"/>
                  </a:solidFill>
                </a:rPr>
                <a:t>		{</a:t>
              </a:r>
            </a:p>
            <a:p>
              <a:pPr defTabSz="457200">
                <a:spcBef>
                  <a:spcPts val="0"/>
                </a:spcBef>
                <a:tabLst>
                  <a:tab pos="228600" algn="l"/>
                  <a:tab pos="584200" algn="l"/>
                  <a:tab pos="952500" algn="l"/>
                  <a:tab pos="1308100" algn="l"/>
                  <a:tab pos="1663700" algn="l"/>
                </a:tabLst>
                <a:defRPr sz="1900" i="0">
                  <a:solidFill>
                    <a:srgbClr val="323333"/>
                  </a:solidFill>
                  <a:latin typeface="Menlo Regular"/>
                  <a:ea typeface="Menlo Regular"/>
                  <a:cs typeface="Menlo Regular"/>
                  <a:sym typeface="Menlo Regular"/>
                </a:defRPr>
              </a:pPr>
              <a:r>
                <a:rPr>
                  <a:solidFill>
                    <a:srgbClr val="000000"/>
                  </a:solidFill>
                </a:rPr>
                <a:t>    		"value": "Open", </a:t>
              </a:r>
            </a:p>
            <a:p>
              <a:pPr defTabSz="457200">
                <a:spcBef>
                  <a:spcPts val="0"/>
                </a:spcBef>
                <a:tabLst>
                  <a:tab pos="228600" algn="l"/>
                  <a:tab pos="584200" algn="l"/>
                  <a:tab pos="952500" algn="l"/>
                  <a:tab pos="1308100" algn="l"/>
                  <a:tab pos="1663700" algn="l"/>
                </a:tabLst>
                <a:defRPr sz="1900" i="0">
                  <a:solidFill>
                    <a:srgbClr val="323333"/>
                  </a:solidFill>
                  <a:latin typeface="Menlo Regular"/>
                  <a:ea typeface="Menlo Regular"/>
                  <a:cs typeface="Menlo Regular"/>
                  <a:sym typeface="Menlo Regular"/>
                </a:defRPr>
              </a:pPr>
              <a:r>
                <a:rPr>
                  <a:solidFill>
                    <a:srgbClr val="000000"/>
                  </a:solidFill>
                </a:rPr>
                <a:t>    		"action":"OpenDoc" </a:t>
              </a:r>
            </a:p>
            <a:p>
              <a:pPr defTabSz="457200">
                <a:spcBef>
                  <a:spcPts val="0"/>
                </a:spcBef>
                <a:tabLst>
                  <a:tab pos="228600" algn="l"/>
                  <a:tab pos="584200" algn="l"/>
                  <a:tab pos="952500" algn="l"/>
                  <a:tab pos="1308100" algn="l"/>
                  <a:tab pos="1663700" algn="l"/>
                </a:tabLst>
                <a:defRPr sz="1900" i="0">
                  <a:solidFill>
                    <a:srgbClr val="323333"/>
                  </a:solidFill>
                  <a:latin typeface="Menlo Regular"/>
                  <a:ea typeface="Menlo Regular"/>
                  <a:cs typeface="Menlo Regular"/>
                  <a:sym typeface="Menlo Regular"/>
                </a:defRPr>
              </a:pPr>
              <a:r>
                <a:rPr>
                  <a:solidFill>
                    <a:srgbClr val="000000"/>
                  </a:solidFill>
                </a:rPr>
                <a:t>		}, </a:t>
              </a:r>
            </a:p>
            <a:p>
              <a:pPr defTabSz="457200">
                <a:spcBef>
                  <a:spcPts val="0"/>
                </a:spcBef>
                <a:tabLst>
                  <a:tab pos="228600" algn="l"/>
                  <a:tab pos="584200" algn="l"/>
                  <a:tab pos="952500" algn="l"/>
                  <a:tab pos="1308100" algn="l"/>
                  <a:tab pos="1663700" algn="l"/>
                </a:tabLst>
                <a:defRPr sz="1900" i="0">
                  <a:solidFill>
                    <a:srgbClr val="323333"/>
                  </a:solidFill>
                  <a:latin typeface="Menlo Regular"/>
                  <a:ea typeface="Menlo Regular"/>
                  <a:cs typeface="Menlo Regular"/>
                  <a:sym typeface="Menlo Regular"/>
                </a:defRPr>
              </a:pPr>
              <a:r>
                <a:rPr>
                  <a:solidFill>
                    <a:srgbClr val="000000"/>
                  </a:solidFill>
                </a:rPr>
                <a:t>		{ </a:t>
              </a:r>
            </a:p>
            <a:p>
              <a:pPr defTabSz="457200">
                <a:spcBef>
                  <a:spcPts val="0"/>
                </a:spcBef>
                <a:tabLst>
                  <a:tab pos="228600" algn="l"/>
                  <a:tab pos="584200" algn="l"/>
                  <a:tab pos="952500" algn="l"/>
                  <a:tab pos="1308100" algn="l"/>
                  <a:tab pos="1663700" algn="l"/>
                </a:tabLst>
                <a:defRPr sz="1900" i="0">
                  <a:solidFill>
                    <a:srgbClr val="323333"/>
                  </a:solidFill>
                  <a:latin typeface="Menlo Regular"/>
                  <a:ea typeface="Menlo Regular"/>
                  <a:cs typeface="Menlo Regular"/>
                  <a:sym typeface="Menlo Regular"/>
                </a:defRPr>
              </a:pPr>
              <a:r>
                <a:rPr>
                  <a:solidFill>
                    <a:srgbClr val="000000"/>
                  </a:solidFill>
                </a:rPr>
                <a:t>			"value": "Close", </a:t>
              </a:r>
            </a:p>
            <a:p>
              <a:pPr defTabSz="457200">
                <a:spcBef>
                  <a:spcPts val="0"/>
                </a:spcBef>
                <a:tabLst>
                  <a:tab pos="228600" algn="l"/>
                  <a:tab pos="584200" algn="l"/>
                  <a:tab pos="952500" algn="l"/>
                  <a:tab pos="1308100" algn="l"/>
                  <a:tab pos="1663700" algn="l"/>
                </a:tabLst>
                <a:defRPr sz="1900" i="0">
                  <a:solidFill>
                    <a:srgbClr val="323333"/>
                  </a:solidFill>
                  <a:latin typeface="Menlo Regular"/>
                  <a:ea typeface="Menlo Regular"/>
                  <a:cs typeface="Menlo Regular"/>
                  <a:sym typeface="Menlo Regular"/>
                </a:defRPr>
              </a:pPr>
              <a:r>
                <a:rPr>
                  <a:solidFill>
                    <a:srgbClr val="000000"/>
                  </a:solidFill>
                </a:rPr>
                <a:t>			"action":"CloseDoc"</a:t>
              </a:r>
            </a:p>
            <a:p>
              <a:pPr defTabSz="457200">
                <a:spcBef>
                  <a:spcPts val="0"/>
                </a:spcBef>
                <a:tabLst>
                  <a:tab pos="228600" algn="l"/>
                  <a:tab pos="584200" algn="l"/>
                  <a:tab pos="952500" algn="l"/>
                  <a:tab pos="1308100" algn="l"/>
                  <a:tab pos="1663700" algn="l"/>
                </a:tabLst>
                <a:defRPr sz="1900" i="0">
                  <a:solidFill>
                    <a:srgbClr val="323333"/>
                  </a:solidFill>
                  <a:latin typeface="Menlo Regular"/>
                  <a:ea typeface="Menlo Regular"/>
                  <a:cs typeface="Menlo Regular"/>
                  <a:sym typeface="Menlo Regular"/>
                </a:defRPr>
              </a:pPr>
              <a:r>
                <a:rPr>
                  <a:solidFill>
                    <a:srgbClr val="000000"/>
                  </a:solidFill>
                </a:rPr>
                <a:t> 		}</a:t>
              </a:r>
            </a:p>
            <a:p>
              <a:pPr defTabSz="457200">
                <a:spcBef>
                  <a:spcPts val="0"/>
                </a:spcBef>
                <a:tabLst>
                  <a:tab pos="228600" algn="l"/>
                  <a:tab pos="584200" algn="l"/>
                  <a:tab pos="952500" algn="l"/>
                  <a:tab pos="1308100" algn="l"/>
                  <a:tab pos="1663700" algn="l"/>
                </a:tabLst>
                <a:defRPr sz="1900" i="0">
                  <a:solidFill>
                    <a:srgbClr val="323333"/>
                  </a:solidFill>
                  <a:latin typeface="Menlo Regular"/>
                  <a:ea typeface="Menlo Regular"/>
                  <a:cs typeface="Menlo Regular"/>
                  <a:sym typeface="Menlo Regular"/>
                </a:defRPr>
              </a:pPr>
              <a:r>
                <a:rPr>
                  <a:solidFill>
                    <a:srgbClr val="000000"/>
                  </a:solidFill>
                </a:rPr>
                <a:t>	]</a:t>
              </a:r>
            </a:p>
            <a:p>
              <a:pPr defTabSz="457200">
                <a:spcBef>
                  <a:spcPts val="0"/>
                </a:spcBef>
                <a:tabLst>
                  <a:tab pos="228600" algn="l"/>
                  <a:tab pos="584200" algn="l"/>
                  <a:tab pos="952500" algn="l"/>
                  <a:tab pos="1308100" algn="l"/>
                  <a:tab pos="1663700" algn="l"/>
                </a:tabLst>
                <a:defRPr sz="1900" i="0">
                  <a:solidFill>
                    <a:srgbClr val="323333"/>
                  </a:solidFill>
                  <a:latin typeface="Menlo Regular"/>
                  <a:ea typeface="Menlo Regular"/>
                  <a:cs typeface="Menlo Regular"/>
                  <a:sym typeface="Menlo Regular"/>
                </a:defRPr>
              </a:pPr>
              <a:r>
                <a:rPr>
                  <a:solidFill>
                    <a:srgbClr val="000000"/>
                  </a:solidFill>
                </a:rPr>
                <a:t> }</a:t>
              </a:r>
            </a:p>
          </p:txBody>
        </p:sp>
        <p:pic>
          <p:nvPicPr>
            <p:cNvPr id="629" name="{… { &quot;menu&quot;: &quot;File&quot;, &quot;commands&quot;: [  {  &quot;value&quot;: &quot;New&quot;,  &quot;action&quot;:&quot;CreateDoc&quot;      },{    &quot;value&quot;: &quot;Open&quot;,     &quot;action&quot;:&quot;OpenDoc&quot; }, { &quot;value&quot;: &quot;Close&quot;, &quot;action&quot;:&quot;CloseDoc&quot; }] }" descr="{… { &quot;menu&quot;: &quot;File&quot;, &quot;commands&quot;: [  {  &quot;value&quot;: &quot;New&quot;,  &quot;action&quot;:&quot;CreateDoc&quot;      },{    &quot;value&quot;: &quot;Open&quot;,     &quot;action&quot;:&quot;OpenDoc&quot; }, { &quot;value&quot;: &quot;Close&quot;, &quot;action&quot;:&quot;CloseDoc&quot; }] }"/>
            <p:cNvPicPr>
              <a:picLocks/>
            </p:cNvPicPr>
            <p:nvPr/>
          </p:nvPicPr>
          <p:blipFill>
            <a:blip r:embed="rId2"/>
            <a:stretch>
              <a:fillRect/>
            </a:stretch>
          </p:blipFill>
          <p:spPr>
            <a:xfrm>
              <a:off x="0" y="-1"/>
              <a:ext cx="4749168" cy="5689940"/>
            </a:xfrm>
            <a:prstGeom prst="rect">
              <a:avLst/>
            </a:prstGeom>
            <a:effectLst/>
          </p:spPr>
        </p:pic>
      </p:grpSp>
      <p:grpSp>
        <p:nvGrpSpPr>
          <p:cNvPr id="634" name="&lt;?xml version=&quot;1.0&quot; ?&gt;…"/>
          <p:cNvGrpSpPr/>
          <p:nvPr/>
        </p:nvGrpSpPr>
        <p:grpSpPr>
          <a:xfrm>
            <a:off x="5452617" y="2683064"/>
            <a:ext cx="7524441" cy="5241498"/>
            <a:chOff x="0" y="0"/>
            <a:chExt cx="7524439" cy="5241497"/>
          </a:xfrm>
        </p:grpSpPr>
        <p:sp>
          <p:nvSpPr>
            <p:cNvPr id="633" name="&lt;?xml version=&quot;1.0&quot; ?&gt;…"/>
            <p:cNvSpPr txBox="1"/>
            <p:nvPr/>
          </p:nvSpPr>
          <p:spPr>
            <a:xfrm>
              <a:off x="215900" y="139700"/>
              <a:ext cx="7092640" cy="4682698"/>
            </a:xfrm>
            <a:prstGeom prst="rect">
              <a:avLst/>
            </a:prstGeom>
            <a:solidFill>
              <a:srgbClr val="E0E0E0"/>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rmAutofit/>
            </a:bodyPr>
            <a:lstStyle/>
            <a:p>
              <a:pPr defTabSz="457200">
                <a:lnSpc>
                  <a:spcPct val="120000"/>
                </a:lnSpc>
                <a:spcBef>
                  <a:spcPts val="0"/>
                </a:spcBef>
                <a:tabLst>
                  <a:tab pos="177800" algn="l"/>
                  <a:tab pos="482600" algn="l"/>
                  <a:tab pos="838200" algn="l"/>
                  <a:tab pos="1206500" algn="l"/>
                  <a:tab pos="1562100" algn="l"/>
                </a:tabLst>
                <a:defRPr sz="1900" i="0">
                  <a:solidFill>
                    <a:srgbClr val="323333"/>
                  </a:solidFill>
                  <a:latin typeface="Menlo Regular"/>
                  <a:ea typeface="Menlo Regular"/>
                  <a:cs typeface="Menlo Regular"/>
                  <a:sym typeface="Menlo Regular"/>
                </a:defRPr>
              </a:pPr>
              <a:r>
                <a:rPr>
                  <a:solidFill>
                    <a:srgbClr val="000000"/>
                  </a:solidFill>
                </a:rPr>
                <a:t>&lt;?xml version="1.0" ?&gt;</a:t>
              </a:r>
            </a:p>
            <a:p>
              <a:pPr defTabSz="457200">
                <a:lnSpc>
                  <a:spcPct val="120000"/>
                </a:lnSpc>
                <a:spcBef>
                  <a:spcPts val="0"/>
                </a:spcBef>
                <a:tabLst>
                  <a:tab pos="177800" algn="l"/>
                  <a:tab pos="482600" algn="l"/>
                  <a:tab pos="838200" algn="l"/>
                  <a:tab pos="1206500" algn="l"/>
                  <a:tab pos="1562100" algn="l"/>
                </a:tabLst>
                <a:defRPr sz="1900" i="0">
                  <a:solidFill>
                    <a:srgbClr val="323333"/>
                  </a:solidFill>
                  <a:latin typeface="Menlo Regular"/>
                  <a:ea typeface="Menlo Regular"/>
                  <a:cs typeface="Menlo Regular"/>
                  <a:sym typeface="Menlo Regular"/>
                </a:defRPr>
              </a:pPr>
              <a:r>
                <a:rPr>
                  <a:solidFill>
                    <a:srgbClr val="000000"/>
                  </a:solidFill>
                </a:rPr>
                <a:t>&lt;menubar&gt;</a:t>
              </a:r>
            </a:p>
            <a:p>
              <a:pPr defTabSz="457200">
                <a:lnSpc>
                  <a:spcPct val="120000"/>
                </a:lnSpc>
                <a:spcBef>
                  <a:spcPts val="0"/>
                </a:spcBef>
                <a:tabLst>
                  <a:tab pos="177800" algn="l"/>
                  <a:tab pos="482600" algn="l"/>
                  <a:tab pos="838200" algn="l"/>
                  <a:tab pos="1206500" algn="l"/>
                  <a:tab pos="1562100" algn="l"/>
                </a:tabLst>
                <a:defRPr sz="1900" i="0">
                  <a:solidFill>
                    <a:srgbClr val="323333"/>
                  </a:solidFill>
                  <a:latin typeface="Menlo Regular"/>
                  <a:ea typeface="Menlo Regular"/>
                  <a:cs typeface="Menlo Regular"/>
                  <a:sym typeface="Menlo Regular"/>
                </a:defRPr>
              </a:pPr>
              <a:r>
                <a:rPr>
                  <a:solidFill>
                    <a:srgbClr val="000000"/>
                  </a:solidFill>
                </a:rPr>
                <a:t> &lt;menu name="File"&gt;</a:t>
              </a:r>
            </a:p>
            <a:p>
              <a:pPr defTabSz="457200">
                <a:lnSpc>
                  <a:spcPct val="120000"/>
                </a:lnSpc>
                <a:spcBef>
                  <a:spcPts val="0"/>
                </a:spcBef>
                <a:tabLst>
                  <a:tab pos="177800" algn="l"/>
                  <a:tab pos="482600" algn="l"/>
                  <a:tab pos="838200" algn="l"/>
                  <a:tab pos="1206500" algn="l"/>
                  <a:tab pos="1562100" algn="l"/>
                </a:tabLst>
                <a:defRPr sz="1900" i="0">
                  <a:solidFill>
                    <a:srgbClr val="323333"/>
                  </a:solidFill>
                  <a:latin typeface="Menlo Regular"/>
                  <a:ea typeface="Menlo Regular"/>
                  <a:cs typeface="Menlo Regular"/>
                  <a:sym typeface="Menlo Regular"/>
                </a:defRPr>
              </a:pPr>
              <a:r>
                <a:rPr>
                  <a:solidFill>
                    <a:srgbClr val="000000"/>
                  </a:solidFill>
                </a:rPr>
                <a:t>  &lt;command value="New" action="CreateDoc" /&gt;</a:t>
              </a:r>
            </a:p>
            <a:p>
              <a:pPr defTabSz="457200">
                <a:lnSpc>
                  <a:spcPct val="120000"/>
                </a:lnSpc>
                <a:spcBef>
                  <a:spcPts val="0"/>
                </a:spcBef>
                <a:tabLst>
                  <a:tab pos="177800" algn="l"/>
                  <a:tab pos="482600" algn="l"/>
                  <a:tab pos="838200" algn="l"/>
                  <a:tab pos="1206500" algn="l"/>
                  <a:tab pos="1562100" algn="l"/>
                </a:tabLst>
                <a:defRPr sz="1900" i="0">
                  <a:solidFill>
                    <a:srgbClr val="323333"/>
                  </a:solidFill>
                  <a:latin typeface="Menlo Regular"/>
                  <a:ea typeface="Menlo Regular"/>
                  <a:cs typeface="Menlo Regular"/>
                  <a:sym typeface="Menlo Regular"/>
                </a:defRPr>
              </a:pPr>
              <a:r>
                <a:rPr>
                  <a:solidFill>
                    <a:srgbClr val="000000"/>
                  </a:solidFill>
                </a:rPr>
                <a:t>  &lt;command value="Open" action="OpenDoc" /&gt;    </a:t>
              </a:r>
            </a:p>
            <a:p>
              <a:pPr defTabSz="457200">
                <a:lnSpc>
                  <a:spcPct val="120000"/>
                </a:lnSpc>
                <a:spcBef>
                  <a:spcPts val="0"/>
                </a:spcBef>
                <a:tabLst>
                  <a:tab pos="177800" algn="l"/>
                  <a:tab pos="482600" algn="l"/>
                  <a:tab pos="838200" algn="l"/>
                  <a:tab pos="1206500" algn="l"/>
                  <a:tab pos="1562100" algn="l"/>
                </a:tabLst>
                <a:defRPr sz="1900" i="0">
                  <a:solidFill>
                    <a:srgbClr val="323333"/>
                  </a:solidFill>
                  <a:latin typeface="Menlo Regular"/>
                  <a:ea typeface="Menlo Regular"/>
                  <a:cs typeface="Menlo Regular"/>
                  <a:sym typeface="Menlo Regular"/>
                </a:defRPr>
              </a:pPr>
              <a:r>
                <a:rPr>
                  <a:solidFill>
                    <a:srgbClr val="000000"/>
                  </a:solidFill>
                </a:rPr>
                <a:t>  &lt;command value="Close" action="CloseDoc" /&gt;</a:t>
              </a:r>
            </a:p>
            <a:p>
              <a:pPr defTabSz="457200">
                <a:lnSpc>
                  <a:spcPct val="120000"/>
                </a:lnSpc>
                <a:spcBef>
                  <a:spcPts val="0"/>
                </a:spcBef>
                <a:tabLst>
                  <a:tab pos="177800" algn="l"/>
                  <a:tab pos="482600" algn="l"/>
                  <a:tab pos="838200" algn="l"/>
                  <a:tab pos="1206500" algn="l"/>
                  <a:tab pos="1562100" algn="l"/>
                </a:tabLst>
                <a:defRPr sz="1900" i="0">
                  <a:solidFill>
                    <a:srgbClr val="323333"/>
                  </a:solidFill>
                  <a:latin typeface="Menlo Regular"/>
                  <a:ea typeface="Menlo Regular"/>
                  <a:cs typeface="Menlo Regular"/>
                  <a:sym typeface="Menlo Regular"/>
                </a:defRPr>
              </a:pPr>
              <a:r>
                <a:rPr>
                  <a:solidFill>
                    <a:srgbClr val="000000"/>
                  </a:solidFill>
                </a:rPr>
                <a:t>	&lt;/menu&gt;</a:t>
              </a:r>
            </a:p>
            <a:p>
              <a:pPr defTabSz="457200">
                <a:lnSpc>
                  <a:spcPct val="120000"/>
                </a:lnSpc>
                <a:spcBef>
                  <a:spcPts val="0"/>
                </a:spcBef>
                <a:tabLst>
                  <a:tab pos="177800" algn="l"/>
                  <a:tab pos="482600" algn="l"/>
                  <a:tab pos="838200" algn="l"/>
                  <a:tab pos="1206500" algn="l"/>
                  <a:tab pos="1562100" algn="l"/>
                </a:tabLst>
                <a:defRPr sz="1900" i="0">
                  <a:solidFill>
                    <a:srgbClr val="323333"/>
                  </a:solidFill>
                  <a:latin typeface="Menlo Regular"/>
                  <a:ea typeface="Menlo Regular"/>
                  <a:cs typeface="Menlo Regular"/>
                  <a:sym typeface="Menlo Regular"/>
                </a:defRPr>
              </a:pPr>
              <a:r>
                <a:rPr>
                  <a:solidFill>
                    <a:srgbClr val="000000"/>
                  </a:solidFill>
                </a:rPr>
                <a:t>&lt;/menubar&gt;</a:t>
              </a:r>
            </a:p>
          </p:txBody>
        </p:sp>
        <p:pic>
          <p:nvPicPr>
            <p:cNvPr id="632" name="&lt;?xml version=&quot;1.0&quot; ?&gt;… &lt;?xml version=&quot;1.0&quot; ?&gt;&lt;menubar&gt; &lt;menu name=&quot;File&quot;&gt;  &lt;command value=&quot;New&quot; action=&quot;CreateDoc&quot; /&gt;  &lt;command value=&quot;Open&quot; action=&quot;OpenDoc&quot; /&gt;      &lt;command value=&quot;Close&quot; action=&quot;CloseDoc&quot; /&gt;&lt;/menu&gt;&lt;/menubar&gt;" descr="&lt;?xml version=&quot;1.0&quot; ?&gt;… &lt;?xml version=&quot;1.0&quot; ?&gt;&lt;menubar&gt; &lt;menu name=&quot;File&quot;&gt;  &lt;command value=&quot;New&quot; action=&quot;CreateDoc&quot; /&gt;  &lt;command value=&quot;Open&quot; action=&quot;OpenDoc&quot; /&gt;      &lt;command value=&quot;Close&quot; action=&quot;CloseDoc&quot; /&gt;&lt;/menu&gt;&lt;/menubar&gt;"/>
            <p:cNvPicPr>
              <a:picLocks/>
            </p:cNvPicPr>
            <p:nvPr/>
          </p:nvPicPr>
          <p:blipFill>
            <a:blip r:embed="rId3"/>
            <a:stretch>
              <a:fillRect/>
            </a:stretch>
          </p:blipFill>
          <p:spPr>
            <a:xfrm>
              <a:off x="0" y="0"/>
              <a:ext cx="7524440" cy="5241498"/>
            </a:xfrm>
            <a:prstGeom prst="rect">
              <a:avLst/>
            </a:prstGeom>
            <a:effectLst/>
          </p:spPr>
        </p:pic>
      </p:grpSp>
      <p:sp>
        <p:nvSpPr>
          <p:cNvPr id="635" name="Fig 2.8 - Comparaison d’un document Json et XML"/>
          <p:cNvSpPr txBox="1"/>
          <p:nvPr/>
        </p:nvSpPr>
        <p:spPr>
          <a:xfrm>
            <a:off x="657784" y="9226549"/>
            <a:ext cx="4663778"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normAutofit/>
          </a:bodyPr>
          <a:lstStyle>
            <a:lvl1pPr defTabSz="450000">
              <a:spcBef>
                <a:spcPts val="0"/>
              </a:spcBef>
              <a:defRPr sz="1600" i="0">
                <a:solidFill>
                  <a:srgbClr val="000000"/>
                </a:solidFill>
                <a:latin typeface="+mn-lt"/>
                <a:ea typeface="+mn-ea"/>
                <a:cs typeface="+mn-cs"/>
                <a:sym typeface="Trebuchet MS"/>
              </a:defRPr>
            </a:lvl1pPr>
          </a:lstStyle>
          <a:p>
            <a:r>
              <a:t>Fig 2.8 - Comparaison d’un document Json et XML</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638" name="JSON, JavaScript Object Notation…"/>
          <p:cNvSpPr txBox="1">
            <a:spLocks noGrp="1"/>
          </p:cNvSpPr>
          <p:nvPr>
            <p:ph type="body" idx="1"/>
          </p:nvPr>
        </p:nvSpPr>
        <p:spPr>
          <a:xfrm>
            <a:off x="355600" y="1581150"/>
            <a:ext cx="12293600" cy="7445326"/>
          </a:xfrm>
          <a:prstGeom prst="rect">
            <a:avLst/>
          </a:prstGeom>
        </p:spPr>
        <p:txBody>
          <a:bodyPr/>
          <a:lstStyle/>
          <a:p>
            <a:pPr marL="497839" indent="-497839" defTabSz="572516">
              <a:spcBef>
                <a:spcPts val="1100"/>
              </a:spcBef>
              <a:defRPr sz="2744"/>
            </a:pPr>
            <a:r>
              <a:t>JSON, </a:t>
            </a:r>
            <a:r>
              <a:rPr i="1"/>
              <a:t>JavaScript Object Notation</a:t>
            </a:r>
          </a:p>
          <a:p>
            <a:pPr marL="812265" lvl="1" indent="-314425" defTabSz="572516">
              <a:spcBef>
                <a:spcPts val="700"/>
              </a:spcBef>
              <a:buChar char="✤"/>
              <a:defRPr sz="2352"/>
            </a:pPr>
            <a:r>
              <a:t>est un format de données d’abord dédié aux échanges entre le navigateur et le serveur </a:t>
            </a:r>
          </a:p>
          <a:p>
            <a:pPr marL="812265" lvl="1" indent="-314425" defTabSz="572516">
              <a:spcBef>
                <a:spcPts val="700"/>
              </a:spcBef>
              <a:buChar char="✤"/>
              <a:defRPr sz="2352"/>
            </a:pPr>
            <a:r>
              <a:t>est très facile à utiliser en </a:t>
            </a:r>
            <a:r>
              <a:rPr b="1"/>
              <a:t>JavaScript</a:t>
            </a:r>
            <a:r>
              <a:t> ; il fait partie du langage</a:t>
            </a:r>
          </a:p>
          <a:p>
            <a:pPr marL="812265" lvl="1" indent="-314425" defTabSz="572516">
              <a:spcBef>
                <a:spcPts val="700"/>
              </a:spcBef>
              <a:buChar char="✤"/>
              <a:defRPr sz="2352"/>
            </a:pPr>
            <a:r>
              <a:t>est un format texte complètement indépendant de tout langage</a:t>
            </a:r>
          </a:p>
          <a:p>
            <a:pPr marL="812265" lvl="1" indent="-314425" defTabSz="572516">
              <a:spcBef>
                <a:spcPts val="700"/>
              </a:spcBef>
              <a:buChar char="✤"/>
              <a:defRPr sz="2352"/>
            </a:pPr>
            <a:r>
              <a:t>il se base sur deux structures :</a:t>
            </a:r>
          </a:p>
          <a:p>
            <a:pPr marL="1283903" lvl="2" indent="-288223" defTabSz="572516">
              <a:spcBef>
                <a:spcPts val="500"/>
              </a:spcBef>
              <a:buChar char="✤"/>
              <a:defRPr sz="2156"/>
            </a:pPr>
            <a:r>
              <a:t> Un </a:t>
            </a:r>
            <a:r>
              <a:rPr u="sng">
                <a:solidFill>
                  <a:schemeClr val="accent5">
                    <a:satOff val="8112"/>
                    <a:lumOff val="-14630"/>
                  </a:schemeClr>
                </a:solidFill>
                <a:hlinkClick r:id="rId2"/>
              </a:rPr>
              <a:t>tableau associatif de JavaScript</a:t>
            </a:r>
            <a:r>
              <a:t>  (</a:t>
            </a:r>
            <a:r>
              <a:rPr u="sng">
                <a:solidFill>
                  <a:schemeClr val="accent5">
                    <a:satOff val="8112"/>
                    <a:lumOff val="-14630"/>
                  </a:schemeClr>
                </a:solidFill>
                <a:hlinkClick r:id="rId2"/>
              </a:rPr>
              <a:t>www.xul.fr/ecmascript/associatif.php</a:t>
            </a:r>
            <a:r>
              <a:t>)</a:t>
            </a:r>
          </a:p>
          <a:p>
            <a:pPr marL="1283903" lvl="2" indent="-288223" defTabSz="572516">
              <a:spcBef>
                <a:spcPts val="500"/>
              </a:spcBef>
              <a:buChar char="✤"/>
              <a:defRPr sz="2156"/>
            </a:pPr>
            <a:r>
              <a:t> Un </a:t>
            </a:r>
            <a:r>
              <a:rPr u="sng">
                <a:solidFill>
                  <a:schemeClr val="accent5">
                    <a:satOff val="8112"/>
                    <a:lumOff val="-14630"/>
                  </a:schemeClr>
                </a:solidFill>
                <a:hlinkClick r:id="rId3"/>
              </a:rPr>
              <a:t>tableau</a:t>
            </a:r>
            <a:r>
              <a:t>, donc une liste de valeurs ordonnées</a:t>
            </a:r>
          </a:p>
          <a:p>
            <a:pPr marL="812265" lvl="1" indent="-314425" defTabSz="572516">
              <a:spcBef>
                <a:spcPts val="700"/>
              </a:spcBef>
              <a:buChar char="✤"/>
              <a:defRPr sz="2352"/>
            </a:pPr>
            <a:r>
              <a:t>il date de 2002 et est devenu populaire lorsqu'Ajax à commencé à être largement utilisé</a:t>
            </a:r>
          </a:p>
          <a:p>
            <a:pPr marL="812265" lvl="1" indent="-314425" defTabSz="572516">
              <a:spcBef>
                <a:spcPts val="700"/>
              </a:spcBef>
              <a:buChar char="✤"/>
              <a:defRPr sz="2352"/>
            </a:pPr>
            <a:r>
              <a:t>il est même devenu un type de donnée dans PostgreSQL</a:t>
            </a:r>
          </a:p>
          <a:p>
            <a:pPr marL="497839" indent="-497839" defTabSz="572516">
              <a:spcBef>
                <a:spcPts val="1100"/>
              </a:spcBef>
              <a:defRPr sz="2744"/>
            </a:pPr>
            <a:r>
              <a:t>Le format JSON reconnaît les même types de données que JavaScript</a:t>
            </a:r>
          </a:p>
          <a:p>
            <a:pPr marL="812265" lvl="1" indent="-314425" defTabSz="572516">
              <a:spcBef>
                <a:spcPts val="700"/>
              </a:spcBef>
              <a:buChar char="✤"/>
              <a:defRPr sz="2352"/>
            </a:pPr>
            <a:r>
              <a:rPr b="1"/>
              <a:t>Number, String, Boolean</a:t>
            </a:r>
            <a:r>
              <a:t> et </a:t>
            </a:r>
            <a:r>
              <a:rPr b="1"/>
              <a:t>null</a:t>
            </a:r>
            <a:r>
              <a:t> sont des primitives que l'on peut assigner à une clé qui doit être une chaîne</a:t>
            </a:r>
          </a:p>
          <a:p>
            <a:pPr marL="812265" lvl="1" indent="-314425" defTabSz="572516">
              <a:spcBef>
                <a:spcPts val="700"/>
              </a:spcBef>
              <a:buChar char="✤"/>
              <a:defRPr sz="2352"/>
            </a:pPr>
            <a:r>
              <a:rPr b="1"/>
              <a:t>Array</a:t>
            </a:r>
            <a:r>
              <a:t> est une liste de clé-valeurs placées entre crochets</a:t>
            </a:r>
          </a:p>
          <a:p>
            <a:pPr marL="812265" lvl="1" indent="-314425" defTabSz="572516">
              <a:spcBef>
                <a:spcPts val="700"/>
              </a:spcBef>
              <a:buChar char="✤"/>
              <a:defRPr sz="2352"/>
            </a:pPr>
            <a:r>
              <a:rPr b="1"/>
              <a:t>Object</a:t>
            </a:r>
            <a:r>
              <a:t> est une liste de clé-valeurs placées entre accolades</a:t>
            </a:r>
          </a:p>
          <a:p>
            <a:pPr marL="497839" indent="-497839" defTabSz="572516">
              <a:spcBef>
                <a:spcPts val="1100"/>
              </a:spcBef>
              <a:defRPr sz="2744"/>
            </a:pPr>
            <a:r>
              <a:t>Pour en savoir plus : </a:t>
            </a:r>
            <a:r>
              <a:rPr u="sng">
                <a:solidFill>
                  <a:schemeClr val="accent5">
                    <a:satOff val="8112"/>
                    <a:lumOff val="-14630"/>
                  </a:schemeClr>
                </a:solidFill>
                <a:hlinkClick r:id="rId4"/>
              </a:rPr>
              <a:t>http://json.org</a:t>
            </a:r>
          </a:p>
        </p:txBody>
      </p:sp>
      <p:sp>
        <p:nvSpPr>
          <p:cNvPr id="639" name="2.4 - JSON ; JavaScript Object Notation"/>
          <p:cNvSpPr txBox="1">
            <a:spLocks noGrp="1"/>
          </p:cNvSpPr>
          <p:nvPr>
            <p:ph type="body" idx="21"/>
          </p:nvPr>
        </p:nvSpPr>
        <p:spPr>
          <a:prstGeom prst="rect">
            <a:avLst/>
          </a:prstGeom>
        </p:spPr>
        <p:txBody>
          <a:bodyPr/>
          <a:lstStyle/>
          <a:p>
            <a:r>
              <a:t>2.4 - JSON ; JavaScript Object Notation</a:t>
            </a:r>
          </a:p>
        </p:txBody>
      </p:sp>
      <p:sp>
        <p:nvSpPr>
          <p:cNvPr id="640"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54</a:t>
            </a:fld>
            <a:endParaRP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643" name="Exemple d’échange entre client et serveur web"/>
          <p:cNvSpPr txBox="1">
            <a:spLocks noGrp="1"/>
          </p:cNvSpPr>
          <p:nvPr>
            <p:ph type="body" idx="1"/>
          </p:nvPr>
        </p:nvSpPr>
        <p:spPr>
          <a:xfrm>
            <a:off x="355600" y="1581150"/>
            <a:ext cx="12293600" cy="7445326"/>
          </a:xfrm>
          <a:prstGeom prst="rect">
            <a:avLst/>
          </a:prstGeom>
        </p:spPr>
        <p:txBody>
          <a:bodyPr/>
          <a:lstStyle/>
          <a:p>
            <a:r>
              <a:t>Exemple d’échange entre client et serveur web</a:t>
            </a:r>
          </a:p>
        </p:txBody>
      </p:sp>
      <p:sp>
        <p:nvSpPr>
          <p:cNvPr id="644" name="2.4 - JSON ; JavaScript Object Notation"/>
          <p:cNvSpPr txBox="1">
            <a:spLocks noGrp="1"/>
          </p:cNvSpPr>
          <p:nvPr>
            <p:ph type="body" idx="21"/>
          </p:nvPr>
        </p:nvSpPr>
        <p:spPr>
          <a:prstGeom prst="rect">
            <a:avLst/>
          </a:prstGeom>
        </p:spPr>
        <p:txBody>
          <a:bodyPr/>
          <a:lstStyle/>
          <a:p>
            <a:r>
              <a:t>2.4 - JSON ; JavaScript Object Notation</a:t>
            </a:r>
          </a:p>
        </p:txBody>
      </p:sp>
      <p:sp>
        <p:nvSpPr>
          <p:cNvPr id="645"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55</a:t>
            </a:fld>
            <a:endParaRPr/>
          </a:p>
        </p:txBody>
      </p:sp>
      <p:grpSp>
        <p:nvGrpSpPr>
          <p:cNvPr id="684" name="Grouper"/>
          <p:cNvGrpSpPr/>
          <p:nvPr/>
        </p:nvGrpSpPr>
        <p:grpSpPr>
          <a:xfrm>
            <a:off x="443822" y="2682698"/>
            <a:ext cx="12117156" cy="5774180"/>
            <a:chOff x="-215900" y="-139700"/>
            <a:chExt cx="12117155" cy="5774178"/>
          </a:xfrm>
        </p:grpSpPr>
        <p:grpSp>
          <p:nvGrpSpPr>
            <p:cNvPr id="648" name="Rectangle aux angles arrondis"/>
            <p:cNvGrpSpPr/>
            <p:nvPr/>
          </p:nvGrpSpPr>
          <p:grpSpPr>
            <a:xfrm>
              <a:off x="-215900" y="-139700"/>
              <a:ext cx="12117156" cy="5774179"/>
              <a:chOff x="0" y="0"/>
              <a:chExt cx="12117155" cy="5774178"/>
            </a:xfrm>
          </p:grpSpPr>
          <p:sp>
            <p:nvSpPr>
              <p:cNvPr id="647" name="Rectangle aux angles arrondis"/>
              <p:cNvSpPr/>
              <p:nvPr/>
            </p:nvSpPr>
            <p:spPr>
              <a:xfrm>
                <a:off x="215900" y="139700"/>
                <a:ext cx="11685356" cy="5215379"/>
              </a:xfrm>
              <a:prstGeom prst="roundRect">
                <a:avLst>
                  <a:gd name="adj" fmla="val 2545"/>
                </a:avLst>
              </a:prstGeom>
              <a:solidFill>
                <a:srgbClr val="F5F5F5"/>
              </a:solidFill>
              <a:ln>
                <a:noFill/>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pic>
            <p:nvPicPr>
              <p:cNvPr id="646" name="Rectangle aux angles arrondis Rectangle aux angles arrondis" descr="Rectangle aux angles arrondis Rectangle aux angles arrondis"/>
              <p:cNvPicPr>
                <a:picLocks/>
              </p:cNvPicPr>
              <p:nvPr/>
            </p:nvPicPr>
            <p:blipFill>
              <a:blip r:embed="rId3"/>
              <a:stretch>
                <a:fillRect/>
              </a:stretch>
            </p:blipFill>
            <p:spPr>
              <a:xfrm>
                <a:off x="0" y="0"/>
                <a:ext cx="12117156" cy="5774179"/>
              </a:xfrm>
              <a:prstGeom prst="rect">
                <a:avLst/>
              </a:prstGeom>
              <a:effectLst/>
            </p:spPr>
          </p:pic>
        </p:grpSp>
        <p:grpSp>
          <p:nvGrpSpPr>
            <p:cNvPr id="651" name="Grouper"/>
            <p:cNvGrpSpPr/>
            <p:nvPr/>
          </p:nvGrpSpPr>
          <p:grpSpPr>
            <a:xfrm>
              <a:off x="920240" y="903084"/>
              <a:ext cx="1268987" cy="925153"/>
              <a:chOff x="0" y="0"/>
              <a:chExt cx="1268985" cy="925152"/>
            </a:xfrm>
          </p:grpSpPr>
          <p:sp>
            <p:nvSpPr>
              <p:cNvPr id="649" name="Rectangle aux angles arrondis"/>
              <p:cNvSpPr/>
              <p:nvPr/>
            </p:nvSpPr>
            <p:spPr>
              <a:xfrm>
                <a:off x="297353" y="0"/>
                <a:ext cx="971633" cy="585739"/>
              </a:xfrm>
              <a:prstGeom prst="roundRect">
                <a:avLst>
                  <a:gd name="adj" fmla="val 16136"/>
                </a:avLst>
              </a:prstGeom>
              <a:solidFill>
                <a:srgbClr val="789BD7"/>
              </a:solidFill>
              <a:ln w="1270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sp>
            <p:nvSpPr>
              <p:cNvPr id="650" name="Figure"/>
              <p:cNvSpPr/>
              <p:nvPr/>
            </p:nvSpPr>
            <p:spPr>
              <a:xfrm>
                <a:off x="0" y="606309"/>
                <a:ext cx="1256033" cy="318844"/>
              </a:xfrm>
              <a:custGeom>
                <a:avLst/>
                <a:gdLst/>
                <a:ahLst/>
                <a:cxnLst>
                  <a:cxn ang="0">
                    <a:pos x="wd2" y="hd2"/>
                  </a:cxn>
                  <a:cxn ang="5400000">
                    <a:pos x="wd2" y="hd2"/>
                  </a:cxn>
                  <a:cxn ang="10800000">
                    <a:pos x="wd2" y="hd2"/>
                  </a:cxn>
                  <a:cxn ang="16200000">
                    <a:pos x="wd2" y="hd2"/>
                  </a:cxn>
                </a:cxnLst>
                <a:rect l="0" t="0" r="r" b="b"/>
                <a:pathLst>
                  <a:path w="21600" h="21600" extrusionOk="0">
                    <a:moveTo>
                      <a:pt x="5428" y="0"/>
                    </a:moveTo>
                    <a:lnTo>
                      <a:pt x="0" y="21600"/>
                    </a:lnTo>
                    <a:lnTo>
                      <a:pt x="16007" y="21600"/>
                    </a:lnTo>
                    <a:lnTo>
                      <a:pt x="21600" y="359"/>
                    </a:lnTo>
                    <a:lnTo>
                      <a:pt x="5428" y="0"/>
                    </a:lnTo>
                    <a:close/>
                  </a:path>
                </a:pathLst>
              </a:custGeom>
              <a:solidFill>
                <a:srgbClr val="6676DE"/>
              </a:solidFill>
              <a:ln w="12700" cap="flat">
                <a:solidFill>
                  <a:srgbClr val="000000"/>
                </a:solidFill>
                <a:prstDash val="solid"/>
                <a:miter lim="400000"/>
              </a:ln>
              <a:effectLst/>
            </p:spPr>
            <p:txBody>
              <a:bodyPr wrap="square" lIns="0" tIns="0" rIns="0" bIns="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grpSp>
        <p:sp>
          <p:nvSpPr>
            <p:cNvPr id="652" name="Client web"/>
            <p:cNvSpPr txBox="1"/>
            <p:nvPr/>
          </p:nvSpPr>
          <p:spPr>
            <a:xfrm>
              <a:off x="724819" y="1987574"/>
              <a:ext cx="1729365" cy="4092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lvl1pPr algn="ctr" defTabSz="450000">
                <a:spcBef>
                  <a:spcPts val="0"/>
                </a:spcBef>
                <a:defRPr sz="1600" i="0">
                  <a:solidFill>
                    <a:srgbClr val="000000"/>
                  </a:solidFill>
                  <a:latin typeface="Helvetica Neue Medium"/>
                  <a:ea typeface="Helvetica Neue Medium"/>
                  <a:cs typeface="Helvetica Neue Medium"/>
                  <a:sym typeface="Helvetica Neue Medium"/>
                </a:defRPr>
              </a:lvl1pPr>
            </a:lstStyle>
            <a:p>
              <a:r>
                <a:t>Client web</a:t>
              </a:r>
            </a:p>
          </p:txBody>
        </p:sp>
        <p:sp>
          <p:nvSpPr>
            <p:cNvPr id="653" name="Javascript"/>
            <p:cNvSpPr/>
            <p:nvPr/>
          </p:nvSpPr>
          <p:spPr>
            <a:xfrm>
              <a:off x="335766" y="2579816"/>
              <a:ext cx="2983099" cy="2170540"/>
            </a:xfrm>
            <a:prstGeom prst="rect">
              <a:avLst/>
            </a:prstGeom>
            <a:solidFill>
              <a:srgbClr val="B5D7DA"/>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ctr" defTabSz="457200">
                <a:spcBef>
                  <a:spcPts val="0"/>
                </a:spcBef>
                <a:defRPr sz="1800" i="0">
                  <a:solidFill>
                    <a:srgbClr val="000000"/>
                  </a:solidFill>
                  <a:latin typeface="Helvetica Neue Light"/>
                  <a:ea typeface="Helvetica Neue Light"/>
                  <a:cs typeface="Helvetica Neue Light"/>
                  <a:sym typeface="Helvetica Neue Light"/>
                </a:defRPr>
              </a:lvl1pPr>
            </a:lstStyle>
            <a:p>
              <a:r>
                <a:t>Javascript</a:t>
              </a:r>
            </a:p>
          </p:txBody>
        </p:sp>
        <p:grpSp>
          <p:nvGrpSpPr>
            <p:cNvPr id="657" name="Grouper"/>
            <p:cNvGrpSpPr/>
            <p:nvPr/>
          </p:nvGrpSpPr>
          <p:grpSpPr>
            <a:xfrm>
              <a:off x="9015857" y="359516"/>
              <a:ext cx="462505" cy="1305685"/>
              <a:chOff x="0" y="0"/>
              <a:chExt cx="462504" cy="1305684"/>
            </a:xfrm>
          </p:grpSpPr>
          <p:sp>
            <p:nvSpPr>
              <p:cNvPr id="654" name="Rectangle aux angles arrondis"/>
              <p:cNvSpPr/>
              <p:nvPr/>
            </p:nvSpPr>
            <p:spPr>
              <a:xfrm>
                <a:off x="0" y="0"/>
                <a:ext cx="462505" cy="1305685"/>
              </a:xfrm>
              <a:prstGeom prst="roundRect">
                <a:avLst>
                  <a:gd name="adj" fmla="val 21739"/>
                </a:avLst>
              </a:prstGeom>
              <a:solidFill>
                <a:srgbClr val="9ABF76"/>
              </a:solidFill>
              <a:ln w="1270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sp>
            <p:nvSpPr>
              <p:cNvPr id="655" name="Ligne"/>
              <p:cNvSpPr/>
              <p:nvPr/>
            </p:nvSpPr>
            <p:spPr>
              <a:xfrm flipV="1">
                <a:off x="71154" y="339137"/>
                <a:ext cx="319563" cy="2"/>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sp>
            <p:nvSpPr>
              <p:cNvPr id="656" name="Cercle"/>
              <p:cNvSpPr/>
              <p:nvPr/>
            </p:nvSpPr>
            <p:spPr>
              <a:xfrm>
                <a:off x="266829" y="1068287"/>
                <a:ext cx="88944" cy="84786"/>
              </a:xfrm>
              <a:prstGeom prst="ellipse">
                <a:avLst/>
              </a:prstGeom>
              <a:solidFill>
                <a:srgbClr val="000000"/>
              </a:solidFill>
              <a:ln w="1270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grpSp>
        <p:grpSp>
          <p:nvGrpSpPr>
            <p:cNvPr id="661" name="Grouper"/>
            <p:cNvGrpSpPr/>
            <p:nvPr/>
          </p:nvGrpSpPr>
          <p:grpSpPr>
            <a:xfrm>
              <a:off x="10544133" y="359516"/>
              <a:ext cx="462505" cy="1305685"/>
              <a:chOff x="0" y="0"/>
              <a:chExt cx="462504" cy="1305684"/>
            </a:xfrm>
          </p:grpSpPr>
          <p:sp>
            <p:nvSpPr>
              <p:cNvPr id="658" name="Rectangle aux angles arrondis"/>
              <p:cNvSpPr/>
              <p:nvPr/>
            </p:nvSpPr>
            <p:spPr>
              <a:xfrm>
                <a:off x="0" y="0"/>
                <a:ext cx="462505" cy="1305685"/>
              </a:xfrm>
              <a:prstGeom prst="roundRect">
                <a:avLst>
                  <a:gd name="adj" fmla="val 21739"/>
                </a:avLst>
              </a:prstGeom>
              <a:solidFill>
                <a:srgbClr val="BAC39B"/>
              </a:solidFill>
              <a:ln w="1270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sp>
            <p:nvSpPr>
              <p:cNvPr id="659" name="Ligne"/>
              <p:cNvSpPr/>
              <p:nvPr/>
            </p:nvSpPr>
            <p:spPr>
              <a:xfrm flipV="1">
                <a:off x="71154" y="339137"/>
                <a:ext cx="319563" cy="2"/>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sp>
            <p:nvSpPr>
              <p:cNvPr id="660" name="Cercle"/>
              <p:cNvSpPr/>
              <p:nvPr/>
            </p:nvSpPr>
            <p:spPr>
              <a:xfrm>
                <a:off x="266829" y="1068287"/>
                <a:ext cx="88944" cy="84786"/>
              </a:xfrm>
              <a:prstGeom prst="ellipse">
                <a:avLst/>
              </a:prstGeom>
              <a:solidFill>
                <a:srgbClr val="000000"/>
              </a:solidFill>
              <a:ln w="1270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grpSp>
        <p:grpSp>
          <p:nvGrpSpPr>
            <p:cNvPr id="665" name="Grouper"/>
            <p:cNvGrpSpPr/>
            <p:nvPr/>
          </p:nvGrpSpPr>
          <p:grpSpPr>
            <a:xfrm>
              <a:off x="9639233" y="1275444"/>
              <a:ext cx="723920" cy="643100"/>
              <a:chOff x="0" y="0"/>
              <a:chExt cx="723919" cy="643098"/>
            </a:xfrm>
          </p:grpSpPr>
          <p:sp>
            <p:nvSpPr>
              <p:cNvPr id="662" name="Ovale"/>
              <p:cNvSpPr/>
              <p:nvPr/>
            </p:nvSpPr>
            <p:spPr>
              <a:xfrm>
                <a:off x="0" y="345665"/>
                <a:ext cx="723920" cy="297434"/>
              </a:xfrm>
              <a:prstGeom prst="ellipse">
                <a:avLst/>
              </a:prstGeom>
              <a:solidFill>
                <a:srgbClr val="88AB72"/>
              </a:solidFill>
              <a:ln w="1270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sp>
            <p:nvSpPr>
              <p:cNvPr id="663" name="Rectangle"/>
              <p:cNvSpPr/>
              <p:nvPr/>
            </p:nvSpPr>
            <p:spPr>
              <a:xfrm>
                <a:off x="0" y="160774"/>
                <a:ext cx="723920" cy="345667"/>
              </a:xfrm>
              <a:prstGeom prst="rect">
                <a:avLst/>
              </a:prstGeom>
              <a:solidFill>
                <a:srgbClr val="88AB72"/>
              </a:solidFill>
              <a:ln w="12700" cap="flat">
                <a:noFill/>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sp>
            <p:nvSpPr>
              <p:cNvPr id="664" name="Ovale"/>
              <p:cNvSpPr/>
              <p:nvPr/>
            </p:nvSpPr>
            <p:spPr>
              <a:xfrm>
                <a:off x="0" y="0"/>
                <a:ext cx="723920" cy="297434"/>
              </a:xfrm>
              <a:prstGeom prst="ellipse">
                <a:avLst/>
              </a:prstGeom>
              <a:solidFill>
                <a:srgbClr val="88AB72"/>
              </a:solidFill>
              <a:ln w="1270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grpSp>
        <p:sp>
          <p:nvSpPr>
            <p:cNvPr id="666" name="Serveur HTTP"/>
            <p:cNvSpPr txBox="1"/>
            <p:nvPr/>
          </p:nvSpPr>
          <p:spPr>
            <a:xfrm>
              <a:off x="8808588" y="2067544"/>
              <a:ext cx="2385212" cy="51227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lvl1pPr algn="ctr" defTabSz="450000">
                <a:spcBef>
                  <a:spcPts val="0"/>
                </a:spcBef>
                <a:defRPr sz="1600" i="0">
                  <a:solidFill>
                    <a:srgbClr val="000000"/>
                  </a:solidFill>
                  <a:latin typeface="Helvetica Neue Medium"/>
                  <a:ea typeface="Helvetica Neue Medium"/>
                  <a:cs typeface="Helvetica Neue Medium"/>
                  <a:sym typeface="Helvetica Neue Medium"/>
                </a:defRPr>
              </a:lvl1pPr>
            </a:lstStyle>
            <a:p>
              <a:r>
                <a:t>Serveur HTTP</a:t>
              </a:r>
            </a:p>
          </p:txBody>
        </p:sp>
        <p:sp>
          <p:nvSpPr>
            <p:cNvPr id="667" name="Ligne"/>
            <p:cNvSpPr/>
            <p:nvPr/>
          </p:nvSpPr>
          <p:spPr>
            <a:xfrm flipH="1" flipV="1">
              <a:off x="9522616" y="519316"/>
              <a:ext cx="965200" cy="2"/>
            </a:xfrm>
            <a:prstGeom prst="line">
              <a:avLst/>
            </a:prstGeom>
            <a:noFill/>
            <a:ln w="25400" cap="rnd">
              <a:solidFill>
                <a:srgbClr val="929292"/>
              </a:solidFill>
              <a:custDash>
                <a:ds d="100000" sp="200000"/>
              </a:custDash>
              <a:miter lim="400000"/>
              <a:headEnd type="stealth" w="med" len="med"/>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sp>
          <p:nvSpPr>
            <p:cNvPr id="668" name="Ligne"/>
            <p:cNvSpPr/>
            <p:nvPr/>
          </p:nvSpPr>
          <p:spPr>
            <a:xfrm flipH="1" flipV="1">
              <a:off x="9513184" y="521312"/>
              <a:ext cx="368970" cy="748357"/>
            </a:xfrm>
            <a:prstGeom prst="line">
              <a:avLst/>
            </a:prstGeom>
            <a:noFill/>
            <a:ln w="25400" cap="rnd">
              <a:solidFill>
                <a:srgbClr val="929292"/>
              </a:solidFill>
              <a:custDash>
                <a:ds d="100000" sp="200000"/>
              </a:custDash>
              <a:miter lim="400000"/>
              <a:headEnd type="stealth" w="med" len="med"/>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sp>
          <p:nvSpPr>
            <p:cNvPr id="669" name="PHP"/>
            <p:cNvSpPr/>
            <p:nvPr/>
          </p:nvSpPr>
          <p:spPr>
            <a:xfrm>
              <a:off x="8201656" y="2579816"/>
              <a:ext cx="3027910" cy="2170540"/>
            </a:xfrm>
            <a:prstGeom prst="rect">
              <a:avLst/>
            </a:prstGeom>
            <a:solidFill>
              <a:srgbClr val="C9DAB5"/>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ctr" defTabSz="457200">
                <a:spcBef>
                  <a:spcPts val="0"/>
                </a:spcBef>
                <a:defRPr sz="1800" i="0">
                  <a:solidFill>
                    <a:srgbClr val="000000"/>
                  </a:solidFill>
                  <a:latin typeface="Helvetica Neue Light"/>
                  <a:ea typeface="Helvetica Neue Light"/>
                  <a:cs typeface="Helvetica Neue Light"/>
                  <a:sym typeface="Helvetica Neue Light"/>
                </a:defRPr>
              </a:lvl1pPr>
            </a:lstStyle>
            <a:p>
              <a:r>
                <a:t>PHP</a:t>
              </a:r>
            </a:p>
          </p:txBody>
        </p:sp>
        <p:sp>
          <p:nvSpPr>
            <p:cNvPr id="670" name="Objet"/>
            <p:cNvSpPr/>
            <p:nvPr/>
          </p:nvSpPr>
          <p:spPr>
            <a:xfrm>
              <a:off x="724819" y="3372273"/>
              <a:ext cx="1604872" cy="832457"/>
            </a:xfrm>
            <a:prstGeom prst="ellipse">
              <a:avLst/>
            </a:prstGeom>
            <a:gradFill flip="none" rotWithShape="1">
              <a:gsLst>
                <a:gs pos="0">
                  <a:srgbClr val="FFB7B3"/>
                </a:gs>
                <a:gs pos="100000">
                  <a:srgbClr val="AE9797"/>
                </a:gs>
              </a:gsLst>
              <a:lin ang="5400000" scaled="0"/>
            </a:gra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spcBef>
                  <a:spcPts val="0"/>
                </a:spcBef>
                <a:defRPr sz="1600" i="0">
                  <a:solidFill>
                    <a:srgbClr val="000000"/>
                  </a:solidFill>
                  <a:latin typeface="Helvetica Neue Medium"/>
                  <a:ea typeface="Helvetica Neue Medium"/>
                  <a:cs typeface="Helvetica Neue Medium"/>
                  <a:sym typeface="Helvetica Neue Medium"/>
                </a:defRPr>
              </a:lvl1pPr>
            </a:lstStyle>
            <a:p>
              <a:r>
                <a:t>Objet</a:t>
              </a:r>
            </a:p>
          </p:txBody>
        </p:sp>
        <p:sp>
          <p:nvSpPr>
            <p:cNvPr id="671" name="JSON.stringify"/>
            <p:cNvSpPr/>
            <p:nvPr/>
          </p:nvSpPr>
          <p:spPr>
            <a:xfrm>
              <a:off x="2394490" y="2993103"/>
              <a:ext cx="2052642" cy="530930"/>
            </a:xfrm>
            <a:prstGeom prst="rect">
              <a:avLst/>
            </a:prstGeom>
            <a:solidFill>
              <a:srgbClr val="BFBFB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spcBef>
                  <a:spcPts val="0"/>
                </a:spcBef>
                <a:defRPr sz="1600" i="0">
                  <a:solidFill>
                    <a:srgbClr val="000000"/>
                  </a:solidFill>
                  <a:latin typeface="Helvetica Neue Medium"/>
                  <a:ea typeface="Helvetica Neue Medium"/>
                  <a:cs typeface="Helvetica Neue Medium"/>
                  <a:sym typeface="Helvetica Neue Medium"/>
                </a:defRPr>
              </a:lvl1pPr>
            </a:lstStyle>
            <a:p>
              <a:r>
                <a:t>JSON.stringify</a:t>
              </a:r>
            </a:p>
          </p:txBody>
        </p:sp>
        <p:sp>
          <p:nvSpPr>
            <p:cNvPr id="672" name="eval"/>
            <p:cNvSpPr/>
            <p:nvPr/>
          </p:nvSpPr>
          <p:spPr>
            <a:xfrm>
              <a:off x="2435543" y="4020449"/>
              <a:ext cx="2005551" cy="530930"/>
            </a:xfrm>
            <a:prstGeom prst="rect">
              <a:avLst/>
            </a:prstGeom>
            <a:solidFill>
              <a:srgbClr val="BFBFB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spcBef>
                  <a:spcPts val="0"/>
                </a:spcBef>
                <a:defRPr sz="1600" i="0">
                  <a:solidFill>
                    <a:srgbClr val="000000"/>
                  </a:solidFill>
                  <a:latin typeface="Helvetica Neue Medium"/>
                  <a:ea typeface="Helvetica Neue Medium"/>
                  <a:cs typeface="Helvetica Neue Medium"/>
                  <a:sym typeface="Helvetica Neue Medium"/>
                </a:defRPr>
              </a:lvl1pPr>
            </a:lstStyle>
            <a:p>
              <a:r>
                <a:t>eval</a:t>
              </a:r>
            </a:p>
          </p:txBody>
        </p:sp>
        <p:sp>
          <p:nvSpPr>
            <p:cNvPr id="673" name="JSON.decode"/>
            <p:cNvSpPr/>
            <p:nvPr/>
          </p:nvSpPr>
          <p:spPr>
            <a:xfrm>
              <a:off x="7041039" y="2993103"/>
              <a:ext cx="2052642" cy="530930"/>
            </a:xfrm>
            <a:prstGeom prst="rect">
              <a:avLst/>
            </a:prstGeom>
            <a:solidFill>
              <a:srgbClr val="BFBFB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spcBef>
                  <a:spcPts val="0"/>
                </a:spcBef>
                <a:defRPr sz="1600" i="0">
                  <a:solidFill>
                    <a:srgbClr val="000000"/>
                  </a:solidFill>
                  <a:latin typeface="Helvetica Neue Medium"/>
                  <a:ea typeface="Helvetica Neue Medium"/>
                  <a:cs typeface="Helvetica Neue Medium"/>
                  <a:sym typeface="Helvetica Neue Medium"/>
                </a:defRPr>
              </a:lvl1pPr>
            </a:lstStyle>
            <a:p>
              <a:r>
                <a:t>JSON.decode</a:t>
              </a:r>
            </a:p>
          </p:txBody>
        </p:sp>
        <p:sp>
          <p:nvSpPr>
            <p:cNvPr id="674" name="JSON.encode"/>
            <p:cNvSpPr/>
            <p:nvPr/>
          </p:nvSpPr>
          <p:spPr>
            <a:xfrm>
              <a:off x="7041039" y="4020449"/>
              <a:ext cx="2052642" cy="530930"/>
            </a:xfrm>
            <a:prstGeom prst="rect">
              <a:avLst/>
            </a:prstGeom>
            <a:solidFill>
              <a:srgbClr val="BFBFB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spcBef>
                  <a:spcPts val="0"/>
                </a:spcBef>
                <a:defRPr sz="1600" i="0">
                  <a:solidFill>
                    <a:srgbClr val="000000"/>
                  </a:solidFill>
                  <a:latin typeface="Helvetica Neue Medium"/>
                  <a:ea typeface="Helvetica Neue Medium"/>
                  <a:cs typeface="Helvetica Neue Medium"/>
                  <a:sym typeface="Helvetica Neue Medium"/>
                </a:defRPr>
              </a:lvl1pPr>
            </a:lstStyle>
            <a:p>
              <a:r>
                <a:t>JSON.encode</a:t>
              </a:r>
            </a:p>
          </p:txBody>
        </p:sp>
        <p:sp>
          <p:nvSpPr>
            <p:cNvPr id="675" name="Objet"/>
            <p:cNvSpPr/>
            <p:nvPr/>
          </p:nvSpPr>
          <p:spPr>
            <a:xfrm>
              <a:off x="9340059" y="3372553"/>
              <a:ext cx="1604872" cy="832456"/>
            </a:xfrm>
            <a:prstGeom prst="ellipse">
              <a:avLst/>
            </a:prstGeom>
            <a:gradFill flip="none" rotWithShape="1">
              <a:gsLst>
                <a:gs pos="0">
                  <a:srgbClr val="FFB7B3"/>
                </a:gs>
                <a:gs pos="100000">
                  <a:srgbClr val="AE9797"/>
                </a:gs>
              </a:gsLst>
              <a:lin ang="5400000" scaled="0"/>
            </a:gra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spcBef>
                  <a:spcPts val="0"/>
                </a:spcBef>
                <a:defRPr sz="1600" i="0">
                  <a:solidFill>
                    <a:srgbClr val="000000"/>
                  </a:solidFill>
                  <a:latin typeface="Helvetica Neue Medium"/>
                  <a:ea typeface="Helvetica Neue Medium"/>
                  <a:cs typeface="Helvetica Neue Medium"/>
                  <a:sym typeface="Helvetica Neue Medium"/>
                </a:defRPr>
              </a:lvl1pPr>
            </a:lstStyle>
            <a:p>
              <a:r>
                <a:t>Objet</a:t>
              </a:r>
            </a:p>
          </p:txBody>
        </p:sp>
        <p:sp>
          <p:nvSpPr>
            <p:cNvPr id="676" name="Ajax POST"/>
            <p:cNvSpPr txBox="1"/>
            <p:nvPr/>
          </p:nvSpPr>
          <p:spPr>
            <a:xfrm>
              <a:off x="4815827" y="2669858"/>
              <a:ext cx="1864762" cy="64649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rmAutofit/>
            </a:bodyPr>
            <a:lstStyle>
              <a:lvl1pPr algn="ctr" defTabSz="457200">
                <a:spcBef>
                  <a:spcPts val="0"/>
                </a:spcBef>
                <a:defRPr sz="1600" i="0">
                  <a:solidFill>
                    <a:srgbClr val="000000"/>
                  </a:solidFill>
                  <a:latin typeface="Helvetica Neue Medium"/>
                  <a:ea typeface="Helvetica Neue Medium"/>
                  <a:cs typeface="Helvetica Neue Medium"/>
                  <a:sym typeface="Helvetica Neue Medium"/>
                </a:defRPr>
              </a:lvl1pPr>
            </a:lstStyle>
            <a:p>
              <a:r>
                <a:t>Ajax POST</a:t>
              </a:r>
            </a:p>
          </p:txBody>
        </p:sp>
        <p:sp>
          <p:nvSpPr>
            <p:cNvPr id="677" name="Ajax GET"/>
            <p:cNvSpPr txBox="1"/>
            <p:nvPr/>
          </p:nvSpPr>
          <p:spPr>
            <a:xfrm>
              <a:off x="4850833" y="3685613"/>
              <a:ext cx="1864762" cy="64649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rmAutofit/>
            </a:bodyPr>
            <a:lstStyle>
              <a:lvl1pPr algn="ctr" defTabSz="457200">
                <a:spcBef>
                  <a:spcPts val="0"/>
                </a:spcBef>
                <a:defRPr sz="1600" i="0">
                  <a:solidFill>
                    <a:srgbClr val="000000"/>
                  </a:solidFill>
                  <a:latin typeface="Helvetica Neue Medium"/>
                  <a:ea typeface="Helvetica Neue Medium"/>
                  <a:cs typeface="Helvetica Neue Medium"/>
                  <a:sym typeface="Helvetica Neue Medium"/>
                </a:defRPr>
              </a:lvl1pPr>
            </a:lstStyle>
            <a:p>
              <a:r>
                <a:t>Ajax GET</a:t>
              </a:r>
            </a:p>
          </p:txBody>
        </p:sp>
        <p:sp>
          <p:nvSpPr>
            <p:cNvPr id="678" name="Ligne"/>
            <p:cNvSpPr/>
            <p:nvPr/>
          </p:nvSpPr>
          <p:spPr>
            <a:xfrm flipH="1">
              <a:off x="2003317" y="3280431"/>
              <a:ext cx="451777" cy="189497"/>
            </a:xfrm>
            <a:prstGeom prst="line">
              <a:avLst/>
            </a:prstGeom>
            <a:noFill/>
            <a:ln w="38100" cap="flat">
              <a:solidFill>
                <a:srgbClr val="515151"/>
              </a:solidFill>
              <a:prstDash val="solid"/>
              <a:miter lim="400000"/>
              <a:headEnd type="stealth" w="med" len="med"/>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sp>
          <p:nvSpPr>
            <p:cNvPr id="679" name="Ligne"/>
            <p:cNvSpPr/>
            <p:nvPr/>
          </p:nvSpPr>
          <p:spPr>
            <a:xfrm flipH="1" flipV="1">
              <a:off x="9094957" y="3387137"/>
              <a:ext cx="428478" cy="179724"/>
            </a:xfrm>
            <a:prstGeom prst="line">
              <a:avLst/>
            </a:prstGeom>
            <a:noFill/>
            <a:ln w="38100" cap="flat">
              <a:solidFill>
                <a:srgbClr val="515151"/>
              </a:solidFill>
              <a:prstDash val="solid"/>
              <a:miter lim="400000"/>
              <a:headEnd type="stealth" w="med" len="med"/>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sp>
          <p:nvSpPr>
            <p:cNvPr id="680" name="Ligne"/>
            <p:cNvSpPr/>
            <p:nvPr/>
          </p:nvSpPr>
          <p:spPr>
            <a:xfrm flipV="1">
              <a:off x="8982575" y="3963789"/>
              <a:ext cx="469274" cy="196837"/>
            </a:xfrm>
            <a:prstGeom prst="line">
              <a:avLst/>
            </a:prstGeom>
            <a:noFill/>
            <a:ln w="38100" cap="flat">
              <a:solidFill>
                <a:srgbClr val="515151"/>
              </a:solidFill>
              <a:prstDash val="solid"/>
              <a:miter lim="400000"/>
              <a:headEnd type="stealth" w="med" len="med"/>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sp>
          <p:nvSpPr>
            <p:cNvPr id="681" name="Ligne"/>
            <p:cNvSpPr/>
            <p:nvPr/>
          </p:nvSpPr>
          <p:spPr>
            <a:xfrm>
              <a:off x="2025690" y="4093000"/>
              <a:ext cx="420659" cy="176445"/>
            </a:xfrm>
            <a:prstGeom prst="line">
              <a:avLst/>
            </a:prstGeom>
            <a:noFill/>
            <a:ln w="38100" cap="flat">
              <a:solidFill>
                <a:srgbClr val="515151"/>
              </a:solidFill>
              <a:prstDash val="solid"/>
              <a:miter lim="400000"/>
              <a:headEnd type="stealth" w="med" len="med"/>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sp>
          <p:nvSpPr>
            <p:cNvPr id="682" name="Ligne"/>
            <p:cNvSpPr/>
            <p:nvPr/>
          </p:nvSpPr>
          <p:spPr>
            <a:xfrm>
              <a:off x="4452787" y="3289337"/>
              <a:ext cx="2594959" cy="1"/>
            </a:xfrm>
            <a:prstGeom prst="line">
              <a:avLst/>
            </a:prstGeom>
            <a:noFill/>
            <a:ln w="38100" cap="flat">
              <a:solidFill>
                <a:srgbClr val="000000"/>
              </a:solidFill>
              <a:prstDash val="solid"/>
              <a:miter lim="400000"/>
              <a:tailEnd type="triangle" w="med" len="med"/>
            </a:ln>
            <a:effectLst/>
          </p:spPr>
          <p:txBody>
            <a:bodyPr wrap="square" lIns="50800" tIns="50800" rIns="50800" bIns="50800" numCol="1" anchor="ctr">
              <a:noAutofit/>
            </a:bodyPr>
            <a:lstStyle/>
            <a:p>
              <a:pPr algn="ctr" defTabSz="457200">
                <a:spcBef>
                  <a:spcPts val="0"/>
                </a:spcBef>
                <a:defRPr sz="1200" i="0">
                  <a:solidFill>
                    <a:srgbClr val="000000"/>
                  </a:solidFill>
                  <a:latin typeface="Helvetica Light"/>
                  <a:ea typeface="Helvetica Light"/>
                  <a:cs typeface="Helvetica Light"/>
                  <a:sym typeface="Helvetica Light"/>
                </a:defRPr>
              </a:pPr>
              <a:endParaRPr/>
            </a:p>
          </p:txBody>
        </p:sp>
        <p:sp>
          <p:nvSpPr>
            <p:cNvPr id="683" name="Ligne"/>
            <p:cNvSpPr/>
            <p:nvPr/>
          </p:nvSpPr>
          <p:spPr>
            <a:xfrm flipH="1">
              <a:off x="4429028" y="4278892"/>
              <a:ext cx="2594958" cy="1"/>
            </a:xfrm>
            <a:prstGeom prst="line">
              <a:avLst/>
            </a:prstGeom>
            <a:noFill/>
            <a:ln w="38100" cap="flat">
              <a:solidFill>
                <a:srgbClr val="000000"/>
              </a:solidFill>
              <a:prstDash val="solid"/>
              <a:miter lim="400000"/>
              <a:tailEnd type="triangle" w="med" len="med"/>
            </a:ln>
            <a:effectLst/>
          </p:spPr>
          <p:txBody>
            <a:bodyPr wrap="square" lIns="50800" tIns="50800" rIns="50800" bIns="50800" numCol="1" anchor="ctr">
              <a:noAutofit/>
            </a:bodyPr>
            <a:lstStyle/>
            <a:p>
              <a:pPr algn="ctr" defTabSz="457200">
                <a:spcBef>
                  <a:spcPts val="0"/>
                </a:spcBef>
                <a:defRPr sz="1200" i="0">
                  <a:solidFill>
                    <a:srgbClr val="000000"/>
                  </a:solidFill>
                  <a:latin typeface="Helvetica Light"/>
                  <a:ea typeface="Helvetica Light"/>
                  <a:cs typeface="Helvetica Light"/>
                  <a:sym typeface="Helvetica Light"/>
                </a:defRPr>
              </a:pPr>
              <a:endParaRPr/>
            </a:p>
          </p:txBody>
        </p:sp>
      </p:grpSp>
      <p:sp>
        <p:nvSpPr>
          <p:cNvPr id="685" name="Fig 2.9 - Échange via Json entre client et serveur web"/>
          <p:cNvSpPr txBox="1"/>
          <p:nvPr/>
        </p:nvSpPr>
        <p:spPr>
          <a:xfrm>
            <a:off x="530288" y="8625712"/>
            <a:ext cx="5022058"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normAutofit/>
          </a:bodyPr>
          <a:lstStyle>
            <a:lvl1pPr defTabSz="450000">
              <a:spcBef>
                <a:spcPts val="0"/>
              </a:spcBef>
              <a:defRPr sz="1600" i="0">
                <a:solidFill>
                  <a:srgbClr val="000000"/>
                </a:solidFill>
                <a:latin typeface="+mn-lt"/>
                <a:ea typeface="+mn-ea"/>
                <a:cs typeface="+mn-cs"/>
                <a:sym typeface="Trebuchet MS"/>
              </a:defRPr>
            </a:lvl1pPr>
          </a:lstStyle>
          <a:p>
            <a:r>
              <a:t>Fig 2.9 - Échange via Json entre client et serveur web</a:t>
            </a: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690" name="Front-End, Back-End, Data Base"/>
          <p:cNvSpPr txBox="1">
            <a:spLocks noGrp="1"/>
          </p:cNvSpPr>
          <p:nvPr>
            <p:ph type="body" idx="1"/>
          </p:nvPr>
        </p:nvSpPr>
        <p:spPr>
          <a:xfrm>
            <a:off x="355600" y="1581150"/>
            <a:ext cx="12293600" cy="7445326"/>
          </a:xfrm>
          <a:prstGeom prst="rect">
            <a:avLst/>
          </a:prstGeom>
        </p:spPr>
        <p:txBody>
          <a:bodyPr/>
          <a:lstStyle/>
          <a:p>
            <a:r>
              <a:t>Front-End, Back-End, Data Base</a:t>
            </a:r>
            <a:endParaRPr i="1"/>
          </a:p>
        </p:txBody>
      </p:sp>
      <p:sp>
        <p:nvSpPr>
          <p:cNvPr id="691" name="2.5 - Architectures web 3 tiers"/>
          <p:cNvSpPr txBox="1">
            <a:spLocks noGrp="1"/>
          </p:cNvSpPr>
          <p:nvPr>
            <p:ph type="body" idx="21"/>
          </p:nvPr>
        </p:nvSpPr>
        <p:spPr>
          <a:prstGeom prst="rect">
            <a:avLst/>
          </a:prstGeom>
        </p:spPr>
        <p:txBody>
          <a:bodyPr/>
          <a:lstStyle/>
          <a:p>
            <a:r>
              <a:t>2.5 - Architectures web 3 tiers</a:t>
            </a:r>
          </a:p>
        </p:txBody>
      </p:sp>
      <p:sp>
        <p:nvSpPr>
          <p:cNvPr id="692"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56</a:t>
            </a:fld>
            <a:endParaRPr/>
          </a:p>
        </p:txBody>
      </p:sp>
      <p:pic>
        <p:nvPicPr>
          <p:cNvPr id="693" name="f2.6-Front_backend.png" descr="f2.6-Front_backend.png"/>
          <p:cNvPicPr>
            <a:picLocks noChangeAspect="1"/>
          </p:cNvPicPr>
          <p:nvPr/>
        </p:nvPicPr>
        <p:blipFill>
          <a:blip r:embed="rId2"/>
          <a:stretch>
            <a:fillRect/>
          </a:stretch>
        </p:blipFill>
        <p:spPr>
          <a:xfrm>
            <a:off x="1652934" y="2176142"/>
            <a:ext cx="10131956" cy="6814327"/>
          </a:xfrm>
          <a:prstGeom prst="rect">
            <a:avLst/>
          </a:prstGeom>
          <a:ln w="12700">
            <a:miter lim="400000"/>
          </a:ln>
        </p:spPr>
      </p:pic>
      <p:sp>
        <p:nvSpPr>
          <p:cNvPr id="694" name="Fig 2.9 - Architectures web 3 tiers"/>
          <p:cNvSpPr txBox="1"/>
          <p:nvPr/>
        </p:nvSpPr>
        <p:spPr>
          <a:xfrm>
            <a:off x="855980" y="9123337"/>
            <a:ext cx="3215780"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normAutofit/>
          </a:bodyPr>
          <a:lstStyle>
            <a:lvl1pPr defTabSz="450000">
              <a:spcBef>
                <a:spcPts val="0"/>
              </a:spcBef>
              <a:defRPr sz="1600" i="0">
                <a:solidFill>
                  <a:srgbClr val="000000"/>
                </a:solidFill>
                <a:latin typeface="+mn-lt"/>
                <a:ea typeface="+mn-ea"/>
                <a:cs typeface="+mn-cs"/>
                <a:sym typeface="Trebuchet MS"/>
              </a:defRPr>
            </a:lvl1pPr>
          </a:lstStyle>
          <a:p>
            <a:r>
              <a:t>Fig 2.9 - Architectures web 3 tiers</a:t>
            </a: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697" name="Introduction…"/>
          <p:cNvSpPr txBox="1">
            <a:spLocks noGrp="1"/>
          </p:cNvSpPr>
          <p:nvPr>
            <p:ph type="body" idx="1"/>
          </p:nvPr>
        </p:nvSpPr>
        <p:spPr>
          <a:xfrm>
            <a:off x="355600" y="1581150"/>
            <a:ext cx="12293600" cy="7445326"/>
          </a:xfrm>
          <a:prstGeom prst="rect">
            <a:avLst/>
          </a:prstGeom>
        </p:spPr>
        <p:txBody>
          <a:bodyPr/>
          <a:lstStyle/>
          <a:p>
            <a:pPr marL="497839" indent="-497839" defTabSz="572516">
              <a:spcBef>
                <a:spcPts val="1100"/>
              </a:spcBef>
              <a:defRPr sz="2744"/>
            </a:pPr>
            <a:r>
              <a:t>Introduction</a:t>
            </a:r>
          </a:p>
          <a:p>
            <a:pPr marL="812265" lvl="1" indent="-314425" defTabSz="572516">
              <a:spcBef>
                <a:spcPts val="700"/>
              </a:spcBef>
              <a:buChar char="✤"/>
              <a:defRPr sz="2352"/>
            </a:pPr>
            <a:r>
              <a:t>Les services web constituent un système d’échange de données entre applications et systèmes hétérogènes dans des environnements distribués. </a:t>
            </a:r>
          </a:p>
          <a:p>
            <a:pPr marL="812265" lvl="1" indent="-314425" defTabSz="572516">
              <a:spcBef>
                <a:spcPts val="700"/>
              </a:spcBef>
              <a:buChar char="✤"/>
              <a:defRPr sz="2352"/>
            </a:pPr>
            <a:r>
              <a:t>Généralement, les services web sont adaptés :</a:t>
            </a:r>
          </a:p>
          <a:p>
            <a:pPr marL="1283903" lvl="2" indent="-288223" defTabSz="572516">
              <a:spcBef>
                <a:spcPts val="500"/>
              </a:spcBef>
              <a:buChar char="✤"/>
              <a:defRPr sz="2156"/>
            </a:pPr>
            <a:r>
              <a:t>lorsque les applications distantes sont conçues indépendamment, </a:t>
            </a:r>
          </a:p>
          <a:p>
            <a:pPr marL="1283903" lvl="2" indent="-288223" defTabSz="572516">
              <a:spcBef>
                <a:spcPts val="500"/>
              </a:spcBef>
              <a:buChar char="✤"/>
              <a:defRPr sz="2156"/>
            </a:pPr>
            <a:r>
              <a:t>ou avec des applications hétérogènes (modèles, plates-formes, langages).</a:t>
            </a:r>
          </a:p>
          <a:p>
            <a:pPr marL="812265" lvl="1" indent="-314425" defTabSz="572516">
              <a:spcBef>
                <a:spcPts val="700"/>
              </a:spcBef>
              <a:buChar char="✤"/>
              <a:defRPr sz="2352"/>
            </a:pPr>
            <a:r>
              <a:t>Les services web utilisent un ensemble de protocoles standardisés et ouverts comme :</a:t>
            </a:r>
          </a:p>
          <a:p>
            <a:pPr marL="1283903" lvl="2" indent="-288223" defTabSz="572516">
              <a:spcBef>
                <a:spcPts val="500"/>
              </a:spcBef>
              <a:buChar char="✤"/>
              <a:defRPr sz="2156"/>
            </a:pPr>
            <a:r>
              <a:rPr b="1"/>
              <a:t>XML</a:t>
            </a:r>
            <a:r>
              <a:t> pour les données échangées entre un serveur et une application cliente</a:t>
            </a:r>
          </a:p>
          <a:p>
            <a:pPr marL="1283903" lvl="2" indent="-288223" defTabSz="572516">
              <a:spcBef>
                <a:spcPts val="500"/>
              </a:spcBef>
              <a:buChar char="✤"/>
              <a:defRPr sz="2156"/>
            </a:pPr>
            <a:r>
              <a:rPr b="1"/>
              <a:t>XML-RPC, </a:t>
            </a:r>
            <a:r>
              <a:rPr i="1"/>
              <a:t>XML-Remote Procedure Call</a:t>
            </a:r>
            <a:r>
              <a:t> ou </a:t>
            </a:r>
            <a:r>
              <a:rPr b="1"/>
              <a:t>SOAP</a:t>
            </a:r>
            <a:r>
              <a:t>, </a:t>
            </a:r>
            <a:r>
              <a:rPr i="1"/>
              <a:t>Simple Object Access Protocol,</a:t>
            </a:r>
            <a:r>
              <a:t> pour le codage en XML des données constituant les appels de procédure distance</a:t>
            </a:r>
          </a:p>
          <a:p>
            <a:pPr marL="1283903" lvl="2" indent="-288223" defTabSz="572516">
              <a:spcBef>
                <a:spcPts val="500"/>
              </a:spcBef>
              <a:buChar char="✤"/>
              <a:defRPr sz="2156"/>
            </a:pPr>
            <a:r>
              <a:rPr b="1"/>
              <a:t>HTTP</a:t>
            </a:r>
            <a:r>
              <a:t>, FTP, SMTP ou XMPP, </a:t>
            </a:r>
            <a:r>
              <a:rPr i="1"/>
              <a:t>eXtensible Messaging &amp; Presence Protocol,</a:t>
            </a:r>
            <a:r>
              <a:t> pour le transport des données</a:t>
            </a:r>
          </a:p>
          <a:p>
            <a:pPr marL="1283903" lvl="2" indent="-288223" defTabSz="572516">
              <a:spcBef>
                <a:spcPts val="500"/>
              </a:spcBef>
              <a:buChar char="✤"/>
              <a:defRPr sz="2156"/>
            </a:pPr>
            <a:r>
              <a:rPr b="1"/>
              <a:t>WSDL</a:t>
            </a:r>
            <a:r>
              <a:t>, </a:t>
            </a:r>
            <a:r>
              <a:rPr i="1"/>
              <a:t>Web Services Description Language</a:t>
            </a:r>
            <a:r>
              <a:t>, une description XML de la façon de communiquer en utilisant le service web</a:t>
            </a:r>
          </a:p>
          <a:p>
            <a:pPr marL="1283903" lvl="2" indent="-288223" defTabSz="572516">
              <a:spcBef>
                <a:spcPts val="500"/>
              </a:spcBef>
              <a:buChar char="✤"/>
              <a:defRPr sz="2156"/>
            </a:pPr>
            <a:r>
              <a:rPr b="1"/>
              <a:t>UDDI</a:t>
            </a:r>
            <a:r>
              <a:t>, </a:t>
            </a:r>
            <a:r>
              <a:rPr i="1"/>
              <a:t>Universal Description Discovery &amp; Integration</a:t>
            </a:r>
            <a:r>
              <a:t>, un annuaire mondial pour faire connaitre le service web aux applications qui recherche le service web dont elles ont besoin.</a:t>
            </a:r>
          </a:p>
          <a:p>
            <a:pPr marL="812265" lvl="1" indent="-314425" defTabSz="572516">
              <a:spcBef>
                <a:spcPts val="700"/>
              </a:spcBef>
              <a:buChar char="✤"/>
              <a:defRPr sz="2352"/>
            </a:pPr>
            <a:r>
              <a:t>Deux architectures sont très utilisées : </a:t>
            </a:r>
            <a:r>
              <a:rPr b="1"/>
              <a:t>SOAP</a:t>
            </a:r>
            <a:r>
              <a:t> et </a:t>
            </a:r>
            <a:r>
              <a:rPr b="1"/>
              <a:t>REST</a:t>
            </a:r>
            <a:r>
              <a:t>.</a:t>
            </a:r>
          </a:p>
        </p:txBody>
      </p:sp>
      <p:sp>
        <p:nvSpPr>
          <p:cNvPr id="698" name="2.6 - Services web Introduction"/>
          <p:cNvSpPr txBox="1">
            <a:spLocks noGrp="1"/>
          </p:cNvSpPr>
          <p:nvPr>
            <p:ph type="body" idx="21"/>
          </p:nvPr>
        </p:nvSpPr>
        <p:spPr>
          <a:prstGeom prst="rect">
            <a:avLst/>
          </a:prstGeom>
        </p:spPr>
        <p:txBody>
          <a:bodyPr/>
          <a:lstStyle>
            <a:lvl1pPr>
              <a:tabLst>
                <a:tab pos="12039600" algn="r"/>
              </a:tabLst>
            </a:lvl1pPr>
          </a:lstStyle>
          <a:p>
            <a:r>
              <a:t>2.6 - Services web	Introduction</a:t>
            </a:r>
          </a:p>
        </p:txBody>
      </p:sp>
      <p:sp>
        <p:nvSpPr>
          <p:cNvPr id="699"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57</a:t>
            </a:fld>
            <a:endParaRP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702" name="SOAP (Simple Object Access Protocol)…"/>
          <p:cNvSpPr txBox="1">
            <a:spLocks noGrp="1"/>
          </p:cNvSpPr>
          <p:nvPr>
            <p:ph type="body" idx="1"/>
          </p:nvPr>
        </p:nvSpPr>
        <p:spPr>
          <a:xfrm>
            <a:off x="355600" y="1581150"/>
            <a:ext cx="12293600" cy="7445326"/>
          </a:xfrm>
          <a:prstGeom prst="rect">
            <a:avLst/>
          </a:prstGeom>
        </p:spPr>
        <p:txBody>
          <a:bodyPr/>
          <a:lstStyle/>
          <a:p>
            <a:pPr marL="482599" indent="-482599" defTabSz="554990">
              <a:spcBef>
                <a:spcPts val="1100"/>
              </a:spcBef>
              <a:defRPr sz="2660"/>
            </a:pPr>
            <a:r>
              <a:t>SOAP (</a:t>
            </a:r>
            <a:r>
              <a:rPr i="1"/>
              <a:t>Simple Object Access Protocol</a:t>
            </a:r>
            <a:r>
              <a:t>)</a:t>
            </a:r>
          </a:p>
          <a:p>
            <a:pPr marL="787400" lvl="1" indent="-304800" defTabSz="554990">
              <a:spcBef>
                <a:spcPts val="700"/>
              </a:spcBef>
              <a:buChar char="✤"/>
              <a:defRPr sz="2280"/>
            </a:pPr>
            <a:r>
              <a:t>Protocole de </a:t>
            </a:r>
            <a:r>
              <a:rPr b="1"/>
              <a:t>RPC</a:t>
            </a:r>
            <a:r>
              <a:t> orienté objet. </a:t>
            </a:r>
          </a:p>
          <a:p>
            <a:pPr marL="1244600" lvl="2" indent="-279400" defTabSz="554990">
              <a:spcBef>
                <a:spcPts val="500"/>
              </a:spcBef>
              <a:buChar char="✤"/>
              <a:defRPr sz="2090"/>
            </a:pPr>
            <a:r>
              <a:t>Il définit la structure des messages échangés par les applications via internet ;</a:t>
            </a:r>
          </a:p>
          <a:p>
            <a:pPr marL="1244600" lvl="2" indent="-279400" defTabSz="554990">
              <a:spcBef>
                <a:spcPts val="500"/>
              </a:spcBef>
              <a:buChar char="✤"/>
              <a:defRPr sz="2090"/>
            </a:pPr>
            <a:r>
              <a:t>Il permet la transmission de messages en XML entre objets distants ;</a:t>
            </a:r>
          </a:p>
          <a:p>
            <a:pPr marL="1244600" lvl="2" indent="-279400" defTabSz="554990">
              <a:spcBef>
                <a:spcPts val="500"/>
              </a:spcBef>
              <a:buChar char="✤"/>
              <a:defRPr sz="2090"/>
            </a:pPr>
            <a:r>
              <a:t>Si HTTP est souvent utilisé pour le transfert, d’autres protocoles peuvent être utilisés, comme SMTP, FTP, POP3, etc.</a:t>
            </a:r>
          </a:p>
          <a:p>
            <a:pPr marL="787400" lvl="1" indent="-304800" defTabSz="554990">
              <a:spcBef>
                <a:spcPts val="700"/>
              </a:spcBef>
              <a:buChar char="✤"/>
              <a:defRPr sz="2280"/>
            </a:pPr>
            <a:r>
              <a:t>Avantages de SOAP :</a:t>
            </a:r>
          </a:p>
          <a:p>
            <a:pPr marL="1244600" lvl="2" indent="-279400" defTabSz="554990">
              <a:spcBef>
                <a:spcPts val="500"/>
              </a:spcBef>
              <a:buChar char="✤"/>
              <a:defRPr sz="2090"/>
            </a:pPr>
            <a:r>
              <a:t>Il repose souvent sur deux standards, XML et HTTP. </a:t>
            </a:r>
          </a:p>
          <a:p>
            <a:pPr marL="1701800" lvl="3" indent="-253999" defTabSz="554990">
              <a:spcBef>
                <a:spcPts val="500"/>
              </a:spcBef>
              <a:buSzPct val="70000"/>
              <a:buChar char="✤"/>
              <a:defRPr sz="1900"/>
            </a:pPr>
            <a:r>
              <a:t>HTTP (avec la méthode POST) permet alors un transport entre sites distants sans reconfigurer les pare-feux et proxys.</a:t>
            </a:r>
          </a:p>
          <a:p>
            <a:pPr marL="1244600" lvl="2" indent="-279400" defTabSz="554990">
              <a:spcBef>
                <a:spcPts val="500"/>
              </a:spcBef>
              <a:buChar char="✤"/>
              <a:defRPr sz="2090"/>
            </a:pPr>
            <a:r>
              <a:t>Indépendant de la plate-forme et du langage.</a:t>
            </a:r>
          </a:p>
          <a:p>
            <a:pPr marL="787400" lvl="1" indent="-304800" defTabSz="554990">
              <a:spcBef>
                <a:spcPts val="700"/>
              </a:spcBef>
              <a:buChar char="✤"/>
              <a:defRPr sz="2280"/>
            </a:pPr>
            <a:r>
              <a:t>Inconvénients de SOAP :</a:t>
            </a:r>
          </a:p>
          <a:p>
            <a:pPr marL="1244600" lvl="2" indent="-279400" defTabSz="554990">
              <a:spcBef>
                <a:spcPts val="500"/>
              </a:spcBef>
              <a:buChar char="✤"/>
              <a:defRPr sz="2090"/>
            </a:pPr>
            <a:r>
              <a:t>Verbeux, à cause de XML ;</a:t>
            </a:r>
          </a:p>
          <a:p>
            <a:pPr marL="1244600" lvl="2" indent="-279400" defTabSz="554990">
              <a:spcBef>
                <a:spcPts val="500"/>
              </a:spcBef>
              <a:buChar char="✤"/>
              <a:defRPr sz="2090"/>
            </a:pPr>
            <a:r>
              <a:t>Le couplage reste fort entre le serveur et ses clients.</a:t>
            </a:r>
          </a:p>
          <a:p>
            <a:pPr marL="1244600" lvl="2" indent="-279400" defTabSz="554990">
              <a:spcBef>
                <a:spcPts val="500"/>
              </a:spcBef>
              <a:buChar char="✤"/>
              <a:defRPr sz="2090"/>
            </a:pPr>
            <a:r>
              <a:t>Plus utilisés dans les nouveaux développements, mais ils persistent dans les systèmes existants.</a:t>
            </a:r>
          </a:p>
          <a:p>
            <a:pPr marL="787400" lvl="1" indent="-304800" defTabSz="554990">
              <a:spcBef>
                <a:spcPts val="700"/>
              </a:spcBef>
              <a:buChar char="✤"/>
              <a:defRPr sz="2280" spc="-68"/>
            </a:pPr>
            <a:r>
              <a:rPr b="1"/>
              <a:t>WSDL</a:t>
            </a:r>
            <a:r>
              <a:t>, </a:t>
            </a:r>
            <a:r>
              <a:rPr i="1"/>
              <a:t>Web Services Description Language,</a:t>
            </a:r>
            <a:r>
              <a:t> décrit une interface publique d'accès à un service web, notamment dans le cadre d'architectures de type SOA, </a:t>
            </a:r>
            <a:r>
              <a:rPr i="1"/>
              <a:t>Service Oriented Architecture.</a:t>
            </a:r>
          </a:p>
          <a:p>
            <a:pPr marL="1244600" lvl="2" indent="-279400" defTabSz="554990">
              <a:spcBef>
                <a:spcPts val="500"/>
              </a:spcBef>
              <a:buChar char="✤"/>
              <a:defRPr sz="2090"/>
            </a:pPr>
            <a:r>
              <a:t>Description écrite en XML qui indique « comment communiquer pour utiliser le service »</a:t>
            </a:r>
          </a:p>
        </p:txBody>
      </p:sp>
      <p:sp>
        <p:nvSpPr>
          <p:cNvPr id="703" name="2.6 - Services web SOAP"/>
          <p:cNvSpPr txBox="1">
            <a:spLocks noGrp="1"/>
          </p:cNvSpPr>
          <p:nvPr>
            <p:ph type="body" idx="21"/>
          </p:nvPr>
        </p:nvSpPr>
        <p:spPr>
          <a:prstGeom prst="rect">
            <a:avLst/>
          </a:prstGeom>
        </p:spPr>
        <p:txBody>
          <a:bodyPr/>
          <a:lstStyle>
            <a:lvl1pPr>
              <a:tabLst>
                <a:tab pos="12039600" algn="r"/>
              </a:tabLst>
            </a:lvl1pPr>
          </a:lstStyle>
          <a:p>
            <a:r>
              <a:t>2.6 - Services web	SOAP</a:t>
            </a:r>
          </a:p>
        </p:txBody>
      </p:sp>
      <p:sp>
        <p:nvSpPr>
          <p:cNvPr id="704"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58</a:t>
            </a:fld>
            <a:endParaRP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709" name="REST, REpresentational State Transfer…"/>
          <p:cNvSpPr txBox="1">
            <a:spLocks noGrp="1"/>
          </p:cNvSpPr>
          <p:nvPr>
            <p:ph type="body" idx="1"/>
          </p:nvPr>
        </p:nvSpPr>
        <p:spPr>
          <a:xfrm>
            <a:off x="355600" y="1581150"/>
            <a:ext cx="12293600" cy="7445326"/>
          </a:xfrm>
          <a:prstGeom prst="rect">
            <a:avLst/>
          </a:prstGeom>
        </p:spPr>
        <p:txBody>
          <a:bodyPr/>
          <a:lstStyle/>
          <a:p>
            <a:r>
              <a:t>REST, </a:t>
            </a:r>
            <a:r>
              <a:rPr i="1"/>
              <a:t>REpresentational State Transfer</a:t>
            </a:r>
          </a:p>
          <a:p>
            <a:pPr marL="828842" lvl="1" indent="-320842">
              <a:buChar char="✤"/>
            </a:pPr>
            <a:r>
              <a:t>Il utilise des fonctions HTTP classiques (GET, POST, PUT ou DELETE) pour respectivement </a:t>
            </a:r>
            <a:r>
              <a:rPr b="1"/>
              <a:t>lire</a:t>
            </a:r>
            <a:r>
              <a:t>, </a:t>
            </a:r>
            <a:r>
              <a:rPr b="1"/>
              <a:t>déposer</a:t>
            </a:r>
            <a:r>
              <a:t>, </a:t>
            </a:r>
            <a:r>
              <a:rPr b="1"/>
              <a:t>modifier</a:t>
            </a:r>
            <a:r>
              <a:t> ou </a:t>
            </a:r>
            <a:r>
              <a:rPr b="1"/>
              <a:t>effacer</a:t>
            </a:r>
            <a:r>
              <a:t> des ressources. </a:t>
            </a:r>
          </a:p>
          <a:p>
            <a:pPr marL="828842" lvl="1" indent="-320842">
              <a:buChar char="✤"/>
            </a:pPr>
            <a:r>
              <a:t>URI, </a:t>
            </a:r>
            <a:r>
              <a:rPr i="1"/>
              <a:t>Uniform Resource Identifier</a:t>
            </a:r>
            <a:r>
              <a:t>, permet l’identification de ressources exposées par un fournisseur de services.</a:t>
            </a:r>
          </a:p>
        </p:txBody>
      </p:sp>
      <p:sp>
        <p:nvSpPr>
          <p:cNvPr id="710" name="2.6 - Services web REST"/>
          <p:cNvSpPr txBox="1">
            <a:spLocks noGrp="1"/>
          </p:cNvSpPr>
          <p:nvPr>
            <p:ph type="body" idx="21"/>
          </p:nvPr>
        </p:nvSpPr>
        <p:spPr>
          <a:prstGeom prst="rect">
            <a:avLst/>
          </a:prstGeom>
        </p:spPr>
        <p:txBody>
          <a:bodyPr/>
          <a:lstStyle>
            <a:lvl1pPr>
              <a:tabLst>
                <a:tab pos="12039600" algn="r"/>
              </a:tabLst>
            </a:lvl1pPr>
          </a:lstStyle>
          <a:p>
            <a:r>
              <a:t>2.6 - Services web	REST</a:t>
            </a:r>
          </a:p>
        </p:txBody>
      </p:sp>
      <p:sp>
        <p:nvSpPr>
          <p:cNvPr id="711"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59</a:t>
            </a:fld>
            <a:endParaRPr/>
          </a:p>
        </p:txBody>
      </p:sp>
      <p:grpSp>
        <p:nvGrpSpPr>
          <p:cNvPr id="727" name="Grouper"/>
          <p:cNvGrpSpPr/>
          <p:nvPr/>
        </p:nvGrpSpPr>
        <p:grpSpPr>
          <a:xfrm>
            <a:off x="1138298" y="3828647"/>
            <a:ext cx="10507954" cy="5121127"/>
            <a:chOff x="-215900" y="-139700"/>
            <a:chExt cx="10507953" cy="5121126"/>
          </a:xfrm>
        </p:grpSpPr>
        <p:grpSp>
          <p:nvGrpSpPr>
            <p:cNvPr id="714" name="Rectangle aux angles arrondis"/>
            <p:cNvGrpSpPr/>
            <p:nvPr/>
          </p:nvGrpSpPr>
          <p:grpSpPr>
            <a:xfrm>
              <a:off x="-215900" y="-139700"/>
              <a:ext cx="10507954" cy="5121127"/>
              <a:chOff x="0" y="0"/>
              <a:chExt cx="10507953" cy="5121126"/>
            </a:xfrm>
          </p:grpSpPr>
          <p:sp>
            <p:nvSpPr>
              <p:cNvPr id="713" name="Rectangle aux angles arrondis"/>
              <p:cNvSpPr/>
              <p:nvPr/>
            </p:nvSpPr>
            <p:spPr>
              <a:xfrm>
                <a:off x="215900" y="139700"/>
                <a:ext cx="10076154" cy="4562327"/>
              </a:xfrm>
              <a:prstGeom prst="roundRect">
                <a:avLst>
                  <a:gd name="adj" fmla="val 3209"/>
                </a:avLst>
              </a:prstGeom>
              <a:solidFill>
                <a:srgbClr val="F5F5F5"/>
              </a:solidFill>
              <a:ln>
                <a:noFill/>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pic>
            <p:nvPicPr>
              <p:cNvPr id="712" name="Rectangle aux angles arrondis Rectangle aux angles arrondis" descr="Rectangle aux angles arrondis Rectangle aux angles arrondis"/>
              <p:cNvPicPr>
                <a:picLocks/>
              </p:cNvPicPr>
              <p:nvPr/>
            </p:nvPicPr>
            <p:blipFill>
              <a:blip r:embed="rId2"/>
              <a:stretch>
                <a:fillRect/>
              </a:stretch>
            </p:blipFill>
            <p:spPr>
              <a:xfrm>
                <a:off x="0" y="0"/>
                <a:ext cx="10507954" cy="5121127"/>
              </a:xfrm>
              <a:prstGeom prst="rect">
                <a:avLst/>
              </a:prstGeom>
              <a:effectLst/>
            </p:spPr>
          </p:pic>
        </p:grpSp>
        <p:sp>
          <p:nvSpPr>
            <p:cNvPr id="715" name="Rectangle aux angles arrondis"/>
            <p:cNvSpPr/>
            <p:nvPr/>
          </p:nvSpPr>
          <p:spPr>
            <a:xfrm>
              <a:off x="2436371" y="597256"/>
              <a:ext cx="5600254" cy="3594870"/>
            </a:xfrm>
            <a:prstGeom prst="roundRect">
              <a:avLst>
                <a:gd name="adj" fmla="val 7794"/>
              </a:avLst>
            </a:prstGeom>
            <a:solidFill>
              <a:srgbClr val="C5DB96"/>
            </a:solidFill>
            <a:ln w="1270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sp>
          <p:nvSpPr>
            <p:cNvPr id="716" name="Ligne"/>
            <p:cNvSpPr/>
            <p:nvPr/>
          </p:nvSpPr>
          <p:spPr>
            <a:xfrm flipH="1">
              <a:off x="439640" y="1668328"/>
              <a:ext cx="2389457" cy="1"/>
            </a:xfrm>
            <a:prstGeom prst="line">
              <a:avLst/>
            </a:prstGeom>
            <a:noFill/>
            <a:ln w="38100" cap="flat">
              <a:solidFill>
                <a:srgbClr val="515151"/>
              </a:solidFill>
              <a:prstDash val="solid"/>
              <a:miter lim="400000"/>
              <a:headEnd type="stealth" w="med" len="med"/>
              <a:tailEnd type="stealth" w="med" len="med"/>
            </a:ln>
            <a:effectLst/>
          </p:spPr>
          <p:txBody>
            <a:bodyPr wrap="square" lIns="50800" tIns="50800" rIns="50800" bIns="50800" numCol="1" anchor="ctr">
              <a:noAutofit/>
            </a:bodyPr>
            <a:lstStyle/>
            <a:p>
              <a:pPr defTabSz="450000">
                <a:spcBef>
                  <a:spcPts val="0"/>
                </a:spcBef>
                <a:defRPr sz="1200" i="0">
                  <a:solidFill>
                    <a:srgbClr val="000000"/>
                  </a:solidFill>
                  <a:latin typeface="Helvetica"/>
                  <a:ea typeface="Helvetica"/>
                  <a:cs typeface="Helvetica"/>
                  <a:sym typeface="Helvetica"/>
                </a:defRPr>
              </a:pPr>
              <a:endParaRPr/>
            </a:p>
          </p:txBody>
        </p:sp>
        <p:sp>
          <p:nvSpPr>
            <p:cNvPr id="717" name="Ligne"/>
            <p:cNvSpPr/>
            <p:nvPr/>
          </p:nvSpPr>
          <p:spPr>
            <a:xfrm flipH="1">
              <a:off x="439640" y="3290464"/>
              <a:ext cx="5402526" cy="1"/>
            </a:xfrm>
            <a:prstGeom prst="line">
              <a:avLst/>
            </a:prstGeom>
            <a:noFill/>
            <a:ln w="38100" cap="flat">
              <a:solidFill>
                <a:srgbClr val="515151"/>
              </a:solidFill>
              <a:prstDash val="solid"/>
              <a:miter lim="400000"/>
              <a:headEnd type="stealth" w="med" len="med"/>
            </a:ln>
            <a:effectLst/>
          </p:spPr>
          <p:txBody>
            <a:bodyPr wrap="square" lIns="50800" tIns="50800" rIns="50800" bIns="50800" numCol="1" anchor="ctr">
              <a:noAutofit/>
            </a:bodyPr>
            <a:lstStyle/>
            <a:p>
              <a:pPr defTabSz="450000">
                <a:spcBef>
                  <a:spcPts val="0"/>
                </a:spcBef>
                <a:defRPr sz="1200" i="0">
                  <a:solidFill>
                    <a:srgbClr val="000000"/>
                  </a:solidFill>
                  <a:latin typeface="Helvetica"/>
                  <a:ea typeface="Helvetica"/>
                  <a:cs typeface="Helvetica"/>
                  <a:sym typeface="Helvetica"/>
                </a:defRPr>
              </a:pPr>
              <a:endParaRPr/>
            </a:p>
          </p:txBody>
        </p:sp>
        <p:sp>
          <p:nvSpPr>
            <p:cNvPr id="718" name="Traitement"/>
            <p:cNvSpPr/>
            <p:nvPr/>
          </p:nvSpPr>
          <p:spPr>
            <a:xfrm>
              <a:off x="2829096" y="1062795"/>
              <a:ext cx="2099587" cy="1151291"/>
            </a:xfrm>
            <a:prstGeom prst="rect">
              <a:avLst/>
            </a:prstGeom>
            <a:solidFill>
              <a:srgbClr val="E6A2A2"/>
            </a:solidFill>
            <a:ln w="12700" cap="flat">
              <a:noFill/>
              <a:miter lim="400000"/>
            </a:ln>
            <a:effectLst>
              <a:outerShdw blurRad="127000" dist="76200" dir="2700000" rotWithShape="0">
                <a:srgbClr val="FFFFFF">
                  <a:alpha val="7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1600" tIns="101600" rIns="101600" bIns="101600" numCol="1" anchor="ctr">
              <a:noAutofit/>
            </a:bodyPr>
            <a:lstStyle>
              <a:lvl1pPr algn="ctr" defTabSz="450000">
                <a:spcBef>
                  <a:spcPts val="0"/>
                </a:spcBef>
                <a:defRPr sz="2000">
                  <a:solidFill>
                    <a:srgbClr val="000000"/>
                  </a:solidFill>
                  <a:latin typeface="Helvetica Neue"/>
                  <a:ea typeface="Helvetica Neue"/>
                  <a:cs typeface="Helvetica Neue"/>
                  <a:sym typeface="Helvetica Neue"/>
                </a:defRPr>
              </a:lvl1pPr>
            </a:lstStyle>
            <a:p>
              <a:r>
                <a:t>Traitement</a:t>
              </a:r>
            </a:p>
          </p:txBody>
        </p:sp>
        <p:sp>
          <p:nvSpPr>
            <p:cNvPr id="719" name="État"/>
            <p:cNvSpPr/>
            <p:nvPr/>
          </p:nvSpPr>
          <p:spPr>
            <a:xfrm>
              <a:off x="5842165" y="958871"/>
              <a:ext cx="1686518" cy="2800153"/>
            </a:xfrm>
            <a:prstGeom prst="rect">
              <a:avLst/>
            </a:prstGeom>
            <a:solidFill>
              <a:srgbClr val="E6A2A2"/>
            </a:solidFill>
            <a:ln w="12700" cap="flat">
              <a:noFill/>
              <a:miter lim="400000"/>
            </a:ln>
            <a:effectLst>
              <a:outerShdw blurRad="127000" dist="76200" dir="2700000" rotWithShape="0">
                <a:srgbClr val="FFFFFF">
                  <a:alpha val="7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1600" tIns="101600" rIns="101600" bIns="101600" numCol="1" anchor="ctr">
              <a:noAutofit/>
            </a:bodyPr>
            <a:lstStyle>
              <a:lvl1pPr algn="ctr" defTabSz="450000">
                <a:spcBef>
                  <a:spcPts val="0"/>
                </a:spcBef>
                <a:defRPr sz="1900">
                  <a:solidFill>
                    <a:srgbClr val="000000"/>
                  </a:solidFill>
                  <a:latin typeface="Helvetica Neue"/>
                  <a:ea typeface="Helvetica Neue"/>
                  <a:cs typeface="Helvetica Neue"/>
                  <a:sym typeface="Helvetica Neue"/>
                </a:defRPr>
              </a:lvl1pPr>
            </a:lstStyle>
            <a:p>
              <a:r>
                <a:t>État</a:t>
              </a:r>
            </a:p>
          </p:txBody>
        </p:sp>
        <p:sp>
          <p:nvSpPr>
            <p:cNvPr id="720" name="Ligne"/>
            <p:cNvSpPr/>
            <p:nvPr/>
          </p:nvSpPr>
          <p:spPr>
            <a:xfrm flipH="1">
              <a:off x="7528683" y="2402162"/>
              <a:ext cx="2083809" cy="2"/>
            </a:xfrm>
            <a:prstGeom prst="line">
              <a:avLst/>
            </a:prstGeom>
            <a:noFill/>
            <a:ln w="38100" cap="flat">
              <a:solidFill>
                <a:srgbClr val="515151"/>
              </a:solidFill>
              <a:prstDash val="solid"/>
              <a:miter lim="400000"/>
              <a:headEnd type="stealth" w="med" len="med"/>
            </a:ln>
            <a:effectLst/>
          </p:spPr>
          <p:txBody>
            <a:bodyPr wrap="square" lIns="50800" tIns="50800" rIns="50800" bIns="50800" numCol="1" anchor="ctr">
              <a:noAutofit/>
            </a:bodyPr>
            <a:lstStyle/>
            <a:p>
              <a:pPr defTabSz="450000">
                <a:spcBef>
                  <a:spcPts val="0"/>
                </a:spcBef>
                <a:defRPr sz="1200" i="0">
                  <a:solidFill>
                    <a:srgbClr val="000000"/>
                  </a:solidFill>
                  <a:latin typeface="Helvetica"/>
                  <a:ea typeface="Helvetica"/>
                  <a:cs typeface="Helvetica"/>
                  <a:sym typeface="Helvetica"/>
                </a:defRPr>
              </a:pPr>
              <a:endParaRPr/>
            </a:p>
          </p:txBody>
        </p:sp>
        <p:sp>
          <p:nvSpPr>
            <p:cNvPr id="721" name="POST"/>
            <p:cNvSpPr txBox="1"/>
            <p:nvPr/>
          </p:nvSpPr>
          <p:spPr>
            <a:xfrm>
              <a:off x="733216" y="2842874"/>
              <a:ext cx="1241687" cy="4021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lvl1pPr algn="ctr" defTabSz="450000">
                <a:spcBef>
                  <a:spcPts val="0"/>
                </a:spcBef>
                <a:defRPr sz="1700" b="1" i="0">
                  <a:solidFill>
                    <a:srgbClr val="000000"/>
                  </a:solidFill>
                  <a:latin typeface="Helvetica Neue"/>
                  <a:ea typeface="Helvetica Neue"/>
                  <a:cs typeface="Helvetica Neue"/>
                  <a:sym typeface="Helvetica Neue"/>
                </a:defRPr>
              </a:lvl1pPr>
            </a:lstStyle>
            <a:p>
              <a:r>
                <a:t>POST</a:t>
              </a:r>
            </a:p>
          </p:txBody>
        </p:sp>
        <p:sp>
          <p:nvSpPr>
            <p:cNvPr id="722" name="PUT"/>
            <p:cNvSpPr txBox="1"/>
            <p:nvPr/>
          </p:nvSpPr>
          <p:spPr>
            <a:xfrm>
              <a:off x="787387" y="1225219"/>
              <a:ext cx="1133344" cy="39115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lvl1pPr algn="ctr" defTabSz="450000">
                <a:spcBef>
                  <a:spcPts val="0"/>
                </a:spcBef>
                <a:defRPr sz="1700" b="1" i="0">
                  <a:solidFill>
                    <a:srgbClr val="000000"/>
                  </a:solidFill>
                  <a:latin typeface="Helvetica Neue"/>
                  <a:ea typeface="Helvetica Neue"/>
                  <a:cs typeface="Helvetica Neue"/>
                  <a:sym typeface="Helvetica Neue"/>
                </a:defRPr>
              </a:lvl1pPr>
            </a:lstStyle>
            <a:p>
              <a:r>
                <a:t>PUT</a:t>
              </a:r>
            </a:p>
          </p:txBody>
        </p:sp>
        <p:sp>
          <p:nvSpPr>
            <p:cNvPr id="723" name="DELETE"/>
            <p:cNvSpPr txBox="1"/>
            <p:nvPr/>
          </p:nvSpPr>
          <p:spPr>
            <a:xfrm>
              <a:off x="601435" y="3387408"/>
              <a:ext cx="1505249" cy="39173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lvl1pPr algn="ctr" defTabSz="450000">
                <a:spcBef>
                  <a:spcPts val="0"/>
                </a:spcBef>
                <a:defRPr sz="1700" b="1" i="0">
                  <a:solidFill>
                    <a:srgbClr val="000000"/>
                  </a:solidFill>
                  <a:latin typeface="Helvetica Neue"/>
                  <a:ea typeface="Helvetica Neue"/>
                  <a:cs typeface="Helvetica Neue"/>
                  <a:sym typeface="Helvetica Neue"/>
                </a:defRPr>
              </a:lvl1pPr>
            </a:lstStyle>
            <a:p>
              <a:r>
                <a:t>DELETE</a:t>
              </a:r>
            </a:p>
          </p:txBody>
        </p:sp>
        <p:sp>
          <p:nvSpPr>
            <p:cNvPr id="724" name="GET"/>
            <p:cNvSpPr txBox="1"/>
            <p:nvPr/>
          </p:nvSpPr>
          <p:spPr>
            <a:xfrm>
              <a:off x="8329884" y="1941079"/>
              <a:ext cx="1282608" cy="41251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lvl1pPr algn="ctr" defTabSz="450000">
                <a:spcBef>
                  <a:spcPts val="0"/>
                </a:spcBef>
                <a:defRPr sz="1700" b="1" i="0">
                  <a:solidFill>
                    <a:srgbClr val="000000"/>
                  </a:solidFill>
                  <a:latin typeface="Helvetica Neue"/>
                  <a:ea typeface="Helvetica Neue"/>
                  <a:cs typeface="Helvetica Neue"/>
                  <a:sym typeface="Helvetica Neue"/>
                </a:defRPr>
              </a:lvl1pPr>
            </a:lstStyle>
            <a:p>
              <a:r>
                <a:t>GET</a:t>
              </a:r>
            </a:p>
          </p:txBody>
        </p:sp>
        <p:sp>
          <p:nvSpPr>
            <p:cNvPr id="725" name="Ressource"/>
            <p:cNvSpPr txBox="1"/>
            <p:nvPr/>
          </p:nvSpPr>
          <p:spPr>
            <a:xfrm>
              <a:off x="4225447" y="141967"/>
              <a:ext cx="1888906" cy="4139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lvl1pPr algn="ctr" defTabSz="450000">
                <a:spcBef>
                  <a:spcPts val="0"/>
                </a:spcBef>
                <a:defRPr sz="1800" b="1" i="0">
                  <a:solidFill>
                    <a:srgbClr val="3F7900"/>
                  </a:solidFill>
                  <a:latin typeface="Helvetica"/>
                  <a:ea typeface="Helvetica"/>
                  <a:cs typeface="Helvetica"/>
                  <a:sym typeface="Helvetica"/>
                </a:defRPr>
              </a:lvl1pPr>
            </a:lstStyle>
            <a:p>
              <a:r>
                <a:t>Ressource</a:t>
              </a:r>
            </a:p>
          </p:txBody>
        </p:sp>
        <p:sp>
          <p:nvSpPr>
            <p:cNvPr id="726" name="Ligne"/>
            <p:cNvSpPr/>
            <p:nvPr/>
          </p:nvSpPr>
          <p:spPr>
            <a:xfrm flipH="1" flipV="1">
              <a:off x="4928682" y="1668328"/>
              <a:ext cx="913484" cy="1"/>
            </a:xfrm>
            <a:prstGeom prst="line">
              <a:avLst/>
            </a:prstGeom>
            <a:noFill/>
            <a:ln w="38100" cap="flat">
              <a:solidFill>
                <a:srgbClr val="515151"/>
              </a:solidFill>
              <a:prstDash val="solid"/>
              <a:miter lim="400000"/>
              <a:headEnd type="stealth" w="med" len="med"/>
              <a:tailEnd type="stealth" w="med" len="med"/>
            </a:ln>
            <a:effectLst/>
          </p:spPr>
          <p:txBody>
            <a:bodyPr wrap="square" lIns="50800" tIns="50800" rIns="50800" bIns="50800" numCol="1" anchor="ctr">
              <a:noAutofit/>
            </a:bodyPr>
            <a:lstStyle/>
            <a:p>
              <a:pPr defTabSz="450000">
                <a:spcBef>
                  <a:spcPts val="0"/>
                </a:spcBef>
                <a:defRPr sz="1200" i="0">
                  <a:solidFill>
                    <a:srgbClr val="000000"/>
                  </a:solidFill>
                  <a:latin typeface="Helvetica"/>
                  <a:ea typeface="Helvetica"/>
                  <a:cs typeface="Helvetica"/>
                  <a:sym typeface="Helvetica"/>
                </a:defRPr>
              </a:pPr>
              <a:endParaRPr/>
            </a:p>
          </p:txBody>
        </p:sp>
      </p:grpSp>
      <p:sp>
        <p:nvSpPr>
          <p:cNvPr id="728" name="Fig 2.8 - Actions sur une ressource"/>
          <p:cNvSpPr txBox="1"/>
          <p:nvPr/>
        </p:nvSpPr>
        <p:spPr>
          <a:xfrm>
            <a:off x="1211238" y="9089504"/>
            <a:ext cx="3230563"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normAutofit/>
          </a:bodyPr>
          <a:lstStyle>
            <a:lvl1pPr defTabSz="450000">
              <a:spcBef>
                <a:spcPts val="0"/>
              </a:spcBef>
              <a:defRPr sz="1600" i="0">
                <a:solidFill>
                  <a:srgbClr val="000000"/>
                </a:solidFill>
                <a:latin typeface="+mn-lt"/>
                <a:ea typeface="+mn-ea"/>
                <a:cs typeface="+mn-cs"/>
                <a:sym typeface="Trebuchet MS"/>
              </a:defRPr>
            </a:lvl1pPr>
          </a:lstStyle>
          <a:p>
            <a:r>
              <a:t>Fig 2.8 - Actions sur une ressource</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1 - Introduction"/>
          <p:cNvSpPr txBox="1">
            <a:spLocks noGrp="1"/>
          </p:cNvSpPr>
          <p:nvPr>
            <p:ph type="title"/>
          </p:nvPr>
        </p:nvSpPr>
        <p:spPr>
          <a:prstGeom prst="rect">
            <a:avLst/>
          </a:prstGeom>
        </p:spPr>
        <p:txBody>
          <a:bodyPr/>
          <a:lstStyle>
            <a:lvl1pPr defTabSz="432308">
              <a:defRPr sz="3404" spc="-68"/>
            </a:lvl1pPr>
          </a:lstStyle>
          <a:p>
            <a:r>
              <a:t>1 - Introduction</a:t>
            </a:r>
          </a:p>
        </p:txBody>
      </p:sp>
      <p:sp>
        <p:nvSpPr>
          <p:cNvPr id="178" name="1.1 - Définitions P2P"/>
          <p:cNvSpPr txBox="1">
            <a:spLocks noGrp="1"/>
          </p:cNvSpPr>
          <p:nvPr>
            <p:ph type="body" idx="21"/>
          </p:nvPr>
        </p:nvSpPr>
        <p:spPr>
          <a:prstGeom prst="rect">
            <a:avLst/>
          </a:prstGeom>
        </p:spPr>
        <p:txBody>
          <a:bodyPr/>
          <a:lstStyle>
            <a:lvl1pPr>
              <a:tabLst>
                <a:tab pos="12039600" algn="r"/>
              </a:tabLst>
            </a:lvl1pPr>
          </a:lstStyle>
          <a:p>
            <a:r>
              <a:t>1.1 - Définitions	P2P</a:t>
            </a:r>
          </a:p>
        </p:txBody>
      </p:sp>
      <p:sp>
        <p:nvSpPr>
          <p:cNvPr id="179" name="P2P…"/>
          <p:cNvSpPr txBox="1">
            <a:spLocks noGrp="1"/>
          </p:cNvSpPr>
          <p:nvPr>
            <p:ph type="body" idx="1"/>
          </p:nvPr>
        </p:nvSpPr>
        <p:spPr>
          <a:xfrm>
            <a:off x="355600" y="1684734"/>
            <a:ext cx="12204701" cy="7652389"/>
          </a:xfrm>
          <a:prstGeom prst="rect">
            <a:avLst/>
          </a:prstGeom>
        </p:spPr>
        <p:txBody>
          <a:bodyPr/>
          <a:lstStyle/>
          <a:p>
            <a:r>
              <a:t>P2P</a:t>
            </a:r>
          </a:p>
          <a:p>
            <a:pPr lvl="1"/>
            <a:r>
              <a:t>Une architecture </a:t>
            </a:r>
            <a:r>
              <a:rPr b="1"/>
              <a:t>pair à pair</a:t>
            </a:r>
            <a:r>
              <a:t> </a:t>
            </a:r>
            <a:br/>
            <a:r>
              <a:t>(</a:t>
            </a:r>
            <a:r>
              <a:rPr b="1" i="1"/>
              <a:t>peer-to-peer</a:t>
            </a:r>
            <a:r>
              <a:t> ou P2P en anglais) </a:t>
            </a:r>
            <a:br/>
            <a:r>
              <a:t>est un environnement client–serveur</a:t>
            </a:r>
            <a:br/>
            <a:r>
              <a:t>où chaque programme connecté </a:t>
            </a:r>
            <a:br/>
            <a:r>
              <a:t>est susceptible de jouer </a:t>
            </a:r>
            <a:r>
              <a:rPr b="1"/>
              <a:t>tour à tour</a:t>
            </a:r>
            <a:r>
              <a:t> </a:t>
            </a:r>
            <a:br/>
            <a:r>
              <a:t>ou </a:t>
            </a:r>
            <a:r>
              <a:rPr b="1"/>
              <a:t>à la fois</a:t>
            </a:r>
            <a:r>
              <a:t> le rôle de client et celui</a:t>
            </a:r>
            <a:br/>
            <a:r>
              <a:t>de serveur.</a:t>
            </a:r>
          </a:p>
          <a:p>
            <a:pPr lvl="1"/>
            <a:r>
              <a:t>Les composants d’un système P2P </a:t>
            </a:r>
            <a:br/>
            <a:r>
              <a:t>sont appelés </a:t>
            </a:r>
            <a:r>
              <a:rPr b="1"/>
              <a:t>nœuds</a:t>
            </a:r>
            <a:r>
              <a:t>, </a:t>
            </a:r>
            <a:r>
              <a:rPr b="1"/>
              <a:t>pairs</a:t>
            </a:r>
            <a:r>
              <a:t> ou </a:t>
            </a:r>
            <a:br/>
            <a:r>
              <a:rPr b="1"/>
              <a:t>utilisateurs</a:t>
            </a:r>
            <a:r>
              <a:t>.</a:t>
            </a:r>
          </a:p>
          <a:p>
            <a:pPr lvl="1"/>
            <a:r>
              <a:t>Certains systèmes sont :</a:t>
            </a:r>
          </a:p>
          <a:p>
            <a:pPr marL="1295400" lvl="2" indent="-279400">
              <a:buChar char="★"/>
            </a:pPr>
            <a:r>
              <a:t>partiellement centralisés ; un </a:t>
            </a:r>
            <a:br/>
            <a:r>
              <a:t>serveur intermédiaire gère une </a:t>
            </a:r>
            <a:br/>
            <a:r>
              <a:t>partie des échanges</a:t>
            </a:r>
          </a:p>
          <a:p>
            <a:pPr marL="1295400" lvl="2" indent="-279400">
              <a:buChar char="★"/>
            </a:pPr>
            <a:r>
              <a:t>totalement décentralisés ; sans </a:t>
            </a:r>
            <a:br/>
            <a:r>
              <a:t>infrastructure particulière</a:t>
            </a:r>
          </a:p>
        </p:txBody>
      </p:sp>
      <p:sp>
        <p:nvSpPr>
          <p:cNvPr id="180" name="Numéro de diapositive"/>
          <p:cNvSpPr txBox="1">
            <a:spLocks noGrp="1"/>
          </p:cNvSpPr>
          <p:nvPr>
            <p:ph type="sldNum" sz="quarter" idx="2"/>
          </p:nvPr>
        </p:nvSpPr>
        <p:spPr>
          <a:xfrm>
            <a:off x="12382499" y="9220200"/>
            <a:ext cx="215901" cy="355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a:t>
            </a:fld>
            <a:endParaRPr/>
          </a:p>
        </p:txBody>
      </p:sp>
      <p:grpSp>
        <p:nvGrpSpPr>
          <p:cNvPr id="183" name="580px-P2P-network.svg.png"/>
          <p:cNvGrpSpPr/>
          <p:nvPr/>
        </p:nvGrpSpPr>
        <p:grpSpPr>
          <a:xfrm>
            <a:off x="6105493" y="2150742"/>
            <a:ext cx="6769101" cy="6096001"/>
            <a:chOff x="0" y="0"/>
            <a:chExt cx="6769100" cy="6096000"/>
          </a:xfrm>
        </p:grpSpPr>
        <p:pic>
          <p:nvPicPr>
            <p:cNvPr id="182" name="580px-P2P-network.svg.png" descr="580px-P2P-network.svg.png"/>
            <p:cNvPicPr>
              <a:picLocks noChangeAspect="1"/>
            </p:cNvPicPr>
            <p:nvPr/>
          </p:nvPicPr>
          <p:blipFill>
            <a:blip r:embed="rId2"/>
            <a:srcRect/>
            <a:stretch>
              <a:fillRect/>
            </a:stretch>
          </p:blipFill>
          <p:spPr>
            <a:xfrm>
              <a:off x="127000" y="88900"/>
              <a:ext cx="6515100" cy="5765800"/>
            </a:xfrm>
            <a:prstGeom prst="rect">
              <a:avLst/>
            </a:prstGeom>
            <a:ln>
              <a:noFill/>
            </a:ln>
            <a:effectLst/>
          </p:spPr>
        </p:pic>
        <p:pic>
          <p:nvPicPr>
            <p:cNvPr id="181" name="580px-P2P-network.svg.png" descr="580px-P2P-network.svg.png"/>
            <p:cNvPicPr>
              <a:picLocks/>
            </p:cNvPicPr>
            <p:nvPr/>
          </p:nvPicPr>
          <p:blipFill>
            <a:blip r:embed="rId3"/>
            <a:stretch>
              <a:fillRect/>
            </a:stretch>
          </p:blipFill>
          <p:spPr>
            <a:xfrm>
              <a:off x="0" y="0"/>
              <a:ext cx="6769100" cy="6096000"/>
            </a:xfrm>
            <a:prstGeom prst="rect">
              <a:avLst/>
            </a:prstGeom>
            <a:effectLst/>
          </p:spPr>
        </p:pic>
      </p:grpSp>
      <p:sp>
        <p:nvSpPr>
          <p:cNvPr id="184" name="Fig 1.2 - Architecture P2P ou pair à pair"/>
          <p:cNvSpPr txBox="1"/>
          <p:nvPr/>
        </p:nvSpPr>
        <p:spPr>
          <a:xfrm>
            <a:off x="6059694" y="8272029"/>
            <a:ext cx="3733702"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normAutofit/>
          </a:bodyPr>
          <a:lstStyle>
            <a:lvl1pPr defTabSz="450000">
              <a:spcBef>
                <a:spcPts val="0"/>
              </a:spcBef>
              <a:defRPr sz="1600" i="0">
                <a:solidFill>
                  <a:srgbClr val="000000"/>
                </a:solidFill>
                <a:latin typeface="+mn-lt"/>
                <a:ea typeface="+mn-ea"/>
                <a:cs typeface="+mn-cs"/>
                <a:sym typeface="Trebuchet MS"/>
              </a:defRPr>
            </a:lvl1pPr>
          </a:lstStyle>
          <a:p>
            <a:r>
              <a:t>Fig 1.2 - Architecture P2P ou pair à pair</a:t>
            </a:r>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731" name="REST…"/>
          <p:cNvSpPr txBox="1">
            <a:spLocks noGrp="1"/>
          </p:cNvSpPr>
          <p:nvPr>
            <p:ph type="body" idx="1"/>
          </p:nvPr>
        </p:nvSpPr>
        <p:spPr>
          <a:xfrm>
            <a:off x="355600" y="1582825"/>
            <a:ext cx="12293600" cy="7445327"/>
          </a:xfrm>
          <a:prstGeom prst="rect">
            <a:avLst/>
          </a:prstGeom>
        </p:spPr>
        <p:txBody>
          <a:bodyPr/>
          <a:lstStyle/>
          <a:p>
            <a:r>
              <a:t>REST</a:t>
            </a:r>
          </a:p>
          <a:p>
            <a:pPr marL="828842" lvl="1" indent="-320842">
              <a:buChar char="✤"/>
            </a:pPr>
            <a:r>
              <a:t>Repose sur une communication asynchrone et un couplage lâche.</a:t>
            </a:r>
          </a:p>
          <a:p>
            <a:pPr marL="828842" lvl="1" indent="-320842">
              <a:buChar char="✤"/>
            </a:pPr>
            <a:r>
              <a:t>Se limite au champ du transfert de données d'une application à l'autre.</a:t>
            </a:r>
          </a:p>
          <a:p>
            <a:pPr marL="828842" lvl="1" indent="-320842">
              <a:buChar char="✤"/>
            </a:pPr>
            <a:r>
              <a:t>Il est bien adapté à des projets ouverts (à travers internet ou un extranet par exemple).</a:t>
            </a:r>
          </a:p>
          <a:p>
            <a:r>
              <a:t>Les verbes utilisés permettent de réaliser les opérations </a:t>
            </a:r>
            <a:br/>
            <a:r>
              <a:t>CRUD : </a:t>
            </a:r>
            <a:r>
              <a:rPr i="1"/>
              <a:t>Create, Read, Update &amp; Delete</a:t>
            </a:r>
          </a:p>
          <a:p>
            <a:pPr marL="828842" lvl="1" indent="-320842">
              <a:buChar char="✤"/>
            </a:pPr>
            <a:r>
              <a:rPr b="1"/>
              <a:t>POST</a:t>
            </a:r>
            <a:r>
              <a:t> pour ajouter une ressource (</a:t>
            </a:r>
            <a:r>
              <a:rPr i="1"/>
              <a:t>Create</a:t>
            </a:r>
            <a:r>
              <a:t>) ;</a:t>
            </a:r>
          </a:p>
          <a:p>
            <a:pPr marL="828842" lvl="1" indent="-320842">
              <a:buChar char="✤"/>
            </a:pPr>
            <a:r>
              <a:rPr b="1"/>
              <a:t>GET</a:t>
            </a:r>
            <a:r>
              <a:t> pour lire une ressource (</a:t>
            </a:r>
            <a:r>
              <a:rPr i="1"/>
              <a:t>Read</a:t>
            </a:r>
            <a:r>
              <a:t>) ; Méthode idempotentes ;</a:t>
            </a:r>
          </a:p>
          <a:p>
            <a:pPr marL="828842" lvl="1" indent="-320842">
              <a:buChar char="✤"/>
            </a:pPr>
            <a:r>
              <a:rPr b="1"/>
              <a:t>PUT</a:t>
            </a:r>
            <a:r>
              <a:t> pour modifier une ressource (</a:t>
            </a:r>
            <a:r>
              <a:rPr i="1"/>
              <a:t>Update/Replace</a:t>
            </a:r>
            <a:r>
              <a:t>) ; Méthode idempotentes ;</a:t>
            </a:r>
          </a:p>
          <a:p>
            <a:pPr marL="828842" lvl="1" indent="-320842">
              <a:buChar char="✤"/>
            </a:pPr>
            <a:r>
              <a:rPr b="1"/>
              <a:t>DELETE</a:t>
            </a:r>
            <a:r>
              <a:t> pour effacer une ressource (</a:t>
            </a:r>
            <a:r>
              <a:rPr i="1"/>
              <a:t>Delete</a:t>
            </a:r>
            <a:r>
              <a:t>) ; Méthode idempotentes ;</a:t>
            </a:r>
          </a:p>
          <a:p>
            <a:r>
              <a:t>Voir</a:t>
            </a:r>
          </a:p>
          <a:p>
            <a:pPr marL="828842" lvl="1" indent="-320842">
              <a:buChar char="✤"/>
            </a:pPr>
            <a:r>
              <a:rPr u="sng">
                <a:solidFill>
                  <a:schemeClr val="accent5">
                    <a:satOff val="8112"/>
                    <a:lumOff val="-14630"/>
                  </a:schemeClr>
                </a:solidFill>
                <a:hlinkClick r:id="rId3"/>
              </a:rPr>
              <a:t>Qu’est-ce qu’une API REST ?</a:t>
            </a:r>
            <a:r>
              <a:t> - OVHcloud</a:t>
            </a:r>
          </a:p>
        </p:txBody>
      </p:sp>
      <p:sp>
        <p:nvSpPr>
          <p:cNvPr id="732" name="2.6 - Services web REST"/>
          <p:cNvSpPr txBox="1">
            <a:spLocks noGrp="1"/>
          </p:cNvSpPr>
          <p:nvPr>
            <p:ph type="body" idx="21"/>
          </p:nvPr>
        </p:nvSpPr>
        <p:spPr>
          <a:prstGeom prst="rect">
            <a:avLst/>
          </a:prstGeom>
        </p:spPr>
        <p:txBody>
          <a:bodyPr/>
          <a:lstStyle>
            <a:lvl1pPr>
              <a:tabLst>
                <a:tab pos="12039600" algn="r"/>
              </a:tabLst>
            </a:lvl1pPr>
          </a:lstStyle>
          <a:p>
            <a:r>
              <a:t>2.6 - Services web	REST</a:t>
            </a:r>
          </a:p>
        </p:txBody>
      </p:sp>
      <p:sp>
        <p:nvSpPr>
          <p:cNvPr id="733"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60</a:t>
            </a:fld>
            <a:endParaRPr/>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738" name="SSL, Secure Sockets Layer &amp; TLS, Transport Layer Security…"/>
          <p:cNvSpPr txBox="1">
            <a:spLocks noGrp="1"/>
          </p:cNvSpPr>
          <p:nvPr>
            <p:ph type="body" idx="1"/>
          </p:nvPr>
        </p:nvSpPr>
        <p:spPr>
          <a:xfrm>
            <a:off x="355600" y="1581150"/>
            <a:ext cx="12293600" cy="7445326"/>
          </a:xfrm>
          <a:prstGeom prst="rect">
            <a:avLst/>
          </a:prstGeom>
        </p:spPr>
        <p:txBody>
          <a:bodyPr/>
          <a:lstStyle/>
          <a:p>
            <a:pPr marL="497839" indent="-497839" defTabSz="572516">
              <a:spcBef>
                <a:spcPts val="1100"/>
              </a:spcBef>
              <a:defRPr sz="2744"/>
            </a:pPr>
            <a:r>
              <a:t>SSL, </a:t>
            </a:r>
            <a:r>
              <a:rPr i="1"/>
              <a:t>Secure Sockets Layer</a:t>
            </a:r>
            <a:r>
              <a:t> &amp; TLS, </a:t>
            </a:r>
            <a:r>
              <a:rPr i="1"/>
              <a:t>Transport Layer Security</a:t>
            </a:r>
          </a:p>
          <a:p>
            <a:pPr marL="812265" lvl="1" indent="-314425" defTabSz="572516">
              <a:spcBef>
                <a:spcPts val="700"/>
              </a:spcBef>
              <a:buChar char="✤"/>
              <a:defRPr sz="2352"/>
            </a:pPr>
            <a:r>
              <a:t>SSL ~  Couche de sockets sécurisée</a:t>
            </a:r>
          </a:p>
          <a:p>
            <a:pPr marL="812265" lvl="1" indent="-314425" defTabSz="572516">
              <a:spcBef>
                <a:spcPts val="700"/>
              </a:spcBef>
              <a:buChar char="✤"/>
              <a:defRPr sz="2352"/>
            </a:pPr>
            <a:r>
              <a:t>TLS ~ Sécurité de la couche de transport</a:t>
            </a:r>
          </a:p>
          <a:p>
            <a:pPr marL="812265" lvl="1" indent="-314425" defTabSz="572516">
              <a:spcBef>
                <a:spcPts val="700"/>
              </a:spcBef>
              <a:buChar char="✤"/>
              <a:defRPr sz="2352"/>
            </a:pPr>
            <a:r>
              <a:t>Historique :</a:t>
            </a:r>
          </a:p>
          <a:p>
            <a:pPr marL="1283903" lvl="2" indent="-288223" defTabSz="572516">
              <a:spcBef>
                <a:spcPts val="500"/>
              </a:spcBef>
              <a:buChar char="✤"/>
              <a:defRPr sz="2156"/>
            </a:pPr>
            <a:r>
              <a:t>1994 - SSL 1.0 développé par Netscape mais jamais mis en œuvre</a:t>
            </a:r>
          </a:p>
          <a:p>
            <a:pPr marL="1283903" lvl="2" indent="-288223" defTabSz="572516">
              <a:spcBef>
                <a:spcPts val="500"/>
              </a:spcBef>
              <a:buChar char="✤"/>
              <a:defRPr sz="2156"/>
            </a:pPr>
            <a:r>
              <a:t>1995 : norme SSL 2.0</a:t>
            </a:r>
          </a:p>
          <a:p>
            <a:pPr marL="1283903" lvl="2" indent="-288223" defTabSz="572516">
              <a:spcBef>
                <a:spcPts val="500"/>
              </a:spcBef>
              <a:buChar char="✤"/>
              <a:defRPr sz="2156"/>
            </a:pPr>
            <a:r>
              <a:t>1996 : SSL 3.0, la dernière version de SSL (RFC 6101 en 2008)</a:t>
            </a:r>
          </a:p>
          <a:p>
            <a:pPr marL="1283903" lvl="2" indent="-288223" defTabSz="572516">
              <a:spcBef>
                <a:spcPts val="500"/>
              </a:spcBef>
              <a:buChar char="✤"/>
              <a:defRPr sz="2156"/>
            </a:pPr>
            <a:r>
              <a:t>1999 : norme TLS 1.0, développé par l'IETF pour succéder au SSL</a:t>
            </a:r>
          </a:p>
          <a:p>
            <a:pPr marL="1283903" lvl="2" indent="-288223" defTabSz="572516">
              <a:spcBef>
                <a:spcPts val="500"/>
              </a:spcBef>
              <a:buChar char="✤"/>
              <a:defRPr sz="2156"/>
            </a:pPr>
            <a:r>
              <a:t>2006 : TLS 1.1</a:t>
            </a:r>
          </a:p>
          <a:p>
            <a:pPr marL="1283903" lvl="2" indent="-288223" defTabSz="572516">
              <a:spcBef>
                <a:spcPts val="500"/>
              </a:spcBef>
              <a:buChar char="✤"/>
              <a:defRPr sz="2156"/>
            </a:pPr>
            <a:r>
              <a:t>2008 : TLS 1.2</a:t>
            </a:r>
          </a:p>
          <a:p>
            <a:pPr marL="1283903" lvl="2" indent="-288223" defTabSz="572516">
              <a:spcBef>
                <a:spcPts val="500"/>
              </a:spcBef>
              <a:buChar char="✤"/>
              <a:defRPr sz="2156"/>
            </a:pPr>
            <a:r>
              <a:t>2011 : abandon de la compatibilité avec SSLv2 pour toutes les versions de TLS (RFC 6176)</a:t>
            </a:r>
          </a:p>
          <a:p>
            <a:pPr marL="1283903" lvl="2" indent="-288223" defTabSz="572516">
              <a:spcBef>
                <a:spcPts val="500"/>
              </a:spcBef>
              <a:buChar char="✤"/>
              <a:defRPr sz="2156"/>
            </a:pPr>
            <a:r>
              <a:t>2014 : SSL 3.0 est banni</a:t>
            </a:r>
          </a:p>
          <a:p>
            <a:pPr marL="1283903" lvl="2" indent="-288223" defTabSz="572516">
              <a:spcBef>
                <a:spcPts val="500"/>
              </a:spcBef>
              <a:buChar char="✤"/>
              <a:defRPr sz="2156"/>
            </a:pPr>
            <a:r>
              <a:t>2014 à 2018 : brouillons pour TLS 1.3</a:t>
            </a:r>
          </a:p>
          <a:p>
            <a:pPr marL="1283903" lvl="2" indent="-288223" defTabSz="572516">
              <a:spcBef>
                <a:spcPts val="500"/>
              </a:spcBef>
              <a:buChar char="✤"/>
              <a:defRPr sz="2156"/>
            </a:pPr>
            <a:r>
              <a:t>2018 : norme TLS 1.3 : </a:t>
            </a:r>
          </a:p>
          <a:p>
            <a:pPr marL="1755541" lvl="3" indent="-262020" defTabSz="572516">
              <a:spcBef>
                <a:spcPts val="500"/>
              </a:spcBef>
              <a:buSzPct val="70000"/>
              <a:buChar char="✤"/>
              <a:defRPr sz="1960"/>
            </a:pPr>
            <a:r>
              <a:t>Abandon du support des algorithmes trop faibles comme MD4, RC4, DSA ou SHA-224 ;</a:t>
            </a:r>
          </a:p>
          <a:p>
            <a:pPr marL="1755541" lvl="3" indent="-262020" defTabSz="572516">
              <a:spcBef>
                <a:spcPts val="500"/>
              </a:spcBef>
              <a:buSzPct val="70000"/>
              <a:buChar char="✤"/>
              <a:defRPr sz="1960"/>
            </a:pPr>
            <a:r>
              <a:t>Négociation en moins d'étapes (plus rapide par rapport à TLS 1.2) ; </a:t>
            </a:r>
          </a:p>
          <a:p>
            <a:pPr marL="1755541" lvl="3" indent="-262020" defTabSz="572516">
              <a:spcBef>
                <a:spcPts val="500"/>
              </a:spcBef>
              <a:buSzPct val="70000"/>
              <a:buChar char="✤"/>
              <a:defRPr sz="1960"/>
            </a:pPr>
            <a:r>
              <a:t>Réduction de la vulnérabilité aux attaques par replis.</a:t>
            </a:r>
          </a:p>
        </p:txBody>
      </p:sp>
      <p:sp>
        <p:nvSpPr>
          <p:cNvPr id="739" name="2.7 - SSL-TLS"/>
          <p:cNvSpPr txBox="1">
            <a:spLocks noGrp="1"/>
          </p:cNvSpPr>
          <p:nvPr>
            <p:ph type="body" idx="21"/>
          </p:nvPr>
        </p:nvSpPr>
        <p:spPr>
          <a:prstGeom prst="rect">
            <a:avLst/>
          </a:prstGeom>
        </p:spPr>
        <p:txBody>
          <a:bodyPr/>
          <a:lstStyle>
            <a:lvl1pPr>
              <a:tabLst>
                <a:tab pos="12039600" algn="r"/>
              </a:tabLst>
            </a:lvl1pPr>
          </a:lstStyle>
          <a:p>
            <a:r>
              <a:t>2.7 - SSL-TLS	</a:t>
            </a:r>
          </a:p>
        </p:txBody>
      </p:sp>
      <p:sp>
        <p:nvSpPr>
          <p:cNvPr id="740"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61</a:t>
            </a:fld>
            <a:endParaRP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743" name="TLS, Transport Layer Security…"/>
          <p:cNvSpPr txBox="1">
            <a:spLocks noGrp="1"/>
          </p:cNvSpPr>
          <p:nvPr>
            <p:ph type="body" idx="1"/>
          </p:nvPr>
        </p:nvSpPr>
        <p:spPr>
          <a:xfrm>
            <a:off x="355600" y="1581150"/>
            <a:ext cx="12293600" cy="7445326"/>
          </a:xfrm>
          <a:prstGeom prst="rect">
            <a:avLst/>
          </a:prstGeom>
        </p:spPr>
        <p:txBody>
          <a:bodyPr/>
          <a:lstStyle/>
          <a:p>
            <a:r>
              <a:t>TLS, </a:t>
            </a:r>
            <a:r>
              <a:rPr i="1"/>
              <a:t>Transport Layer Security</a:t>
            </a:r>
          </a:p>
          <a:p>
            <a:pPr marL="828842" lvl="1" indent="-320842">
              <a:buChar char="✤"/>
            </a:pPr>
            <a:r>
              <a:t>TLS (ou SSL) fonctionne suivant un mode client-serveur. Il permet de satisfaire les objectifs de sécurité suivants :</a:t>
            </a:r>
          </a:p>
          <a:p>
            <a:pPr marL="1310105" lvl="2" indent="-294105">
              <a:buChar char="✤"/>
            </a:pPr>
            <a:r>
              <a:t>l'authentification du serveur ;</a:t>
            </a:r>
          </a:p>
          <a:p>
            <a:pPr marL="1310105" lvl="2" indent="-294105">
              <a:buChar char="✤"/>
            </a:pPr>
            <a:r>
              <a:t>la confidentialité des données échangées (ou session chiffrée) ;</a:t>
            </a:r>
          </a:p>
          <a:p>
            <a:pPr marL="1310105" lvl="2" indent="-294105">
              <a:buChar char="✤"/>
            </a:pPr>
            <a:r>
              <a:t>l'intégrité des données échangées ;</a:t>
            </a:r>
          </a:p>
          <a:p>
            <a:pPr marL="1310105" lvl="2" indent="-294105">
              <a:buChar char="✤"/>
            </a:pPr>
            <a:r>
              <a:t>de manière optionnelle, l'authentification du client (mais dans la réalité celle-ci est souvent assurée par la couche applicative).</a:t>
            </a:r>
          </a:p>
          <a:p>
            <a:pPr marL="828842" lvl="1" indent="-320842">
              <a:buChar char="✤"/>
            </a:pPr>
            <a:r>
              <a:t>Les protocoles de la couche application n'ont pas à être profondément modifiés.</a:t>
            </a:r>
          </a:p>
          <a:p>
            <a:pPr marL="828842" lvl="1" indent="-320842">
              <a:buChar char="✤"/>
            </a:pPr>
            <a:r>
              <a:t>TLS se place au niveau </a:t>
            </a:r>
            <a:r>
              <a:rPr b="1" i="1"/>
              <a:t>Session</a:t>
            </a:r>
            <a:r>
              <a:t> du modèle OSI : entre les couches </a:t>
            </a:r>
            <a:r>
              <a:rPr i="1"/>
              <a:t>Transport</a:t>
            </a:r>
            <a:r>
              <a:t> et </a:t>
            </a:r>
            <a:r>
              <a:rPr i="1"/>
              <a:t>Application</a:t>
            </a:r>
            <a:r>
              <a:t> </a:t>
            </a:r>
          </a:p>
          <a:p>
            <a:pPr marL="828842" lvl="1" indent="-320842">
              <a:buChar char="✤"/>
            </a:pPr>
            <a:r>
              <a:t>Ainsi HTTPS est une simple variante de HTTP qui implémente TLS.</a:t>
            </a:r>
          </a:p>
        </p:txBody>
      </p:sp>
      <p:sp>
        <p:nvSpPr>
          <p:cNvPr id="744" name="2.7 - SSL-TLS"/>
          <p:cNvSpPr txBox="1">
            <a:spLocks noGrp="1"/>
          </p:cNvSpPr>
          <p:nvPr>
            <p:ph type="body" idx="21"/>
          </p:nvPr>
        </p:nvSpPr>
        <p:spPr>
          <a:prstGeom prst="rect">
            <a:avLst/>
          </a:prstGeom>
        </p:spPr>
        <p:txBody>
          <a:bodyPr/>
          <a:lstStyle>
            <a:lvl1pPr>
              <a:tabLst>
                <a:tab pos="12039600" algn="r"/>
              </a:tabLst>
            </a:lvl1pPr>
          </a:lstStyle>
          <a:p>
            <a:r>
              <a:t>2.7 - SSL-TLS	</a:t>
            </a:r>
          </a:p>
        </p:txBody>
      </p:sp>
      <p:sp>
        <p:nvSpPr>
          <p:cNvPr id="745"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62</a:t>
            </a:fld>
            <a:endParaRP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748" name="TLS, Transport Layer Security"/>
          <p:cNvSpPr txBox="1">
            <a:spLocks noGrp="1"/>
          </p:cNvSpPr>
          <p:nvPr>
            <p:ph type="body" idx="1"/>
          </p:nvPr>
        </p:nvSpPr>
        <p:spPr>
          <a:xfrm>
            <a:off x="355600" y="1581150"/>
            <a:ext cx="12293600" cy="7445326"/>
          </a:xfrm>
          <a:prstGeom prst="rect">
            <a:avLst/>
          </a:prstGeom>
        </p:spPr>
        <p:txBody>
          <a:bodyPr/>
          <a:lstStyle/>
          <a:p>
            <a:r>
              <a:t>TLS, </a:t>
            </a:r>
            <a:r>
              <a:rPr i="1"/>
              <a:t>Transport Layer Security</a:t>
            </a:r>
          </a:p>
        </p:txBody>
      </p:sp>
      <p:sp>
        <p:nvSpPr>
          <p:cNvPr id="749" name="2.7 - SSL-TLS"/>
          <p:cNvSpPr txBox="1">
            <a:spLocks noGrp="1"/>
          </p:cNvSpPr>
          <p:nvPr>
            <p:ph type="body" idx="21"/>
          </p:nvPr>
        </p:nvSpPr>
        <p:spPr>
          <a:prstGeom prst="rect">
            <a:avLst/>
          </a:prstGeom>
        </p:spPr>
        <p:txBody>
          <a:bodyPr/>
          <a:lstStyle>
            <a:lvl1pPr>
              <a:tabLst>
                <a:tab pos="12039600" algn="r"/>
              </a:tabLst>
            </a:lvl1pPr>
          </a:lstStyle>
          <a:p>
            <a:r>
              <a:t>2.7 - SSL-TLS	</a:t>
            </a:r>
          </a:p>
        </p:txBody>
      </p:sp>
      <p:sp>
        <p:nvSpPr>
          <p:cNvPr id="750"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63</a:t>
            </a:fld>
            <a:endParaRPr/>
          </a:p>
        </p:txBody>
      </p:sp>
      <p:pic>
        <p:nvPicPr>
          <p:cNvPr id="751" name="tls-ssl-handshake-2.png" descr="tls-ssl-handshake-2.png"/>
          <p:cNvPicPr>
            <a:picLocks noChangeAspect="1"/>
          </p:cNvPicPr>
          <p:nvPr/>
        </p:nvPicPr>
        <p:blipFill>
          <a:blip r:embed="rId3"/>
          <a:stretch>
            <a:fillRect/>
          </a:stretch>
        </p:blipFill>
        <p:spPr>
          <a:xfrm>
            <a:off x="801594" y="2265042"/>
            <a:ext cx="11401612" cy="6513533"/>
          </a:xfrm>
          <a:prstGeom prst="rect">
            <a:avLst/>
          </a:prstGeom>
          <a:ln w="12700">
            <a:miter lim="400000"/>
          </a:ln>
        </p:spPr>
      </p:pic>
      <p:sp>
        <p:nvSpPr>
          <p:cNvPr id="752" name="Fig 2.9 - TCP et TLS hanshakes"/>
          <p:cNvSpPr txBox="1"/>
          <p:nvPr/>
        </p:nvSpPr>
        <p:spPr>
          <a:xfrm>
            <a:off x="1211238" y="9089504"/>
            <a:ext cx="2886770"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normAutofit/>
          </a:bodyPr>
          <a:lstStyle>
            <a:lvl1pPr defTabSz="450000">
              <a:spcBef>
                <a:spcPts val="0"/>
              </a:spcBef>
              <a:defRPr sz="1600" i="0">
                <a:solidFill>
                  <a:srgbClr val="000000"/>
                </a:solidFill>
                <a:latin typeface="+mn-lt"/>
                <a:ea typeface="+mn-ea"/>
                <a:cs typeface="+mn-cs"/>
                <a:sym typeface="Trebuchet MS"/>
              </a:defRPr>
            </a:lvl1pPr>
          </a:lstStyle>
          <a:p>
            <a:r>
              <a:t>Fig 2.9 - TCP et TLS hanshakes</a:t>
            </a:r>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757" name="TLS, Transport Layer Security, avec HTTPS, suite……"/>
          <p:cNvSpPr txBox="1">
            <a:spLocks noGrp="1"/>
          </p:cNvSpPr>
          <p:nvPr>
            <p:ph type="body" idx="1"/>
          </p:nvPr>
        </p:nvSpPr>
        <p:spPr>
          <a:xfrm>
            <a:off x="355600" y="1581150"/>
            <a:ext cx="12293600" cy="7445326"/>
          </a:xfrm>
          <a:prstGeom prst="rect">
            <a:avLst/>
          </a:prstGeom>
        </p:spPr>
        <p:txBody>
          <a:bodyPr/>
          <a:lstStyle/>
          <a:p>
            <a:pPr marL="447039" indent="-447039" defTabSz="514095">
              <a:spcBef>
                <a:spcPts val="1000"/>
              </a:spcBef>
              <a:defRPr sz="2464"/>
            </a:pPr>
            <a:r>
              <a:t>TLS, </a:t>
            </a:r>
            <a:r>
              <a:rPr i="1"/>
              <a:t>Transport Layer Security</a:t>
            </a:r>
            <a:r>
              <a:t>, avec HTTPS, suite…</a:t>
            </a:r>
          </a:p>
          <a:p>
            <a:pPr marL="447039" indent="-447039" defTabSz="514095">
              <a:spcBef>
                <a:spcPts val="1000"/>
              </a:spcBef>
              <a:defRPr sz="2464" b="0"/>
            </a:pPr>
            <a:r>
              <a:t>Lorsqu’un utilisateur se connecte à un site web qui utilise TLS v1.2, les étapes suivantes se succèdent :</a:t>
            </a:r>
          </a:p>
          <a:p>
            <a:pPr marL="729381" lvl="1" indent="-282341" defTabSz="514095">
              <a:spcBef>
                <a:spcPts val="700"/>
              </a:spcBef>
              <a:buChar char="✤"/>
              <a:defRPr sz="2112"/>
            </a:pPr>
            <a:r>
              <a:t>1/</a:t>
            </a:r>
            <a:r>
              <a:rPr sz="1848">
                <a:solidFill>
                  <a:schemeClr val="accent5">
                    <a:satOff val="8112"/>
                    <a:lumOff val="-14630"/>
                  </a:schemeClr>
                </a:solidFill>
                <a:latin typeface="Menlo Regular"/>
                <a:ea typeface="Menlo Regular"/>
                <a:cs typeface="Menlo Regular"/>
                <a:sym typeface="Menlo Regular"/>
              </a:rPr>
              <a:t>[ClientHello]</a:t>
            </a:r>
            <a:r>
              <a:t> Le navigateur du client envoie au serveur une demande de mise en place de connexion sécurisée par TLS.</a:t>
            </a:r>
          </a:p>
          <a:p>
            <a:pPr marL="729381" lvl="1" indent="-282341" defTabSz="514095">
              <a:spcBef>
                <a:spcPts val="700"/>
              </a:spcBef>
              <a:buChar char="✤"/>
              <a:defRPr sz="2112"/>
            </a:pPr>
            <a:r>
              <a:t>2/</a:t>
            </a:r>
            <a:r>
              <a:rPr sz="1848">
                <a:solidFill>
                  <a:schemeClr val="accent5">
                    <a:satOff val="8112"/>
                    <a:lumOff val="-14630"/>
                  </a:schemeClr>
                </a:solidFill>
                <a:latin typeface="Menlo Regular"/>
                <a:ea typeface="Menlo Regular"/>
                <a:cs typeface="Menlo Regular"/>
                <a:sym typeface="Menlo Regular"/>
              </a:rPr>
              <a:t>[ServerHello ; Certificate] </a:t>
            </a:r>
            <a:r>
              <a:t>Le serveur envoie au client son certificat, qui contient sa clé publique, ses informations (nom et adresse postale de la société, e-mail de contact...) ainsi qu'une signature numérique.</a:t>
            </a:r>
          </a:p>
          <a:p>
            <a:pPr marL="729381" lvl="1" indent="-282341" defTabSz="514095">
              <a:spcBef>
                <a:spcPts val="700"/>
              </a:spcBef>
              <a:buChar char="✤"/>
              <a:defRPr sz="2112"/>
            </a:pPr>
            <a:r>
              <a:t>3/</a:t>
            </a:r>
            <a:r>
              <a:rPr sz="1848">
                <a:solidFill>
                  <a:schemeClr val="accent5">
                    <a:satOff val="8112"/>
                    <a:lumOff val="-14630"/>
                  </a:schemeClr>
                </a:solidFill>
                <a:latin typeface="Menlo Regular"/>
                <a:ea typeface="Menlo Regular"/>
                <a:cs typeface="Menlo Regular"/>
                <a:sym typeface="Menlo Regular"/>
              </a:rPr>
              <a:t>[ClientKeyExchange ; ChangeCipherSpec]</a:t>
            </a:r>
            <a:r>
              <a:t> Le navigateur vérifie la signature numérique du certificat du serveur en utilisant les clés publiques contenues dans les certificats des autorités de certifications (AC) intégrées par défaut dans le navigateur.</a:t>
            </a:r>
          </a:p>
          <a:p>
            <a:pPr marL="1152892" lvl="2" indent="-258812" defTabSz="514095">
              <a:spcBef>
                <a:spcPts val="500"/>
              </a:spcBef>
              <a:buChar char="✤"/>
              <a:defRPr sz="1936" spc="-19"/>
            </a:pPr>
            <a:r>
              <a:t>3.1/ Si l'une d'entre elles fonctionne, le navigateur web en déduit le nom de l'autorité de certification qui a signé le certificat envoyé par le serveur. Il vérifie que celui-ci n'est pas expiré puis envoie une demande OCSP, </a:t>
            </a:r>
            <a:r>
              <a:rPr i="1"/>
              <a:t>Online Certificate Status Protocol</a:t>
            </a:r>
            <a:r>
              <a:t>, à cette autorité pour vérifier que le certificat du serveur n'a pas été révoqué.</a:t>
            </a:r>
          </a:p>
          <a:p>
            <a:pPr marL="1152892" lvl="2" indent="-258812" defTabSz="514095">
              <a:spcBef>
                <a:spcPts val="500"/>
              </a:spcBef>
              <a:buChar char="✤"/>
              <a:defRPr sz="1936"/>
            </a:pPr>
            <a:r>
              <a:t>3.2/ Si aucune d'entre elles ne fonctionne, le navigateur web vérifie la signature numérique du certificat du serveur avec la clé publique contenue dans celui-ci</a:t>
            </a:r>
          </a:p>
          <a:p>
            <a:pPr marL="1576404" lvl="3" indent="-235284" defTabSz="514095">
              <a:spcBef>
                <a:spcPts val="500"/>
              </a:spcBef>
              <a:buSzPct val="70000"/>
              <a:buChar char="✤"/>
              <a:defRPr sz="1760" spc="-35"/>
            </a:pPr>
            <a:r>
              <a:t>3.2.1/ En cas de réussite, cela signifie que le serveur web a lui-même signé son certificat. Un message d'avertissement s'affiche alors sur le navigateur web, prévenant l'utilisateur que l'identité du serveur n'a pas été vérifiée par une autorité de certification et qu'il peut donc s'agir potentiellement d'un site frauduleux.</a:t>
            </a:r>
          </a:p>
          <a:p>
            <a:pPr marL="1576404" lvl="3" indent="-235284" defTabSz="514095">
              <a:spcBef>
                <a:spcPts val="500"/>
              </a:spcBef>
              <a:buSzPct val="70000"/>
              <a:buChar char="✤"/>
              <a:defRPr sz="1760"/>
            </a:pPr>
            <a:r>
              <a:t>3.2.2/ En cas d'échec, le certificat est invalide, la connexion ne peut pas aboutir.</a:t>
            </a:r>
          </a:p>
        </p:txBody>
      </p:sp>
      <p:sp>
        <p:nvSpPr>
          <p:cNvPr id="758" name="2.7 - SSL-TLS"/>
          <p:cNvSpPr txBox="1">
            <a:spLocks noGrp="1"/>
          </p:cNvSpPr>
          <p:nvPr>
            <p:ph type="body" idx="21"/>
          </p:nvPr>
        </p:nvSpPr>
        <p:spPr>
          <a:prstGeom prst="rect">
            <a:avLst/>
          </a:prstGeom>
        </p:spPr>
        <p:txBody>
          <a:bodyPr/>
          <a:lstStyle>
            <a:lvl1pPr>
              <a:tabLst>
                <a:tab pos="12039600" algn="r"/>
              </a:tabLst>
            </a:lvl1pPr>
          </a:lstStyle>
          <a:p>
            <a:r>
              <a:t>2.7 - SSL-TLS	</a:t>
            </a:r>
          </a:p>
        </p:txBody>
      </p:sp>
      <p:sp>
        <p:nvSpPr>
          <p:cNvPr id="759"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64</a:t>
            </a:fld>
            <a:endParaRP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762" name="TLS, Transport Layer Security, avec HTTPS…"/>
          <p:cNvSpPr txBox="1">
            <a:spLocks noGrp="1"/>
          </p:cNvSpPr>
          <p:nvPr>
            <p:ph type="body" idx="1"/>
          </p:nvPr>
        </p:nvSpPr>
        <p:spPr>
          <a:xfrm>
            <a:off x="355600" y="1581150"/>
            <a:ext cx="12293600" cy="7445326"/>
          </a:xfrm>
          <a:prstGeom prst="rect">
            <a:avLst/>
          </a:prstGeom>
        </p:spPr>
        <p:txBody>
          <a:bodyPr/>
          <a:lstStyle/>
          <a:p>
            <a:r>
              <a:t>TLS, </a:t>
            </a:r>
            <a:r>
              <a:rPr i="1"/>
              <a:t>Transport Layer Security</a:t>
            </a:r>
            <a:r>
              <a:t>, avec HTTPS</a:t>
            </a:r>
          </a:p>
          <a:p>
            <a:pPr>
              <a:defRPr b="0"/>
            </a:pPr>
            <a:r>
              <a:t>Après vérification aboutie de la signature numérique (3/)</a:t>
            </a:r>
          </a:p>
          <a:p>
            <a:pPr marL="828842" lvl="1" indent="-320842">
              <a:buChar char="✤"/>
            </a:pPr>
            <a:r>
              <a:t>4/ Le navigateur génère une clé de chiffrement symétrique, appelée clé de session, qu'il chiffre à l'aide de la clé publique contenue dans le certificat du serveur puis transmet cette clé de session au serveur.</a:t>
            </a:r>
          </a:p>
          <a:p>
            <a:pPr marL="828842" lvl="1" indent="-320842">
              <a:buChar char="✤"/>
            </a:pPr>
            <a:r>
              <a:t>5/ Le serveur déchiffre la clé de session envoyée par le client grâce à sa clé privée.</a:t>
            </a:r>
          </a:p>
          <a:p>
            <a:pPr marL="828842" lvl="1" indent="-320842">
              <a:buChar char="✤"/>
            </a:pPr>
            <a:r>
              <a:t>6/ Le client et le serveur commencent à s'échanger des données en chiffrant celles-ci avec la clé de session qu'ils ont en commun. On considère à partir de ce moment que </a:t>
            </a:r>
            <a:r>
              <a:rPr b="1"/>
              <a:t>la connexion TLS est établie</a:t>
            </a:r>
            <a:r>
              <a:t> entre le client et le serveur.</a:t>
            </a:r>
          </a:p>
          <a:p>
            <a:pPr marL="828842" lvl="1" indent="-320842">
              <a:buChar char="✤"/>
            </a:pPr>
            <a:r>
              <a:t>7/ Une fois la connexion terminée (déconnexion volontaire de l'utilisateur ou si durée d’inactivité trop élevée), le serveur révoque la clé de session.</a:t>
            </a:r>
          </a:p>
          <a:p>
            <a:pPr marL="828842" lvl="1" indent="-320842">
              <a:buChar char="✤"/>
            </a:pPr>
            <a:endParaRPr/>
          </a:p>
          <a:p>
            <a:pPr marL="828842" lvl="1" indent="-320842">
              <a:buChar char="✤"/>
            </a:pPr>
            <a:endParaRPr/>
          </a:p>
          <a:p>
            <a:pPr marL="828842" lvl="1" indent="-320842">
              <a:buChar char="✤"/>
            </a:pPr>
            <a:r>
              <a:t>Voir : </a:t>
            </a:r>
          </a:p>
          <a:p>
            <a:pPr marL="954505" lvl="2" indent="-294105">
              <a:buChar char="✤"/>
            </a:pPr>
            <a:r>
              <a:rPr u="sng">
                <a:solidFill>
                  <a:schemeClr val="accent5">
                    <a:satOff val="8112"/>
                    <a:lumOff val="-14630"/>
                  </a:schemeClr>
                </a:solidFill>
                <a:hlinkClick r:id="rId3"/>
              </a:rPr>
              <a:t>https://www.cloudflare.com/fr-fr/learning/ssl/transport-layer-security-tls/</a:t>
            </a:r>
          </a:p>
          <a:p>
            <a:pPr marL="954505" lvl="2" indent="-294105">
              <a:buChar char="✤"/>
            </a:pPr>
            <a:r>
              <a:rPr u="sng">
                <a:solidFill>
                  <a:schemeClr val="accent5">
                    <a:satOff val="8112"/>
                    <a:lumOff val="-14630"/>
                  </a:schemeClr>
                </a:solidFill>
                <a:hlinkClick r:id="rId4"/>
              </a:rPr>
              <a:t>https://doc.ubuntu-fr.org/tutoriel/comment_creer_un_certificat_ssl</a:t>
            </a:r>
          </a:p>
        </p:txBody>
      </p:sp>
      <p:sp>
        <p:nvSpPr>
          <p:cNvPr id="763" name="2.7 - SSL-TLS"/>
          <p:cNvSpPr txBox="1">
            <a:spLocks noGrp="1"/>
          </p:cNvSpPr>
          <p:nvPr>
            <p:ph type="body" idx="21"/>
          </p:nvPr>
        </p:nvSpPr>
        <p:spPr>
          <a:prstGeom prst="rect">
            <a:avLst/>
          </a:prstGeom>
        </p:spPr>
        <p:txBody>
          <a:bodyPr/>
          <a:lstStyle>
            <a:lvl1pPr>
              <a:tabLst>
                <a:tab pos="12039600" algn="r"/>
              </a:tabLst>
            </a:lvl1pPr>
          </a:lstStyle>
          <a:p>
            <a:r>
              <a:t>2.7 - SSL-TLS	</a:t>
            </a:r>
          </a:p>
        </p:txBody>
      </p:sp>
      <p:sp>
        <p:nvSpPr>
          <p:cNvPr id="764"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65</a:t>
            </a:fld>
            <a:endParaRP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769" name="FTP utilise TCP, Transmission Control Protocol, comme protocole de transport.…"/>
          <p:cNvSpPr txBox="1">
            <a:spLocks noGrp="1"/>
          </p:cNvSpPr>
          <p:nvPr>
            <p:ph type="body" idx="1"/>
          </p:nvPr>
        </p:nvSpPr>
        <p:spPr>
          <a:xfrm>
            <a:off x="355600" y="1581150"/>
            <a:ext cx="12293600" cy="7445326"/>
          </a:xfrm>
          <a:prstGeom prst="rect">
            <a:avLst/>
          </a:prstGeom>
        </p:spPr>
        <p:txBody>
          <a:bodyPr/>
          <a:lstStyle/>
          <a:p>
            <a:pPr marL="467359" indent="-467359" defTabSz="537463">
              <a:spcBef>
                <a:spcPts val="1100"/>
              </a:spcBef>
              <a:defRPr sz="2576"/>
            </a:pPr>
            <a:r>
              <a:t>FTP utilise TCP, </a:t>
            </a:r>
            <a:r>
              <a:rPr i="1"/>
              <a:t>Transmission Control Protocol</a:t>
            </a:r>
            <a:r>
              <a:t>, comme protocole de transport. </a:t>
            </a:r>
          </a:p>
          <a:p>
            <a:pPr marL="467359" indent="-467359" defTabSz="537463">
              <a:spcBef>
                <a:spcPts val="1100"/>
              </a:spcBef>
              <a:defRPr sz="2576"/>
            </a:pPr>
            <a:r>
              <a:t>Deux connexions sont utilisés</a:t>
            </a:r>
          </a:p>
          <a:p>
            <a:pPr marL="762534" lvl="1" indent="-295174" defTabSz="537463">
              <a:spcBef>
                <a:spcPts val="700"/>
              </a:spcBef>
              <a:buChar char="✤"/>
              <a:defRPr sz="2208"/>
            </a:pPr>
            <a:r>
              <a:t>Le client ouvre une connexion de contrôle ou de service sur le port 21 du serveur FTP. Cette connexion sert à l'échange de message de connexion, de contrôle et de signalisation.</a:t>
            </a:r>
          </a:p>
          <a:p>
            <a:pPr marL="762534" lvl="1" indent="-295174" defTabSz="537463">
              <a:spcBef>
                <a:spcPts val="700"/>
              </a:spcBef>
              <a:buChar char="✤"/>
              <a:defRPr sz="2208"/>
            </a:pPr>
            <a:r>
              <a:t>Le client ouvre, pour chaque transfert, </a:t>
            </a:r>
          </a:p>
          <a:p>
            <a:pPr marL="1205296" lvl="2" indent="-270576" defTabSz="537463">
              <a:spcBef>
                <a:spcPts val="500"/>
              </a:spcBef>
              <a:buChar char="✤"/>
              <a:defRPr sz="2024"/>
            </a:pPr>
            <a:r>
              <a:t>En mode actif, le serveur FTP initialise une connexion de son port de données (port 20) vers le port spécifié par le client</a:t>
            </a:r>
          </a:p>
          <a:p>
            <a:pPr marL="1205296" lvl="2" indent="-270576" defTabSz="537463">
              <a:spcBef>
                <a:spcPts val="500"/>
              </a:spcBef>
              <a:buChar char="✤"/>
              <a:defRPr sz="2024"/>
            </a:pPr>
            <a:r>
              <a:t>En mode passif, une connexion est initiée par le client sur un port déterminé et communiqué préalablement par le serveur</a:t>
            </a:r>
          </a:p>
          <a:p>
            <a:pPr marL="467359" indent="-467359" defTabSz="537463">
              <a:spcBef>
                <a:spcPts val="1100"/>
              </a:spcBef>
              <a:defRPr sz="2576"/>
            </a:pPr>
            <a:r>
              <a:t>La session FTP </a:t>
            </a:r>
          </a:p>
          <a:p>
            <a:pPr marL="762534" lvl="1" indent="-295174" defTabSz="537463">
              <a:spcBef>
                <a:spcPts val="700"/>
              </a:spcBef>
              <a:buChar char="✤"/>
              <a:defRPr sz="2208"/>
            </a:pPr>
            <a:r>
              <a:t>Elle commence par une procédure </a:t>
            </a:r>
            <a:br/>
            <a:r>
              <a:t>d'identification. </a:t>
            </a:r>
          </a:p>
          <a:p>
            <a:pPr marL="762534" lvl="1" indent="-295174" defTabSz="537463">
              <a:spcBef>
                <a:spcPts val="700"/>
              </a:spcBef>
              <a:buChar char="✤"/>
              <a:defRPr sz="2208"/>
            </a:pPr>
            <a:r>
              <a:t>Exemple :</a:t>
            </a:r>
          </a:p>
          <a:p>
            <a:pPr marL="762534" lvl="1" indent="-295174" defTabSz="537463">
              <a:spcBef>
                <a:spcPts val="700"/>
              </a:spcBef>
              <a:buChar char="✤"/>
              <a:defRPr sz="2208"/>
            </a:pPr>
            <a:endParaRPr/>
          </a:p>
          <a:p>
            <a:pPr marL="762534" lvl="1" indent="-295174" defTabSz="537463">
              <a:spcBef>
                <a:spcPts val="700"/>
              </a:spcBef>
              <a:buChar char="✤"/>
              <a:defRPr sz="2208"/>
            </a:pPr>
            <a:r>
              <a:t>La session se termine par la commande </a:t>
            </a:r>
            <a:r>
              <a:rPr b="1" i="1"/>
              <a:t>quit</a:t>
            </a:r>
            <a:r>
              <a:t> ou </a:t>
            </a:r>
            <a:r>
              <a:rPr b="1" i="1"/>
              <a:t>bye</a:t>
            </a:r>
            <a:r>
              <a:t> du client, ou par un timeout du serveur.</a:t>
            </a:r>
          </a:p>
          <a:p>
            <a:pPr marL="762534" lvl="1" indent="-295174" defTabSz="537463">
              <a:spcBef>
                <a:spcPts val="700"/>
              </a:spcBef>
              <a:buChar char="✤"/>
              <a:defRPr sz="2208"/>
            </a:pPr>
            <a:r>
              <a:t>Pendant une session, différentes commandes sont utilisable. Par ex. :</a:t>
            </a:r>
          </a:p>
          <a:p>
            <a:pPr marL="1205296" lvl="2" indent="-270576" defTabSz="537463">
              <a:spcBef>
                <a:spcPts val="500"/>
              </a:spcBef>
              <a:buChar char="✤"/>
              <a:defRPr sz="2024" i="1"/>
            </a:pPr>
            <a:r>
              <a:t>help, pwd, lpwd, cd, lcd, ls, get, put, delete...</a:t>
            </a:r>
          </a:p>
        </p:txBody>
      </p:sp>
      <p:sp>
        <p:nvSpPr>
          <p:cNvPr id="770" name="2.8 - FTP ; File Transfer Protocol"/>
          <p:cNvSpPr txBox="1">
            <a:spLocks noGrp="1"/>
          </p:cNvSpPr>
          <p:nvPr>
            <p:ph type="body" idx="21"/>
          </p:nvPr>
        </p:nvSpPr>
        <p:spPr>
          <a:prstGeom prst="rect">
            <a:avLst/>
          </a:prstGeom>
        </p:spPr>
        <p:txBody>
          <a:bodyPr/>
          <a:lstStyle/>
          <a:p>
            <a:r>
              <a:t>2.8 - FTP ; File Transfer Protocol</a:t>
            </a:r>
          </a:p>
        </p:txBody>
      </p:sp>
      <p:sp>
        <p:nvSpPr>
          <p:cNvPr id="771"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66</a:t>
            </a:fld>
            <a:endParaRPr/>
          </a:p>
        </p:txBody>
      </p:sp>
      <p:grpSp>
        <p:nvGrpSpPr>
          <p:cNvPr id="774" name="ftp ftp.seancetenante.com…"/>
          <p:cNvGrpSpPr/>
          <p:nvPr/>
        </p:nvGrpSpPr>
        <p:grpSpPr>
          <a:xfrm>
            <a:off x="6655669" y="5976963"/>
            <a:ext cx="6103511" cy="1754389"/>
            <a:chOff x="0" y="0"/>
            <a:chExt cx="6103510" cy="1754387"/>
          </a:xfrm>
        </p:grpSpPr>
        <p:sp>
          <p:nvSpPr>
            <p:cNvPr id="773" name="ftp ftp.seancetenante.com…"/>
            <p:cNvSpPr txBox="1"/>
            <p:nvPr/>
          </p:nvSpPr>
          <p:spPr>
            <a:xfrm>
              <a:off x="215900" y="139700"/>
              <a:ext cx="5671710" cy="1195588"/>
            </a:xfrm>
            <a:prstGeom prst="rect">
              <a:avLst/>
            </a:prstGeom>
            <a:solidFill>
              <a:srgbClr val="E0E0E0"/>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1600" tIns="101600" rIns="101600" bIns="101600" numCol="1" anchor="ctr">
              <a:normAutofit/>
            </a:bodyPr>
            <a:lstStyle/>
            <a:p>
              <a:pPr defTabSz="457200">
                <a:spcBef>
                  <a:spcPts val="0"/>
                </a:spcBef>
                <a:tabLst>
                  <a:tab pos="2616200" algn="l"/>
                </a:tabLst>
                <a:defRPr sz="2100" i="0">
                  <a:solidFill>
                    <a:srgbClr val="000000"/>
                  </a:solidFill>
                  <a:latin typeface="Helvetica Neue Medium"/>
                  <a:ea typeface="Helvetica Neue Medium"/>
                  <a:cs typeface="Helvetica Neue Medium"/>
                  <a:sym typeface="Helvetica Neue Medium"/>
                </a:defRPr>
              </a:pPr>
              <a:r>
                <a:rPr>
                  <a:latin typeface="Menlo Regular"/>
                  <a:ea typeface="Menlo Regular"/>
                  <a:cs typeface="Menlo Regular"/>
                  <a:sym typeface="Menlo Regular"/>
                </a:rPr>
                <a:t>ftp ftp.seancetenante.com</a:t>
              </a:r>
            </a:p>
            <a:p>
              <a:pPr defTabSz="457200">
                <a:spcBef>
                  <a:spcPts val="0"/>
                </a:spcBef>
                <a:tabLst>
                  <a:tab pos="2616200" algn="l"/>
                </a:tabLst>
                <a:defRPr sz="2100" i="0">
                  <a:solidFill>
                    <a:srgbClr val="000000"/>
                  </a:solidFill>
                  <a:latin typeface="Helvetica Neue Medium"/>
                  <a:ea typeface="Helvetica Neue Medium"/>
                  <a:cs typeface="Helvetica Neue Medium"/>
                  <a:sym typeface="Helvetica Neue Medium"/>
                </a:defRPr>
              </a:pPr>
              <a:r>
                <a:rPr>
                  <a:latin typeface="Menlo Regular"/>
                  <a:ea typeface="Menlo Regular"/>
                  <a:cs typeface="Menlo Regular"/>
                  <a:sym typeface="Menlo Regular"/>
                </a:rPr>
                <a:t>user francois</a:t>
              </a:r>
            </a:p>
            <a:p>
              <a:pPr defTabSz="457200">
                <a:spcBef>
                  <a:spcPts val="0"/>
                </a:spcBef>
                <a:tabLst>
                  <a:tab pos="2616200" algn="l"/>
                </a:tabLst>
                <a:defRPr sz="2100" i="0">
                  <a:solidFill>
                    <a:srgbClr val="000000"/>
                  </a:solidFill>
                  <a:latin typeface="Helvetica Neue Medium"/>
                  <a:ea typeface="Helvetica Neue Medium"/>
                  <a:cs typeface="Helvetica Neue Medium"/>
                  <a:sym typeface="Helvetica Neue Medium"/>
                </a:defRPr>
              </a:pPr>
              <a:r>
                <a:rPr>
                  <a:latin typeface="Menlo Regular"/>
                  <a:ea typeface="Menlo Regular"/>
                  <a:cs typeface="Menlo Regular"/>
                  <a:sym typeface="Menlo Regular"/>
                </a:rPr>
                <a:t>pass *******</a:t>
              </a:r>
            </a:p>
          </p:txBody>
        </p:sp>
        <p:pic>
          <p:nvPicPr>
            <p:cNvPr id="772" name="ftp ftp.seancetenante.com… ftp ftp.seancetenante.comuser francoispass *******" descr="ftp ftp.seancetenante.com… ftp ftp.seancetenante.comuser francoispass *******"/>
            <p:cNvPicPr>
              <a:picLocks/>
            </p:cNvPicPr>
            <p:nvPr/>
          </p:nvPicPr>
          <p:blipFill>
            <a:blip r:embed="rId2"/>
            <a:stretch>
              <a:fillRect/>
            </a:stretch>
          </p:blipFill>
          <p:spPr>
            <a:xfrm>
              <a:off x="-1" y="-1"/>
              <a:ext cx="6103511" cy="1754389"/>
            </a:xfrm>
            <a:prstGeom prst="rect">
              <a:avLst/>
            </a:prstGeom>
            <a:effectLst/>
          </p:spPr>
        </p:pic>
      </p:gr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777" name="Certains serveurs acceptent un accès anonyme :…"/>
          <p:cNvSpPr txBox="1">
            <a:spLocks noGrp="1"/>
          </p:cNvSpPr>
          <p:nvPr>
            <p:ph type="body" idx="1"/>
          </p:nvPr>
        </p:nvSpPr>
        <p:spPr>
          <a:xfrm>
            <a:off x="355600" y="1581150"/>
            <a:ext cx="12293600" cy="7445326"/>
          </a:xfrm>
          <a:prstGeom prst="rect">
            <a:avLst/>
          </a:prstGeom>
        </p:spPr>
        <p:txBody>
          <a:bodyPr/>
          <a:lstStyle/>
          <a:p>
            <a:r>
              <a:t>Certains serveurs acceptent un accès anonyme :</a:t>
            </a:r>
          </a:p>
          <a:p>
            <a:pPr marL="828842" lvl="1" indent="-320842">
              <a:buChar char="✤"/>
            </a:pPr>
            <a:r>
              <a:t>À installer de préférence au sein d’un intranet (pour des raisons de sécurité).</a:t>
            </a:r>
          </a:p>
          <a:p>
            <a:pPr marL="828842" lvl="1" indent="-320842">
              <a:buChar char="✤"/>
            </a:pPr>
            <a:r>
              <a:t>Accès en lecture seule au contenu d'un répertoire souvent nommé 'public'  (et de ses sous-répertoires) ;</a:t>
            </a:r>
          </a:p>
          <a:p>
            <a:pPr marL="828842" lvl="1" indent="-320842">
              <a:buChar char="✤"/>
            </a:pPr>
            <a:r>
              <a:rPr i="1"/>
              <a:t>anomymous</a:t>
            </a:r>
            <a:r>
              <a:t> comme login, et votre adresse de courrier électronique comme mot de passe.</a:t>
            </a:r>
          </a:p>
          <a:p>
            <a:r>
              <a:t>Les alternatives à FTP sont :</a:t>
            </a:r>
          </a:p>
          <a:p>
            <a:pPr marL="828842" lvl="1" indent="-320842">
              <a:buChar char="✤"/>
            </a:pPr>
            <a:r>
              <a:t>SFTP, </a:t>
            </a:r>
            <a:r>
              <a:rPr i="1"/>
              <a:t>SSH File Transfer Protocol</a:t>
            </a:r>
            <a:r>
              <a:t> ; SFTP utilise le port 22, comme SSH</a:t>
            </a:r>
          </a:p>
          <a:p>
            <a:pPr marL="828842" lvl="1" indent="-320842">
              <a:buChar char="✤"/>
            </a:pPr>
            <a:r>
              <a:t>FTPS, </a:t>
            </a:r>
            <a:r>
              <a:rPr i="1"/>
              <a:t>FTP over SSL</a:t>
            </a:r>
          </a:p>
          <a:p>
            <a:pPr marL="828842" lvl="1" indent="-320842">
              <a:buChar char="✤"/>
            </a:pPr>
            <a:r>
              <a:t>WebDAV, </a:t>
            </a:r>
            <a:r>
              <a:rPr i="1"/>
              <a:t>Web Distributed Authoring and Versioning</a:t>
            </a:r>
            <a:r>
              <a:t>, une extension de HTTP.</a:t>
            </a:r>
          </a:p>
        </p:txBody>
      </p:sp>
      <p:sp>
        <p:nvSpPr>
          <p:cNvPr id="778" name="2.8 - FTP ; File Transfer Protocol"/>
          <p:cNvSpPr txBox="1">
            <a:spLocks noGrp="1"/>
          </p:cNvSpPr>
          <p:nvPr>
            <p:ph type="body" idx="21"/>
          </p:nvPr>
        </p:nvSpPr>
        <p:spPr>
          <a:prstGeom prst="rect">
            <a:avLst/>
          </a:prstGeom>
        </p:spPr>
        <p:txBody>
          <a:bodyPr/>
          <a:lstStyle/>
          <a:p>
            <a:r>
              <a:t>2.8 - FTP ; File Transfer Protocol</a:t>
            </a:r>
          </a:p>
        </p:txBody>
      </p:sp>
      <p:sp>
        <p:nvSpPr>
          <p:cNvPr id="779"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67</a:t>
            </a:fld>
            <a:endParaRP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782" name="Les logiciels client de transfert de fichier populaires sont…"/>
          <p:cNvSpPr txBox="1">
            <a:spLocks noGrp="1"/>
          </p:cNvSpPr>
          <p:nvPr>
            <p:ph type="body" idx="1"/>
          </p:nvPr>
        </p:nvSpPr>
        <p:spPr>
          <a:xfrm>
            <a:off x="355600" y="1581150"/>
            <a:ext cx="12293600" cy="7445326"/>
          </a:xfrm>
          <a:prstGeom prst="rect">
            <a:avLst/>
          </a:prstGeom>
        </p:spPr>
        <p:txBody>
          <a:bodyPr/>
          <a:lstStyle/>
          <a:p>
            <a:r>
              <a:t>Les logiciels client de transfert de fichier populaires sont</a:t>
            </a:r>
          </a:p>
          <a:p>
            <a:pPr marL="828842" lvl="1" indent="-320842">
              <a:buChar char="✤"/>
            </a:pPr>
            <a:r>
              <a:rPr u="sng">
                <a:solidFill>
                  <a:schemeClr val="accent5">
                    <a:satOff val="8112"/>
                    <a:lumOff val="-14630"/>
                  </a:schemeClr>
                </a:solidFill>
                <a:hlinkClick r:id="rId2"/>
              </a:rPr>
              <a:t>FireFTP</a:t>
            </a:r>
          </a:p>
          <a:p>
            <a:pPr marL="828842" lvl="1" indent="-320842">
              <a:buChar char="✤"/>
            </a:pPr>
            <a:r>
              <a:rPr u="sng">
                <a:solidFill>
                  <a:schemeClr val="accent5">
                    <a:satOff val="8112"/>
                    <a:lumOff val="-14630"/>
                  </a:schemeClr>
                </a:solidFill>
                <a:hlinkClick r:id="rId3"/>
              </a:rPr>
              <a:t>FileZilla</a:t>
            </a:r>
          </a:p>
          <a:p>
            <a:pPr marL="828842" lvl="1" indent="-320842">
              <a:buChar char="✤"/>
            </a:pPr>
            <a:r>
              <a:rPr u="sng">
                <a:solidFill>
                  <a:schemeClr val="accent5">
                    <a:satOff val="8112"/>
                    <a:lumOff val="-14630"/>
                  </a:schemeClr>
                </a:solidFill>
                <a:hlinkClick r:id="rId4"/>
              </a:rPr>
              <a:t>Secure FTP</a:t>
            </a:r>
          </a:p>
          <a:p>
            <a:pPr marL="828842" lvl="1" indent="-320842">
              <a:buChar char="✤"/>
            </a:pPr>
            <a:r>
              <a:rPr u="sng">
                <a:solidFill>
                  <a:schemeClr val="accent5">
                    <a:satOff val="8112"/>
                    <a:lumOff val="-14630"/>
                  </a:schemeClr>
                </a:solidFill>
                <a:hlinkClick r:id="rId5"/>
              </a:rPr>
              <a:t>Cyberduck</a:t>
            </a:r>
          </a:p>
          <a:p>
            <a:pPr marL="828842" lvl="1" indent="-320842">
              <a:buChar char="✤"/>
            </a:pPr>
            <a:r>
              <a:rPr u="sng">
                <a:solidFill>
                  <a:schemeClr val="accent5">
                    <a:satOff val="8112"/>
                    <a:lumOff val="-14630"/>
                  </a:schemeClr>
                </a:solidFill>
                <a:hlinkClick r:id="rId6"/>
              </a:rPr>
              <a:t>CrossFTP</a:t>
            </a:r>
          </a:p>
          <a:p>
            <a:pPr marL="828842" lvl="1" indent="-320842">
              <a:buChar char="✤"/>
            </a:pPr>
            <a:r>
              <a:rPr u="sng">
                <a:solidFill>
                  <a:schemeClr val="accent5">
                    <a:satOff val="8112"/>
                    <a:lumOff val="-14630"/>
                  </a:schemeClr>
                </a:solidFill>
                <a:hlinkClick r:id="rId7"/>
              </a:rPr>
              <a:t>WinSCP</a:t>
            </a:r>
            <a:r>
              <a:t> (pour Windows)</a:t>
            </a:r>
          </a:p>
          <a:p>
            <a:r>
              <a:t>Coté serveur, on trouve</a:t>
            </a:r>
          </a:p>
          <a:p>
            <a:pPr marL="828842" lvl="1" indent="-320842">
              <a:buChar char="✤"/>
            </a:pPr>
            <a:r>
              <a:rPr u="sng">
                <a:solidFill>
                  <a:schemeClr val="accent5">
                    <a:satOff val="8112"/>
                    <a:lumOff val="-14630"/>
                  </a:schemeClr>
                </a:solidFill>
                <a:hlinkClick r:id="rId8"/>
              </a:rPr>
              <a:t>ProFTPd</a:t>
            </a:r>
            <a:endParaRPr u="sng">
              <a:solidFill>
                <a:schemeClr val="accent5">
                  <a:satOff val="8112"/>
                  <a:lumOff val="-14630"/>
                </a:schemeClr>
              </a:solidFill>
            </a:endParaRPr>
          </a:p>
          <a:p>
            <a:pPr marL="828842" lvl="1" indent="-320842">
              <a:buChar char="✤"/>
            </a:pPr>
            <a:r>
              <a:rPr u="sng">
                <a:solidFill>
                  <a:schemeClr val="accent5">
                    <a:satOff val="8112"/>
                    <a:lumOff val="-14630"/>
                  </a:schemeClr>
                </a:solidFill>
                <a:hlinkClick r:id="rId9"/>
              </a:rPr>
              <a:t>Pure-FTPd</a:t>
            </a:r>
            <a:r>
              <a:rPr u="sng">
                <a:solidFill>
                  <a:schemeClr val="accent5">
                    <a:satOff val="8112"/>
                    <a:lumOff val="-14630"/>
                  </a:schemeClr>
                </a:solidFill>
              </a:rPr>
              <a:t> </a:t>
            </a:r>
          </a:p>
          <a:p>
            <a:pPr marL="828842" lvl="1" indent="-320842">
              <a:buChar char="✤"/>
            </a:pPr>
            <a:r>
              <a:rPr u="sng">
                <a:solidFill>
                  <a:schemeClr val="accent5">
                    <a:satOff val="8112"/>
                    <a:lumOff val="-14630"/>
                  </a:schemeClr>
                </a:solidFill>
                <a:hlinkClick r:id="rId10"/>
              </a:rPr>
              <a:t>VsFTPd</a:t>
            </a:r>
          </a:p>
          <a:p>
            <a:pPr marL="828842" lvl="1" indent="-320842">
              <a:buChar char="✤"/>
            </a:pPr>
            <a:r>
              <a:t>Ou pour Windows : </a:t>
            </a:r>
            <a:r>
              <a:rPr u="sng">
                <a:solidFill>
                  <a:schemeClr val="accent5">
                    <a:satOff val="8112"/>
                    <a:lumOff val="-14630"/>
                  </a:schemeClr>
                </a:solidFill>
                <a:hlinkClick r:id="rId3"/>
              </a:rPr>
              <a:t>FileZilla Server</a:t>
            </a:r>
          </a:p>
          <a:p>
            <a:r>
              <a:t>Voir aussi :</a:t>
            </a:r>
          </a:p>
          <a:p>
            <a:pPr marL="828842" lvl="1" indent="-320842">
              <a:buChar char="✤"/>
            </a:pPr>
            <a:r>
              <a:rPr u="sng">
                <a:solidFill>
                  <a:schemeClr val="accent5">
                    <a:satOff val="8112"/>
                    <a:lumOff val="-14630"/>
                  </a:schemeClr>
                </a:solidFill>
                <a:hlinkClick r:id="rId11"/>
              </a:rPr>
              <a:t>Configuration d'un serveur ProFTPd</a:t>
            </a:r>
            <a:r>
              <a:t> - Wikilivres</a:t>
            </a:r>
          </a:p>
        </p:txBody>
      </p:sp>
      <p:sp>
        <p:nvSpPr>
          <p:cNvPr id="783" name="2.8 - FTP ; File Transfer Protocol"/>
          <p:cNvSpPr txBox="1">
            <a:spLocks noGrp="1"/>
          </p:cNvSpPr>
          <p:nvPr>
            <p:ph type="body" idx="21"/>
          </p:nvPr>
        </p:nvSpPr>
        <p:spPr>
          <a:prstGeom prst="rect">
            <a:avLst/>
          </a:prstGeom>
        </p:spPr>
        <p:txBody>
          <a:bodyPr/>
          <a:lstStyle/>
          <a:p>
            <a:r>
              <a:t>2.8 - FTP ; File Transfer Protocol</a:t>
            </a:r>
          </a:p>
        </p:txBody>
      </p:sp>
      <p:sp>
        <p:nvSpPr>
          <p:cNvPr id="784"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68</a:t>
            </a:fld>
            <a:endParaRP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787" name="Présentation…"/>
          <p:cNvSpPr txBox="1">
            <a:spLocks noGrp="1"/>
          </p:cNvSpPr>
          <p:nvPr>
            <p:ph type="body" idx="1"/>
          </p:nvPr>
        </p:nvSpPr>
        <p:spPr>
          <a:xfrm>
            <a:off x="355600" y="1581150"/>
            <a:ext cx="12293600" cy="7445326"/>
          </a:xfrm>
          <a:prstGeom prst="rect">
            <a:avLst/>
          </a:prstGeom>
        </p:spPr>
        <p:txBody>
          <a:bodyPr/>
          <a:lstStyle/>
          <a:p>
            <a:r>
              <a:t>Présentation</a:t>
            </a:r>
          </a:p>
          <a:p>
            <a:pPr marL="828842" lvl="1" indent="-320842">
              <a:buChar char="✤"/>
            </a:pPr>
            <a:r>
              <a:t>NFS est un </a:t>
            </a:r>
            <a:r>
              <a:rPr b="1"/>
              <a:t>système de fichiers en réseau</a:t>
            </a:r>
            <a:r>
              <a:t> développé par Sun Microsystems (racheté par Oracle en 2009). NFS est supporté par un grand nombre de systèmes d'exploitation.</a:t>
            </a:r>
          </a:p>
          <a:p>
            <a:pPr marL="828842" lvl="1" indent="-320842">
              <a:buChar char="✤"/>
              <a:defRPr spc="-48"/>
            </a:pPr>
            <a:r>
              <a:t>Avec NFS, utilisateurs et programmes accèdent aux dossiers et fichiers distants comme s'ils étaient locaux.</a:t>
            </a:r>
          </a:p>
          <a:p>
            <a:pPr marL="828842" lvl="1" indent="-320842">
              <a:buChar char="✤"/>
            </a:pPr>
            <a:r>
              <a:t>C'est un système client-serveur</a:t>
            </a:r>
          </a:p>
          <a:p>
            <a:pPr marL="1310105" lvl="2" indent="-294105">
              <a:buChar char="✤"/>
            </a:pPr>
            <a:r>
              <a:t>Le serveur rend des répertoires accessibles : il exporte ou partage des répertoires</a:t>
            </a:r>
          </a:p>
          <a:p>
            <a:pPr marL="1310105" lvl="2" indent="-294105">
              <a:buChar char="✤"/>
            </a:pPr>
            <a:r>
              <a:t>Le client monte (</a:t>
            </a:r>
            <a:r>
              <a:rPr b="1" i="1"/>
              <a:t>mount</a:t>
            </a:r>
            <a:r>
              <a:t>) un répertoire lorsqu'il attache un répertoire distant à un système de fichier local.</a:t>
            </a:r>
          </a:p>
          <a:p>
            <a:pPr marL="828842" lvl="1" indent="-320842">
              <a:buChar char="✤"/>
            </a:pPr>
            <a:r>
              <a:t>NFS est souvent utilisé dans les environnements de virtualisation pour fournir un stockage partagé aux machines virtuelles.</a:t>
            </a:r>
          </a:p>
          <a:p>
            <a:pPr marL="828842" lvl="1" indent="-320842">
              <a:buChar char="✤"/>
            </a:pPr>
            <a:r>
              <a:t>L’IETF, </a:t>
            </a:r>
            <a:r>
              <a:rPr i="1"/>
              <a:t>Internet Engineering Task Force</a:t>
            </a:r>
            <a:r>
              <a:t>, est maintenant chargé du développement des protocoles NFS. </a:t>
            </a:r>
          </a:p>
          <a:p>
            <a:pPr marL="828842" lvl="1" indent="-320842">
              <a:buChar char="✤"/>
            </a:pPr>
            <a:r>
              <a:t>NFSv4.1 (RFC 5661) a été publié en 2010.</a:t>
            </a:r>
          </a:p>
        </p:txBody>
      </p:sp>
      <p:sp>
        <p:nvSpPr>
          <p:cNvPr id="788" name="2.9 - NFS ; Network File System"/>
          <p:cNvSpPr txBox="1">
            <a:spLocks noGrp="1"/>
          </p:cNvSpPr>
          <p:nvPr>
            <p:ph type="body" idx="21"/>
          </p:nvPr>
        </p:nvSpPr>
        <p:spPr>
          <a:prstGeom prst="rect">
            <a:avLst/>
          </a:prstGeom>
        </p:spPr>
        <p:txBody>
          <a:bodyPr/>
          <a:lstStyle/>
          <a:p>
            <a:r>
              <a:t>2.9 - NFS ; Network File System</a:t>
            </a:r>
          </a:p>
        </p:txBody>
      </p:sp>
      <p:sp>
        <p:nvSpPr>
          <p:cNvPr id="789"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69</a:t>
            </a:fld>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187" name="2.1 - DNS - Domain Name System Introduction      ☞ §2.2"/>
          <p:cNvSpPr txBox="1">
            <a:spLocks noGrp="1"/>
          </p:cNvSpPr>
          <p:nvPr>
            <p:ph type="body" idx="21"/>
          </p:nvPr>
        </p:nvSpPr>
        <p:spPr>
          <a:prstGeom prst="rect">
            <a:avLst/>
          </a:prstGeom>
        </p:spPr>
        <p:txBody>
          <a:bodyPr/>
          <a:lstStyle/>
          <a:p>
            <a:pPr>
              <a:tabLst>
                <a:tab pos="12039600" algn="r"/>
              </a:tabLst>
            </a:pPr>
            <a:r>
              <a:t>2.1 - DNS - Domain Name System	Introduction      </a:t>
            </a:r>
            <a:r>
              <a:rPr sz="2100" baseline="-14285"/>
              <a:t>☞</a:t>
            </a:r>
            <a:r>
              <a:rPr sz="1700"/>
              <a:t> </a:t>
            </a:r>
            <a:r>
              <a:rPr sz="1700" u="sng">
                <a:solidFill>
                  <a:schemeClr val="accent5">
                    <a:satOff val="8112"/>
                    <a:lumOff val="-14630"/>
                  </a:schemeClr>
                </a:solidFill>
                <a:hlinkClick r:id="rId3" action="ppaction://hlinksldjump"/>
              </a:rPr>
              <a:t>§2.2</a:t>
            </a:r>
            <a:r>
              <a:t>                  </a:t>
            </a:r>
          </a:p>
        </p:txBody>
      </p:sp>
      <p:sp>
        <p:nvSpPr>
          <p:cNvPr id="188" name="Introduction…"/>
          <p:cNvSpPr txBox="1">
            <a:spLocks noGrp="1"/>
          </p:cNvSpPr>
          <p:nvPr>
            <p:ph type="body" idx="1"/>
          </p:nvPr>
        </p:nvSpPr>
        <p:spPr>
          <a:xfrm>
            <a:off x="355600" y="1684734"/>
            <a:ext cx="12293600" cy="7652389"/>
          </a:xfrm>
          <a:prstGeom prst="rect">
            <a:avLst/>
          </a:prstGeom>
        </p:spPr>
        <p:txBody>
          <a:bodyPr/>
          <a:lstStyle/>
          <a:p>
            <a:pPr marL="497839" indent="-497839" defTabSz="572516">
              <a:spcBef>
                <a:spcPts val="1100"/>
              </a:spcBef>
              <a:defRPr sz="2744"/>
            </a:pPr>
            <a:r>
              <a:t>Introduction</a:t>
            </a:r>
          </a:p>
          <a:p>
            <a:pPr marL="647191" lvl="1" indent="-298704" defTabSz="572516">
              <a:spcBef>
                <a:spcPts val="700"/>
              </a:spcBef>
              <a:defRPr sz="2352"/>
            </a:pPr>
            <a:r>
              <a:t>DNS, </a:t>
            </a:r>
            <a:r>
              <a:rPr i="1"/>
              <a:t>Domain Name System</a:t>
            </a:r>
            <a:r>
              <a:t> (Système de Nom de Domaine), mis en place en 1988, recouvre deux notions :</a:t>
            </a:r>
          </a:p>
          <a:p>
            <a:pPr marL="1269491" lvl="2" indent="-273812" defTabSz="572516">
              <a:spcBef>
                <a:spcPts val="500"/>
              </a:spcBef>
              <a:buChar char="★"/>
              <a:defRPr sz="2156"/>
            </a:pPr>
            <a:r>
              <a:t>Une </a:t>
            </a:r>
            <a:r>
              <a:rPr b="1"/>
              <a:t>base de données répartie</a:t>
            </a:r>
            <a:r>
              <a:t>, grâce à un grand nombre de serveurs de noms qui communiquent entre eux.</a:t>
            </a:r>
          </a:p>
          <a:p>
            <a:pPr marL="1269491" lvl="2" indent="-273812" defTabSz="572516">
              <a:spcBef>
                <a:spcPts val="500"/>
              </a:spcBef>
              <a:buChar char="★"/>
              <a:defRPr sz="2156"/>
            </a:pPr>
            <a:r>
              <a:t>Un </a:t>
            </a:r>
            <a:r>
              <a:rPr b="1"/>
              <a:t>protocole</a:t>
            </a:r>
            <a:r>
              <a:t>, de niveau application :</a:t>
            </a:r>
          </a:p>
          <a:p>
            <a:pPr marL="1742439" lvl="3" indent="-248920" defTabSz="572516">
              <a:spcBef>
                <a:spcPts val="500"/>
              </a:spcBef>
              <a:buSzPct val="70000"/>
              <a:buChar char="★"/>
              <a:defRPr sz="1960"/>
            </a:pPr>
            <a:r>
              <a:t>Il utilise UDP pour le transport</a:t>
            </a:r>
          </a:p>
          <a:p>
            <a:pPr marL="1742439" lvl="3" indent="-248920" defTabSz="572516">
              <a:spcBef>
                <a:spcPts val="500"/>
              </a:spcBef>
              <a:buSzPct val="70000"/>
              <a:buChar char="★"/>
              <a:defRPr sz="1960"/>
            </a:pPr>
            <a:r>
              <a:t>Le port 53 est utilisé par convention.</a:t>
            </a:r>
          </a:p>
          <a:p>
            <a:pPr marL="647191" lvl="1" indent="-298704" defTabSz="572516">
              <a:spcBef>
                <a:spcPts val="700"/>
              </a:spcBef>
              <a:defRPr sz="2352"/>
            </a:pPr>
            <a:r>
              <a:rPr i="1"/>
              <a:t>Domain Name System</a:t>
            </a:r>
            <a:r>
              <a:t> sert notamment à traduire un nom de domaine en adresse IP, ou en d'informations d'autres types.</a:t>
            </a:r>
          </a:p>
          <a:p>
            <a:pPr marL="647191" lvl="1" indent="-298704" defTabSz="572516">
              <a:spcBef>
                <a:spcPts val="700"/>
              </a:spcBef>
              <a:defRPr sz="2352"/>
            </a:pPr>
            <a:r>
              <a:t>Voir </a:t>
            </a:r>
            <a:r>
              <a:rPr u="sng">
                <a:solidFill>
                  <a:schemeClr val="accent5">
                    <a:satOff val="8112"/>
                    <a:lumOff val="-14630"/>
                  </a:schemeClr>
                </a:solidFill>
                <a:hlinkClick r:id="rId4"/>
              </a:rPr>
              <a:t>STD 13</a:t>
            </a:r>
            <a:r>
              <a:t>, RFC 1034 (</a:t>
            </a:r>
            <a:r>
              <a:rPr i="1"/>
              <a:t>Domain names - concepts and facilities)</a:t>
            </a:r>
            <a:r>
              <a:t>, RFC 1035 (</a:t>
            </a:r>
            <a:r>
              <a:rPr i="1"/>
              <a:t>Domain names - implementation and specification)</a:t>
            </a:r>
            <a:r>
              <a:t>, etc.</a:t>
            </a:r>
          </a:p>
          <a:p>
            <a:pPr marL="348488" indent="-348488" defTabSz="572516">
              <a:spcBef>
                <a:spcPts val="1100"/>
              </a:spcBef>
              <a:buChar char="★"/>
              <a:defRPr sz="2744"/>
            </a:pPr>
            <a:r>
              <a:t>Service de noms</a:t>
            </a:r>
          </a:p>
          <a:p>
            <a:pPr marL="647191" lvl="1" indent="-298704" defTabSz="572516">
              <a:spcBef>
                <a:spcPts val="700"/>
              </a:spcBef>
              <a:defRPr sz="2352"/>
            </a:pPr>
            <a:r>
              <a:t>Un service de noms permet aux utilisateurs d’accéder à une ressource en la désignant par son nom, plutôt que par son adresse.</a:t>
            </a:r>
          </a:p>
          <a:p>
            <a:pPr marL="647191" lvl="1" indent="-298704" defTabSz="572516">
              <a:spcBef>
                <a:spcPts val="700"/>
              </a:spcBef>
              <a:defRPr sz="2352"/>
            </a:pPr>
            <a:r>
              <a:t>DNS est un service de nommage standard sur internet (RFC 1033 à 1035).</a:t>
            </a:r>
          </a:p>
          <a:p>
            <a:pPr marL="647191" lvl="1" indent="-298704" defTabSz="572516">
              <a:spcBef>
                <a:spcPts val="700"/>
              </a:spcBef>
              <a:defRPr sz="2352"/>
            </a:pPr>
            <a:r>
              <a:t>Un des objectifs est donc de retrouver </a:t>
            </a:r>
            <a:r>
              <a:rPr b="1"/>
              <a:t>l’adresse IP</a:t>
            </a:r>
            <a:r>
              <a:t> d’une machine à partir de </a:t>
            </a:r>
            <a:r>
              <a:rPr b="1"/>
              <a:t>son nom de domaine</a:t>
            </a:r>
            <a:r>
              <a:t>.</a:t>
            </a:r>
          </a:p>
        </p:txBody>
      </p:sp>
      <p:sp>
        <p:nvSpPr>
          <p:cNvPr id="189" name="Numéro de diapositive"/>
          <p:cNvSpPr txBox="1">
            <a:spLocks noGrp="1"/>
          </p:cNvSpPr>
          <p:nvPr>
            <p:ph type="sldNum" sz="quarter" idx="2"/>
          </p:nvPr>
        </p:nvSpPr>
        <p:spPr>
          <a:xfrm>
            <a:off x="12382499" y="9220200"/>
            <a:ext cx="215901" cy="355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a:t>
            </a:fld>
            <a:endParaRPr/>
          </a:p>
        </p:txBody>
      </p:sp>
      <p:sp>
        <p:nvSpPr>
          <p:cNvPr id="190" name="Annexe"/>
          <p:cNvSpPr txBox="1"/>
          <p:nvPr/>
        </p:nvSpPr>
        <p:spPr>
          <a:xfrm rot="1762377">
            <a:off x="9786165" y="372987"/>
            <a:ext cx="3136331" cy="520701"/>
          </a:xfrm>
          <a:prstGeom prst="rect">
            <a:avLst/>
          </a:prstGeom>
          <a:solidFill>
            <a:srgbClr val="FFCE4C">
              <a:alpha val="83203"/>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lgn="ctr"/>
          </a:lstStyle>
          <a:p>
            <a:r>
              <a:t>Annexe </a:t>
            </a:r>
          </a:p>
        </p:txBody>
      </p:sp>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794" name="Présentation…"/>
          <p:cNvSpPr txBox="1">
            <a:spLocks noGrp="1"/>
          </p:cNvSpPr>
          <p:nvPr>
            <p:ph type="body" idx="1"/>
          </p:nvPr>
        </p:nvSpPr>
        <p:spPr>
          <a:xfrm>
            <a:off x="355600" y="1581150"/>
            <a:ext cx="12293600" cy="7445326"/>
          </a:xfrm>
          <a:prstGeom prst="rect">
            <a:avLst/>
          </a:prstGeom>
        </p:spPr>
        <p:txBody>
          <a:bodyPr/>
          <a:lstStyle/>
          <a:p>
            <a:r>
              <a:t>Présentation</a:t>
            </a:r>
          </a:p>
          <a:p>
            <a:pPr marL="828842" lvl="1" indent="-320842">
              <a:buChar char="✤"/>
            </a:pPr>
            <a:r>
              <a:t>NFS est un </a:t>
            </a:r>
            <a:r>
              <a:rPr b="1"/>
              <a:t>système de fichiers en réseau</a:t>
            </a:r>
            <a:r>
              <a:t> développé par Sun Microsystems (racheté par Oracle en 2009). NFS est supporté par un grand nombre de systèmes d'exploitation.</a:t>
            </a:r>
          </a:p>
          <a:p>
            <a:pPr marL="828842" lvl="1" indent="-320842">
              <a:buChar char="✤"/>
              <a:defRPr spc="-48"/>
            </a:pPr>
            <a:r>
              <a:t>Avec NFS, utilisateurs et programmes accèdent aux dossiers et fichiers distants comme s'ils étaient locaux.</a:t>
            </a:r>
          </a:p>
          <a:p>
            <a:pPr marL="828842" lvl="1" indent="-320842">
              <a:buChar char="✤"/>
            </a:pPr>
            <a:r>
              <a:t>C'est un système client-serveur</a:t>
            </a:r>
          </a:p>
          <a:p>
            <a:pPr marL="1310105" lvl="2" indent="-294105">
              <a:buChar char="✤"/>
            </a:pPr>
            <a:r>
              <a:t>Le serveur rend des répertoires accessibles : il exporte ou partage des répertoires</a:t>
            </a:r>
          </a:p>
          <a:p>
            <a:pPr marL="1310105" lvl="2" indent="-294105">
              <a:buChar char="✤"/>
            </a:pPr>
            <a:r>
              <a:t>Le client monte (</a:t>
            </a:r>
            <a:r>
              <a:rPr b="1" i="1"/>
              <a:t>mount</a:t>
            </a:r>
            <a:r>
              <a:t>) un répertoire lorsqu'il attache un répertoire distant à un système de fichier local.</a:t>
            </a:r>
          </a:p>
          <a:p>
            <a:pPr marL="828842" lvl="1" indent="-320842">
              <a:buChar char="✤"/>
            </a:pPr>
            <a:r>
              <a:t>NFS est souvent utilisé dans les environnements de virtualisation pour fournir un stockage partagé aux machines virtuelles.</a:t>
            </a:r>
          </a:p>
          <a:p>
            <a:pPr marL="828842" lvl="1" indent="-320842">
              <a:buChar char="✤"/>
            </a:pPr>
            <a:r>
              <a:t>L’IETF, </a:t>
            </a:r>
            <a:r>
              <a:rPr i="1"/>
              <a:t>Internet Engineering Task Force</a:t>
            </a:r>
            <a:r>
              <a:t>, est maintenant chargé du développement des protocoles NFS. </a:t>
            </a:r>
          </a:p>
          <a:p>
            <a:pPr marL="828842" lvl="1" indent="-320842">
              <a:buChar char="✤"/>
            </a:pPr>
            <a:r>
              <a:t>NFSv4.1 (RFC 5661) a été publié en 2010.</a:t>
            </a:r>
          </a:p>
        </p:txBody>
      </p:sp>
      <p:sp>
        <p:nvSpPr>
          <p:cNvPr id="795" name="2.9 - NFS ; Network File System"/>
          <p:cNvSpPr txBox="1">
            <a:spLocks noGrp="1"/>
          </p:cNvSpPr>
          <p:nvPr>
            <p:ph type="body" idx="21"/>
          </p:nvPr>
        </p:nvSpPr>
        <p:spPr>
          <a:prstGeom prst="rect">
            <a:avLst/>
          </a:prstGeom>
        </p:spPr>
        <p:txBody>
          <a:bodyPr/>
          <a:lstStyle/>
          <a:p>
            <a:r>
              <a:t>2.9 - NFS ; Network File System</a:t>
            </a:r>
          </a:p>
        </p:txBody>
      </p:sp>
      <p:sp>
        <p:nvSpPr>
          <p:cNvPr id="796"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70</a:t>
            </a:fld>
            <a:endParaRPr/>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801" name="Organisation…"/>
          <p:cNvSpPr txBox="1">
            <a:spLocks noGrp="1"/>
          </p:cNvSpPr>
          <p:nvPr>
            <p:ph type="body" idx="1"/>
          </p:nvPr>
        </p:nvSpPr>
        <p:spPr>
          <a:xfrm>
            <a:off x="355600" y="1581150"/>
            <a:ext cx="12293600" cy="7445326"/>
          </a:xfrm>
          <a:prstGeom prst="rect">
            <a:avLst/>
          </a:prstGeom>
        </p:spPr>
        <p:txBody>
          <a:bodyPr/>
          <a:lstStyle/>
          <a:p>
            <a:r>
              <a:t>Organisation</a:t>
            </a:r>
          </a:p>
          <a:p>
            <a:pPr marL="828842" lvl="1" indent="-320842">
              <a:buChar char="✤"/>
            </a:pPr>
            <a:r>
              <a:t>NFS fonctionne grâce des différents démons :</a:t>
            </a:r>
            <a:br/>
            <a:br/>
            <a:endParaRPr/>
          </a:p>
        </p:txBody>
      </p:sp>
      <p:sp>
        <p:nvSpPr>
          <p:cNvPr id="802" name="2.9 - NFS ; Network File System"/>
          <p:cNvSpPr txBox="1">
            <a:spLocks noGrp="1"/>
          </p:cNvSpPr>
          <p:nvPr>
            <p:ph type="body" idx="21"/>
          </p:nvPr>
        </p:nvSpPr>
        <p:spPr>
          <a:prstGeom prst="rect">
            <a:avLst/>
          </a:prstGeom>
        </p:spPr>
        <p:txBody>
          <a:bodyPr/>
          <a:lstStyle/>
          <a:p>
            <a:r>
              <a:t>2.9 - NFS ; Network File System</a:t>
            </a:r>
          </a:p>
        </p:txBody>
      </p:sp>
      <p:sp>
        <p:nvSpPr>
          <p:cNvPr id="803"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71</a:t>
            </a:fld>
            <a:endParaRPr/>
          </a:p>
        </p:txBody>
      </p:sp>
      <p:graphicFrame>
        <p:nvGraphicFramePr>
          <p:cNvPr id="804" name="Tableau sans nom"/>
          <p:cNvGraphicFramePr/>
          <p:nvPr/>
        </p:nvGraphicFramePr>
        <p:xfrm>
          <a:off x="1202032" y="3437139"/>
          <a:ext cx="10613436" cy="4650256"/>
        </p:xfrm>
        <a:graphic>
          <a:graphicData uri="http://schemas.openxmlformats.org/drawingml/2006/table">
            <a:tbl>
              <a:tblPr firstRow="1" firstCol="1">
                <a:tableStyleId>{4C3C2611-4C71-4FC5-86AE-919BDF0F9419}</a:tableStyleId>
              </a:tblPr>
              <a:tblGrid>
                <a:gridCol w="1703374">
                  <a:extLst>
                    <a:ext uri="{9D8B030D-6E8A-4147-A177-3AD203B41FA5}">
                      <a16:colId xmlns:a16="http://schemas.microsoft.com/office/drawing/2014/main" val="20000"/>
                    </a:ext>
                  </a:extLst>
                </a:gridCol>
                <a:gridCol w="2194757">
                  <a:extLst>
                    <a:ext uri="{9D8B030D-6E8A-4147-A177-3AD203B41FA5}">
                      <a16:colId xmlns:a16="http://schemas.microsoft.com/office/drawing/2014/main" val="20001"/>
                    </a:ext>
                  </a:extLst>
                </a:gridCol>
                <a:gridCol w="2194757">
                  <a:extLst>
                    <a:ext uri="{9D8B030D-6E8A-4147-A177-3AD203B41FA5}">
                      <a16:colId xmlns:a16="http://schemas.microsoft.com/office/drawing/2014/main" val="20002"/>
                    </a:ext>
                  </a:extLst>
                </a:gridCol>
                <a:gridCol w="4507844">
                  <a:extLst>
                    <a:ext uri="{9D8B030D-6E8A-4147-A177-3AD203B41FA5}">
                      <a16:colId xmlns:a16="http://schemas.microsoft.com/office/drawing/2014/main" val="20003"/>
                    </a:ext>
                  </a:extLst>
                </a:gridCol>
              </a:tblGrid>
              <a:tr h="579694">
                <a:tc>
                  <a:txBody>
                    <a:bodyPr/>
                    <a:lstStyle/>
                    <a:p>
                      <a:pPr defTabSz="457200">
                        <a:defRPr sz="1800">
                          <a:solidFill>
                            <a:srgbClr val="000000"/>
                          </a:solidFill>
                        </a:defRPr>
                      </a:pPr>
                      <a:r>
                        <a:rPr sz="1900" b="1">
                          <a:latin typeface="Helvetica Neue"/>
                          <a:ea typeface="Helvetica Neue"/>
                          <a:cs typeface="Helvetica Neue"/>
                          <a:sym typeface="Helvetica Neue"/>
                        </a:rPr>
                        <a:t>Démon</a:t>
                      </a:r>
                    </a:p>
                  </a:txBody>
                  <a:tcPr marL="50800" marR="50800" marT="50800" marB="50800" horzOverflow="overflow">
                    <a:lnL w="12700">
                      <a:solidFill>
                        <a:srgbClr val="D6D6D6"/>
                      </a:solidFill>
                      <a:miter lim="400000"/>
                    </a:lnL>
                    <a:lnR w="12700">
                      <a:solidFill>
                        <a:srgbClr val="D6D6D6"/>
                      </a:solidFill>
                      <a:miter lim="400000"/>
                    </a:lnR>
                    <a:lnT w="12700">
                      <a:solidFill>
                        <a:srgbClr val="D6D6D6"/>
                      </a:solidFill>
                      <a:miter lim="400000"/>
                    </a:lnT>
                    <a:lnB w="12700">
                      <a:solidFill>
                        <a:srgbClr val="515151"/>
                      </a:solidFill>
                      <a:miter lim="400000"/>
                    </a:lnB>
                    <a:solidFill>
                      <a:srgbClr val="EBEBEB"/>
                    </a:solidFill>
                  </a:tcPr>
                </a:tc>
                <a:tc>
                  <a:txBody>
                    <a:bodyPr/>
                    <a:lstStyle/>
                    <a:p>
                      <a:pPr defTabSz="457200">
                        <a:defRPr sz="1800">
                          <a:solidFill>
                            <a:srgbClr val="000000"/>
                          </a:solidFill>
                        </a:defRPr>
                      </a:pPr>
                      <a:r>
                        <a:rPr sz="1900" b="1">
                          <a:latin typeface="Helvetica Neue"/>
                          <a:ea typeface="Helvetica Neue"/>
                          <a:cs typeface="Helvetica Neue"/>
                          <a:sym typeface="Helvetica Neue"/>
                        </a:rPr>
                        <a:t>Serveur</a:t>
                      </a:r>
                    </a:p>
                  </a:txBody>
                  <a:tcPr marL="50800" marR="50800" marT="50800" marB="50800" horzOverflow="overflow">
                    <a:lnL w="12700">
                      <a:solidFill>
                        <a:srgbClr val="D6D6D6"/>
                      </a:solidFill>
                      <a:miter lim="400000"/>
                    </a:lnL>
                    <a:lnR w="12700">
                      <a:solidFill>
                        <a:srgbClr val="D6D6D6"/>
                      </a:solidFill>
                      <a:miter lim="400000"/>
                    </a:lnR>
                    <a:lnT w="12700">
                      <a:solidFill>
                        <a:srgbClr val="D6D6D6"/>
                      </a:solidFill>
                      <a:miter lim="400000"/>
                    </a:lnT>
                    <a:lnB w="12700">
                      <a:solidFill>
                        <a:srgbClr val="515151"/>
                      </a:solidFill>
                      <a:miter lim="400000"/>
                    </a:lnB>
                    <a:solidFill>
                      <a:srgbClr val="EBEBEB"/>
                    </a:solidFill>
                  </a:tcPr>
                </a:tc>
                <a:tc>
                  <a:txBody>
                    <a:bodyPr/>
                    <a:lstStyle/>
                    <a:p>
                      <a:pPr defTabSz="457200">
                        <a:defRPr sz="1800">
                          <a:solidFill>
                            <a:srgbClr val="000000"/>
                          </a:solidFill>
                        </a:defRPr>
                      </a:pPr>
                      <a:r>
                        <a:rPr sz="1900" b="1">
                          <a:latin typeface="Helvetica Neue"/>
                          <a:ea typeface="Helvetica Neue"/>
                          <a:cs typeface="Helvetica Neue"/>
                          <a:sym typeface="Helvetica Neue"/>
                        </a:rPr>
                        <a:t>Client</a:t>
                      </a:r>
                    </a:p>
                  </a:txBody>
                  <a:tcPr marL="50800" marR="50800" marT="50800" marB="50800" horzOverflow="overflow">
                    <a:lnL w="12700">
                      <a:solidFill>
                        <a:srgbClr val="D6D6D6"/>
                      </a:solidFill>
                      <a:miter lim="400000"/>
                    </a:lnL>
                    <a:lnR w="12700">
                      <a:solidFill>
                        <a:srgbClr val="D6D6D6"/>
                      </a:solidFill>
                      <a:miter lim="400000"/>
                    </a:lnR>
                    <a:lnT w="12700">
                      <a:solidFill>
                        <a:srgbClr val="D6D6D6"/>
                      </a:solidFill>
                      <a:miter lim="400000"/>
                    </a:lnT>
                    <a:lnB w="12700">
                      <a:solidFill>
                        <a:srgbClr val="515151"/>
                      </a:solidFill>
                      <a:miter lim="400000"/>
                    </a:lnB>
                    <a:solidFill>
                      <a:srgbClr val="EBEBEB"/>
                    </a:solidFill>
                  </a:tcPr>
                </a:tc>
                <a:tc>
                  <a:txBody>
                    <a:bodyPr/>
                    <a:lstStyle/>
                    <a:p>
                      <a:pPr defTabSz="457200">
                        <a:defRPr sz="1800">
                          <a:solidFill>
                            <a:srgbClr val="000000"/>
                          </a:solidFill>
                        </a:defRPr>
                      </a:pPr>
                      <a:r>
                        <a:rPr sz="1900" b="1">
                          <a:latin typeface="Helvetica Neue"/>
                          <a:ea typeface="Helvetica Neue"/>
                          <a:cs typeface="Helvetica Neue"/>
                          <a:sym typeface="Helvetica Neue"/>
                        </a:rPr>
                        <a:t>Détail</a:t>
                      </a:r>
                    </a:p>
                  </a:txBody>
                  <a:tcPr marL="50800" marR="50800" marT="50800" marB="50800" horzOverflow="overflow">
                    <a:lnL w="12700">
                      <a:solidFill>
                        <a:srgbClr val="D6D6D6"/>
                      </a:solidFill>
                      <a:miter lim="400000"/>
                    </a:lnL>
                    <a:lnR w="12700">
                      <a:solidFill>
                        <a:srgbClr val="D6D6D6"/>
                      </a:solidFill>
                      <a:miter lim="400000"/>
                    </a:lnR>
                    <a:lnT w="12700">
                      <a:solidFill>
                        <a:srgbClr val="D6D6D6"/>
                      </a:solidFill>
                      <a:miter lim="400000"/>
                    </a:lnT>
                    <a:lnB w="12700">
                      <a:solidFill>
                        <a:srgbClr val="515151"/>
                      </a:solidFill>
                      <a:miter lim="400000"/>
                    </a:lnB>
                    <a:solidFill>
                      <a:srgbClr val="EBEBEB"/>
                    </a:solidFill>
                  </a:tcPr>
                </a:tc>
                <a:extLst>
                  <a:ext uri="{0D108BD9-81ED-4DB2-BD59-A6C34878D82A}">
                    <a16:rowId xmlns:a16="http://schemas.microsoft.com/office/drawing/2014/main" val="10000"/>
                  </a:ext>
                </a:extLst>
              </a:tr>
              <a:tr h="579694">
                <a:tc>
                  <a:txBody>
                    <a:bodyPr/>
                    <a:lstStyle/>
                    <a:p>
                      <a:pPr algn="l" defTabSz="457200">
                        <a:defRPr sz="1900" b="1">
                          <a:solidFill>
                            <a:srgbClr val="000000"/>
                          </a:solidFill>
                          <a:latin typeface="Helvetica Neue"/>
                          <a:ea typeface="Helvetica Neue"/>
                          <a:cs typeface="Helvetica Neue"/>
                          <a:sym typeface="Helvetica Neue"/>
                        </a:defRPr>
                      </a:pPr>
                      <a:endParaRPr/>
                    </a:p>
                  </a:txBody>
                  <a:tcPr marL="50800" marR="50800" marT="50800" marB="50800" horzOverflow="overflow">
                    <a:lnL w="12700">
                      <a:solidFill>
                        <a:srgbClr val="D6D6D6"/>
                      </a:solidFill>
                      <a:miter lim="400000"/>
                    </a:lnL>
                    <a:lnR w="12700">
                      <a:solidFill>
                        <a:srgbClr val="D6D6D6"/>
                      </a:solidFill>
                      <a:miter lim="400000"/>
                    </a:lnR>
                    <a:lnT w="12700">
                      <a:solidFill>
                        <a:srgbClr val="515151"/>
                      </a:solidFill>
                      <a:miter lim="400000"/>
                    </a:lnT>
                    <a:lnB w="12700">
                      <a:solidFill>
                        <a:srgbClr val="D6D6D6"/>
                      </a:solidFill>
                      <a:miter lim="400000"/>
                    </a:lnB>
                    <a:solidFill>
                      <a:srgbClr val="EBEBEB"/>
                    </a:solidFill>
                  </a:tcPr>
                </a:tc>
                <a:tc>
                  <a:txBody>
                    <a:bodyPr/>
                    <a:lstStyle/>
                    <a:p>
                      <a:pPr defTabSz="457200">
                        <a:defRPr sz="1900">
                          <a:solidFill>
                            <a:srgbClr val="000000"/>
                          </a:solidFill>
                          <a:latin typeface="Helvetica Neue"/>
                          <a:ea typeface="Helvetica Neue"/>
                          <a:cs typeface="Helvetica Neue"/>
                          <a:sym typeface="Helvetica Neue"/>
                        </a:defRPr>
                      </a:pPr>
                      <a:endParaRPr/>
                    </a:p>
                  </a:txBody>
                  <a:tcPr marL="50800" marR="50800" marT="50800" marB="50800" horzOverflow="overflow">
                    <a:lnL w="12700">
                      <a:solidFill>
                        <a:srgbClr val="D6D6D6"/>
                      </a:solidFill>
                      <a:miter lim="400000"/>
                    </a:lnL>
                    <a:lnR w="12700">
                      <a:solidFill>
                        <a:srgbClr val="D6D6D6"/>
                      </a:solidFill>
                      <a:miter lim="400000"/>
                    </a:lnR>
                    <a:lnT w="12700">
                      <a:solidFill>
                        <a:srgbClr val="515151"/>
                      </a:solidFill>
                      <a:miter lim="400000"/>
                    </a:lnT>
                    <a:lnB w="12700">
                      <a:solidFill>
                        <a:srgbClr val="D6D6D6"/>
                      </a:solidFill>
                      <a:miter lim="400000"/>
                    </a:lnB>
                  </a:tcPr>
                </a:tc>
                <a:tc>
                  <a:txBody>
                    <a:bodyPr/>
                    <a:lstStyle/>
                    <a:p>
                      <a:pPr defTabSz="457200">
                        <a:defRPr sz="1900">
                          <a:solidFill>
                            <a:srgbClr val="000000"/>
                          </a:solidFill>
                          <a:latin typeface="Helvetica Neue"/>
                          <a:ea typeface="Helvetica Neue"/>
                          <a:cs typeface="Helvetica Neue"/>
                          <a:sym typeface="Helvetica Neue"/>
                        </a:defRPr>
                      </a:pPr>
                      <a:endParaRPr/>
                    </a:p>
                  </a:txBody>
                  <a:tcPr marL="50800" marR="50800" marT="50800" marB="50800" horzOverflow="overflow">
                    <a:lnL w="12700">
                      <a:solidFill>
                        <a:srgbClr val="D6D6D6"/>
                      </a:solidFill>
                      <a:miter lim="400000"/>
                    </a:lnL>
                    <a:lnR w="12700">
                      <a:solidFill>
                        <a:srgbClr val="D6D6D6"/>
                      </a:solidFill>
                      <a:miter lim="400000"/>
                    </a:lnR>
                    <a:lnT w="12700">
                      <a:solidFill>
                        <a:srgbClr val="515151"/>
                      </a:solidFill>
                      <a:miter lim="400000"/>
                    </a:lnT>
                    <a:lnB w="12700">
                      <a:solidFill>
                        <a:srgbClr val="D6D6D6"/>
                      </a:solidFill>
                      <a:miter lim="400000"/>
                    </a:lnB>
                  </a:tcPr>
                </a:tc>
                <a:tc>
                  <a:txBody>
                    <a:bodyPr/>
                    <a:lstStyle/>
                    <a:p>
                      <a:pPr algn="l" defTabSz="457200">
                        <a:defRPr sz="1900">
                          <a:solidFill>
                            <a:srgbClr val="000000"/>
                          </a:solidFill>
                          <a:latin typeface="Helvetica Neue"/>
                          <a:ea typeface="Helvetica Neue"/>
                          <a:cs typeface="Helvetica Neue"/>
                          <a:sym typeface="Helvetica Neue"/>
                        </a:defRPr>
                      </a:pPr>
                      <a:endParaRPr/>
                    </a:p>
                  </a:txBody>
                  <a:tcPr marL="50800" marR="50800" marT="50800" marB="50800" horzOverflow="overflow">
                    <a:lnL w="12700">
                      <a:solidFill>
                        <a:srgbClr val="D6D6D6"/>
                      </a:solidFill>
                      <a:miter lim="400000"/>
                    </a:lnL>
                    <a:lnR w="12700">
                      <a:solidFill>
                        <a:srgbClr val="D6D6D6"/>
                      </a:solidFill>
                      <a:miter lim="400000"/>
                    </a:lnR>
                    <a:lnT w="12700">
                      <a:solidFill>
                        <a:srgbClr val="515151"/>
                      </a:solidFill>
                      <a:miter lim="400000"/>
                    </a:lnT>
                    <a:lnB w="12700">
                      <a:solidFill>
                        <a:srgbClr val="D6D6D6"/>
                      </a:solidFill>
                      <a:miter lim="400000"/>
                    </a:lnB>
                  </a:tcPr>
                </a:tc>
                <a:extLst>
                  <a:ext uri="{0D108BD9-81ED-4DB2-BD59-A6C34878D82A}">
                    <a16:rowId xmlns:a16="http://schemas.microsoft.com/office/drawing/2014/main" val="10001"/>
                  </a:ext>
                </a:extLst>
              </a:tr>
              <a:tr h="579694">
                <a:tc>
                  <a:txBody>
                    <a:bodyPr/>
                    <a:lstStyle/>
                    <a:p>
                      <a:pPr algn="l" defTabSz="457200">
                        <a:defRPr sz="1800">
                          <a:solidFill>
                            <a:srgbClr val="000000"/>
                          </a:solidFill>
                        </a:defRPr>
                      </a:pPr>
                      <a:r>
                        <a:rPr sz="1900" b="1">
                          <a:latin typeface="Helvetica Neue"/>
                          <a:ea typeface="Helvetica Neue"/>
                          <a:cs typeface="Helvetica Neue"/>
                          <a:sym typeface="Helvetica Neue"/>
                        </a:rPr>
                        <a:t>nfsd</a:t>
                      </a:r>
                    </a:p>
                  </a:txBody>
                  <a:tcPr marL="50800" marR="50800" marT="50800" marB="50800" horzOverflow="overflow">
                    <a:lnL w="12700">
                      <a:solidFill>
                        <a:srgbClr val="D6D6D6"/>
                      </a:solidFill>
                      <a:miter lim="400000"/>
                    </a:lnL>
                    <a:lnR w="12700">
                      <a:solidFill>
                        <a:srgbClr val="D6D6D6"/>
                      </a:solidFill>
                      <a:miter lim="400000"/>
                    </a:lnR>
                    <a:lnT w="12700">
                      <a:solidFill>
                        <a:srgbClr val="D6D6D6"/>
                      </a:solidFill>
                      <a:miter lim="400000"/>
                    </a:lnT>
                    <a:lnB w="12700">
                      <a:solidFill>
                        <a:srgbClr val="D6D6D6"/>
                      </a:solidFill>
                      <a:miter lim="400000"/>
                    </a:lnB>
                    <a:solidFill>
                      <a:srgbClr val="EBEBEB"/>
                    </a:solidFill>
                  </a:tcPr>
                </a:tc>
                <a:tc>
                  <a:txBody>
                    <a:bodyPr/>
                    <a:lstStyle/>
                    <a:p>
                      <a:pPr defTabSz="457200">
                        <a:defRPr sz="1800">
                          <a:solidFill>
                            <a:srgbClr val="000000"/>
                          </a:solidFill>
                        </a:defRPr>
                      </a:pPr>
                      <a:r>
                        <a:rPr sz="1900" b="1">
                          <a:latin typeface="Helvetica Neue"/>
                          <a:ea typeface="Helvetica Neue"/>
                          <a:cs typeface="Helvetica Neue"/>
                          <a:sym typeface="Helvetica Neue"/>
                        </a:rPr>
                        <a:t>√</a:t>
                      </a:r>
                    </a:p>
                  </a:txBody>
                  <a:tcPr marL="50800" marR="50800" marT="50800" marB="50800" horzOverflow="overflow">
                    <a:lnL w="12700">
                      <a:solidFill>
                        <a:srgbClr val="D6D6D6"/>
                      </a:solidFill>
                      <a:miter lim="400000"/>
                    </a:lnL>
                    <a:lnR w="12700">
                      <a:solidFill>
                        <a:srgbClr val="D6D6D6"/>
                      </a:solidFill>
                      <a:miter lim="400000"/>
                    </a:lnR>
                    <a:lnT w="12700">
                      <a:solidFill>
                        <a:srgbClr val="D6D6D6"/>
                      </a:solidFill>
                      <a:miter lim="400000"/>
                    </a:lnT>
                    <a:lnB w="12700">
                      <a:solidFill>
                        <a:srgbClr val="D6D6D6"/>
                      </a:solidFill>
                      <a:miter lim="400000"/>
                    </a:lnB>
                  </a:tcPr>
                </a:tc>
                <a:tc>
                  <a:txBody>
                    <a:bodyPr/>
                    <a:lstStyle/>
                    <a:p>
                      <a:pPr defTabSz="457200">
                        <a:defRPr sz="1900">
                          <a:solidFill>
                            <a:srgbClr val="000000"/>
                          </a:solidFill>
                          <a:latin typeface="Helvetica Neue"/>
                          <a:ea typeface="Helvetica Neue"/>
                          <a:cs typeface="Helvetica Neue"/>
                          <a:sym typeface="Helvetica Neue"/>
                        </a:defRPr>
                      </a:pPr>
                      <a:endParaRPr/>
                    </a:p>
                  </a:txBody>
                  <a:tcPr marL="50800" marR="50800" marT="50800" marB="50800" horzOverflow="overflow">
                    <a:lnL w="12700">
                      <a:solidFill>
                        <a:srgbClr val="D6D6D6"/>
                      </a:solidFill>
                      <a:miter lim="400000"/>
                    </a:lnL>
                    <a:lnR w="12700">
                      <a:solidFill>
                        <a:srgbClr val="D6D6D6"/>
                      </a:solidFill>
                      <a:miter lim="400000"/>
                    </a:lnR>
                    <a:lnT w="12700">
                      <a:solidFill>
                        <a:srgbClr val="D6D6D6"/>
                      </a:solidFill>
                      <a:miter lim="400000"/>
                    </a:lnT>
                    <a:lnB w="12700">
                      <a:solidFill>
                        <a:srgbClr val="D6D6D6"/>
                      </a:solidFill>
                      <a:miter lim="400000"/>
                    </a:lnB>
                  </a:tcPr>
                </a:tc>
                <a:tc>
                  <a:txBody>
                    <a:bodyPr/>
                    <a:lstStyle/>
                    <a:p>
                      <a:pPr algn="l" defTabSz="457200">
                        <a:defRPr sz="1800">
                          <a:solidFill>
                            <a:srgbClr val="000000"/>
                          </a:solidFill>
                        </a:defRPr>
                      </a:pPr>
                      <a:r>
                        <a:rPr sz="1900">
                          <a:latin typeface="Helvetica Neue"/>
                          <a:ea typeface="Helvetica Neue"/>
                          <a:cs typeface="Helvetica Neue"/>
                          <a:sym typeface="Helvetica Neue"/>
                        </a:rPr>
                        <a:t>réponses aux requêtes client</a:t>
                      </a:r>
                    </a:p>
                  </a:txBody>
                  <a:tcPr marL="50800" marR="50800" marT="50800" marB="50800" horzOverflow="overflow">
                    <a:lnL w="12700">
                      <a:solidFill>
                        <a:srgbClr val="D6D6D6"/>
                      </a:solidFill>
                      <a:miter lim="400000"/>
                    </a:lnL>
                    <a:lnR w="12700">
                      <a:solidFill>
                        <a:srgbClr val="D6D6D6"/>
                      </a:solidFill>
                      <a:miter lim="400000"/>
                    </a:lnR>
                    <a:lnT w="12700">
                      <a:solidFill>
                        <a:srgbClr val="D6D6D6"/>
                      </a:solidFill>
                      <a:miter lim="400000"/>
                    </a:lnT>
                    <a:lnB w="12700">
                      <a:solidFill>
                        <a:srgbClr val="D6D6D6"/>
                      </a:solidFill>
                      <a:miter lim="400000"/>
                    </a:lnB>
                  </a:tcPr>
                </a:tc>
                <a:extLst>
                  <a:ext uri="{0D108BD9-81ED-4DB2-BD59-A6C34878D82A}">
                    <a16:rowId xmlns:a16="http://schemas.microsoft.com/office/drawing/2014/main" val="10002"/>
                  </a:ext>
                </a:extLst>
              </a:tr>
              <a:tr h="579694">
                <a:tc>
                  <a:txBody>
                    <a:bodyPr/>
                    <a:lstStyle/>
                    <a:p>
                      <a:pPr algn="l" defTabSz="457200">
                        <a:defRPr sz="1800">
                          <a:solidFill>
                            <a:srgbClr val="000000"/>
                          </a:solidFill>
                        </a:defRPr>
                      </a:pPr>
                      <a:r>
                        <a:rPr sz="1900" b="1">
                          <a:latin typeface="Helvetica Neue"/>
                          <a:ea typeface="Helvetica Neue"/>
                          <a:cs typeface="Helvetica Neue"/>
                          <a:sym typeface="Helvetica Neue"/>
                        </a:rPr>
                        <a:t>mountd</a:t>
                      </a:r>
                    </a:p>
                  </a:txBody>
                  <a:tcPr marL="50800" marR="50800" marT="50800" marB="50800" horzOverflow="overflow">
                    <a:lnL w="12700">
                      <a:solidFill>
                        <a:srgbClr val="D6D6D6"/>
                      </a:solidFill>
                      <a:miter lim="400000"/>
                    </a:lnL>
                    <a:lnR w="12700">
                      <a:solidFill>
                        <a:srgbClr val="D6D6D6"/>
                      </a:solidFill>
                      <a:miter lim="400000"/>
                    </a:lnR>
                    <a:lnT w="12700">
                      <a:solidFill>
                        <a:srgbClr val="D6D6D6"/>
                      </a:solidFill>
                      <a:miter lim="400000"/>
                    </a:lnT>
                    <a:lnB w="12700">
                      <a:solidFill>
                        <a:srgbClr val="D6D6D6"/>
                      </a:solidFill>
                      <a:miter lim="400000"/>
                    </a:lnB>
                    <a:solidFill>
                      <a:srgbClr val="EBEBEB"/>
                    </a:solidFill>
                  </a:tcPr>
                </a:tc>
                <a:tc>
                  <a:txBody>
                    <a:bodyPr/>
                    <a:lstStyle/>
                    <a:p>
                      <a:pPr defTabSz="457200">
                        <a:defRPr sz="1800">
                          <a:solidFill>
                            <a:srgbClr val="000000"/>
                          </a:solidFill>
                        </a:defRPr>
                      </a:pPr>
                      <a:r>
                        <a:rPr sz="1900" b="1">
                          <a:latin typeface="Helvetica Neue"/>
                          <a:ea typeface="Helvetica Neue"/>
                          <a:cs typeface="Helvetica Neue"/>
                          <a:sym typeface="Helvetica Neue"/>
                        </a:rPr>
                        <a:t>√</a:t>
                      </a:r>
                    </a:p>
                  </a:txBody>
                  <a:tcPr marL="50800" marR="50800" marT="50800" marB="50800" horzOverflow="overflow">
                    <a:lnL w="12700">
                      <a:solidFill>
                        <a:srgbClr val="D6D6D6"/>
                      </a:solidFill>
                      <a:miter lim="400000"/>
                    </a:lnL>
                    <a:lnR w="12700">
                      <a:solidFill>
                        <a:srgbClr val="D6D6D6"/>
                      </a:solidFill>
                      <a:miter lim="400000"/>
                    </a:lnR>
                    <a:lnT w="12700">
                      <a:solidFill>
                        <a:srgbClr val="D6D6D6"/>
                      </a:solidFill>
                      <a:miter lim="400000"/>
                    </a:lnT>
                    <a:lnB w="12700">
                      <a:solidFill>
                        <a:srgbClr val="D6D6D6"/>
                      </a:solidFill>
                      <a:miter lim="400000"/>
                    </a:lnB>
                  </a:tcPr>
                </a:tc>
                <a:tc>
                  <a:txBody>
                    <a:bodyPr/>
                    <a:lstStyle/>
                    <a:p>
                      <a:pPr defTabSz="457200">
                        <a:defRPr sz="1900">
                          <a:solidFill>
                            <a:srgbClr val="000000"/>
                          </a:solidFill>
                          <a:latin typeface="Helvetica Neue"/>
                          <a:ea typeface="Helvetica Neue"/>
                          <a:cs typeface="Helvetica Neue"/>
                          <a:sym typeface="Helvetica Neue"/>
                        </a:defRPr>
                      </a:pPr>
                      <a:endParaRPr/>
                    </a:p>
                  </a:txBody>
                  <a:tcPr marL="50800" marR="50800" marT="50800" marB="50800" horzOverflow="overflow">
                    <a:lnL w="12700">
                      <a:solidFill>
                        <a:srgbClr val="D6D6D6"/>
                      </a:solidFill>
                      <a:miter lim="400000"/>
                    </a:lnL>
                    <a:lnR w="12700">
                      <a:solidFill>
                        <a:srgbClr val="D6D6D6"/>
                      </a:solidFill>
                      <a:miter lim="400000"/>
                    </a:lnR>
                    <a:lnT w="12700">
                      <a:solidFill>
                        <a:srgbClr val="D6D6D6"/>
                      </a:solidFill>
                      <a:miter lim="400000"/>
                    </a:lnT>
                    <a:lnB w="12700">
                      <a:solidFill>
                        <a:srgbClr val="D6D6D6"/>
                      </a:solidFill>
                      <a:miter lim="400000"/>
                    </a:lnB>
                  </a:tcPr>
                </a:tc>
                <a:tc>
                  <a:txBody>
                    <a:bodyPr/>
                    <a:lstStyle/>
                    <a:p>
                      <a:pPr algn="l" defTabSz="457200">
                        <a:defRPr sz="1800">
                          <a:solidFill>
                            <a:srgbClr val="000000"/>
                          </a:solidFill>
                        </a:defRPr>
                      </a:pPr>
                      <a:r>
                        <a:rPr sz="1900">
                          <a:latin typeface="Helvetica Neue"/>
                          <a:ea typeface="Helvetica Neue"/>
                          <a:cs typeface="Helvetica Neue"/>
                          <a:sym typeface="Helvetica Neue"/>
                        </a:rPr>
                        <a:t>demande de montage</a:t>
                      </a:r>
                    </a:p>
                  </a:txBody>
                  <a:tcPr marL="50800" marR="50800" marT="50800" marB="50800" horzOverflow="overflow">
                    <a:lnL w="12700">
                      <a:solidFill>
                        <a:srgbClr val="D6D6D6"/>
                      </a:solidFill>
                      <a:miter lim="400000"/>
                    </a:lnL>
                    <a:lnR w="12700">
                      <a:solidFill>
                        <a:srgbClr val="D6D6D6"/>
                      </a:solidFill>
                      <a:miter lim="400000"/>
                    </a:lnR>
                    <a:lnT w="12700">
                      <a:solidFill>
                        <a:srgbClr val="D6D6D6"/>
                      </a:solidFill>
                      <a:miter lim="400000"/>
                    </a:lnT>
                    <a:lnB w="12700">
                      <a:solidFill>
                        <a:srgbClr val="D6D6D6"/>
                      </a:solidFill>
                      <a:miter lim="400000"/>
                    </a:lnB>
                  </a:tcPr>
                </a:tc>
                <a:extLst>
                  <a:ext uri="{0D108BD9-81ED-4DB2-BD59-A6C34878D82A}">
                    <a16:rowId xmlns:a16="http://schemas.microsoft.com/office/drawing/2014/main" val="10003"/>
                  </a:ext>
                </a:extLst>
              </a:tr>
              <a:tr h="579694">
                <a:tc>
                  <a:txBody>
                    <a:bodyPr/>
                    <a:lstStyle/>
                    <a:p>
                      <a:pPr algn="l" defTabSz="457200">
                        <a:defRPr sz="1800">
                          <a:solidFill>
                            <a:srgbClr val="000000"/>
                          </a:solidFill>
                        </a:defRPr>
                      </a:pPr>
                      <a:r>
                        <a:rPr sz="1900" b="1">
                          <a:latin typeface="Helvetica Neue"/>
                          <a:ea typeface="Helvetica Neue"/>
                          <a:cs typeface="Helvetica Neue"/>
                          <a:sym typeface="Helvetica Neue"/>
                        </a:rPr>
                        <a:t>nfslogd</a:t>
                      </a:r>
                    </a:p>
                  </a:txBody>
                  <a:tcPr marL="50800" marR="50800" marT="50800" marB="50800" horzOverflow="overflow">
                    <a:lnL w="12700">
                      <a:solidFill>
                        <a:srgbClr val="D6D6D6"/>
                      </a:solidFill>
                      <a:miter lim="400000"/>
                    </a:lnL>
                    <a:lnR w="12700">
                      <a:solidFill>
                        <a:srgbClr val="D6D6D6"/>
                      </a:solidFill>
                      <a:miter lim="400000"/>
                    </a:lnR>
                    <a:lnT w="12700">
                      <a:solidFill>
                        <a:srgbClr val="D6D6D6"/>
                      </a:solidFill>
                      <a:miter lim="400000"/>
                    </a:lnT>
                    <a:lnB w="12700">
                      <a:solidFill>
                        <a:srgbClr val="D6D6D6"/>
                      </a:solidFill>
                      <a:miter lim="400000"/>
                    </a:lnB>
                    <a:solidFill>
                      <a:srgbClr val="EBEBEB"/>
                    </a:solidFill>
                  </a:tcPr>
                </a:tc>
                <a:tc>
                  <a:txBody>
                    <a:bodyPr/>
                    <a:lstStyle/>
                    <a:p>
                      <a:pPr defTabSz="457200">
                        <a:defRPr sz="1800">
                          <a:solidFill>
                            <a:srgbClr val="000000"/>
                          </a:solidFill>
                        </a:defRPr>
                      </a:pPr>
                      <a:r>
                        <a:rPr sz="1900" b="1">
                          <a:latin typeface="Helvetica Neue"/>
                          <a:ea typeface="Helvetica Neue"/>
                          <a:cs typeface="Helvetica Neue"/>
                          <a:sym typeface="Helvetica Neue"/>
                        </a:rPr>
                        <a:t>√</a:t>
                      </a:r>
                    </a:p>
                  </a:txBody>
                  <a:tcPr marL="50800" marR="50800" marT="50800" marB="50800" horzOverflow="overflow">
                    <a:lnL w="12700">
                      <a:solidFill>
                        <a:srgbClr val="D6D6D6"/>
                      </a:solidFill>
                      <a:miter lim="400000"/>
                    </a:lnL>
                    <a:lnR w="12700">
                      <a:solidFill>
                        <a:srgbClr val="D6D6D6"/>
                      </a:solidFill>
                      <a:miter lim="400000"/>
                    </a:lnR>
                    <a:lnT w="12700">
                      <a:solidFill>
                        <a:srgbClr val="D6D6D6"/>
                      </a:solidFill>
                      <a:miter lim="400000"/>
                    </a:lnT>
                    <a:lnB w="12700">
                      <a:solidFill>
                        <a:srgbClr val="D6D6D6"/>
                      </a:solidFill>
                      <a:miter lim="400000"/>
                    </a:lnB>
                  </a:tcPr>
                </a:tc>
                <a:tc>
                  <a:txBody>
                    <a:bodyPr/>
                    <a:lstStyle/>
                    <a:p>
                      <a:pPr defTabSz="457200">
                        <a:defRPr sz="1900">
                          <a:solidFill>
                            <a:srgbClr val="000000"/>
                          </a:solidFill>
                          <a:latin typeface="Helvetica Neue"/>
                          <a:ea typeface="Helvetica Neue"/>
                          <a:cs typeface="Helvetica Neue"/>
                          <a:sym typeface="Helvetica Neue"/>
                        </a:defRPr>
                      </a:pPr>
                      <a:endParaRPr/>
                    </a:p>
                  </a:txBody>
                  <a:tcPr marL="50800" marR="50800" marT="50800" marB="50800" horzOverflow="overflow">
                    <a:lnL w="12700">
                      <a:solidFill>
                        <a:srgbClr val="D6D6D6"/>
                      </a:solidFill>
                      <a:miter lim="400000"/>
                    </a:lnL>
                    <a:lnR w="12700">
                      <a:solidFill>
                        <a:srgbClr val="D6D6D6"/>
                      </a:solidFill>
                      <a:miter lim="400000"/>
                    </a:lnR>
                    <a:lnT w="12700">
                      <a:solidFill>
                        <a:srgbClr val="D6D6D6"/>
                      </a:solidFill>
                      <a:miter lim="400000"/>
                    </a:lnT>
                    <a:lnB w="12700">
                      <a:solidFill>
                        <a:srgbClr val="D6D6D6"/>
                      </a:solidFill>
                      <a:miter lim="400000"/>
                    </a:lnB>
                  </a:tcPr>
                </a:tc>
                <a:tc>
                  <a:txBody>
                    <a:bodyPr/>
                    <a:lstStyle/>
                    <a:p>
                      <a:pPr algn="l" defTabSz="457200">
                        <a:defRPr sz="1800">
                          <a:solidFill>
                            <a:srgbClr val="000000"/>
                          </a:solidFill>
                        </a:defRPr>
                      </a:pPr>
                      <a:r>
                        <a:rPr sz="1900">
                          <a:latin typeface="Helvetica Neue"/>
                          <a:ea typeface="Helvetica Neue"/>
                          <a:cs typeface="Helvetica Neue"/>
                          <a:sym typeface="Helvetica Neue"/>
                        </a:rPr>
                        <a:t>journal</a:t>
                      </a:r>
                    </a:p>
                  </a:txBody>
                  <a:tcPr marL="50800" marR="50800" marT="50800" marB="50800" horzOverflow="overflow">
                    <a:lnL w="12700">
                      <a:solidFill>
                        <a:srgbClr val="D6D6D6"/>
                      </a:solidFill>
                      <a:miter lim="400000"/>
                    </a:lnL>
                    <a:lnR w="12700">
                      <a:solidFill>
                        <a:srgbClr val="D6D6D6"/>
                      </a:solidFill>
                      <a:miter lim="400000"/>
                    </a:lnR>
                    <a:lnT w="12700">
                      <a:solidFill>
                        <a:srgbClr val="D6D6D6"/>
                      </a:solidFill>
                      <a:miter lim="400000"/>
                    </a:lnT>
                    <a:lnB w="12700">
                      <a:solidFill>
                        <a:srgbClr val="D6D6D6"/>
                      </a:solidFill>
                      <a:miter lim="400000"/>
                    </a:lnB>
                  </a:tcPr>
                </a:tc>
                <a:extLst>
                  <a:ext uri="{0D108BD9-81ED-4DB2-BD59-A6C34878D82A}">
                    <a16:rowId xmlns:a16="http://schemas.microsoft.com/office/drawing/2014/main" val="10004"/>
                  </a:ext>
                </a:extLst>
              </a:tr>
              <a:tr h="579694">
                <a:tc>
                  <a:txBody>
                    <a:bodyPr/>
                    <a:lstStyle/>
                    <a:p>
                      <a:pPr algn="l" defTabSz="457200">
                        <a:defRPr sz="1800">
                          <a:solidFill>
                            <a:srgbClr val="000000"/>
                          </a:solidFill>
                        </a:defRPr>
                      </a:pPr>
                      <a:r>
                        <a:rPr sz="1900" b="1">
                          <a:latin typeface="Helvetica Neue"/>
                          <a:ea typeface="Helvetica Neue"/>
                          <a:cs typeface="Helvetica Neue"/>
                          <a:sym typeface="Helvetica Neue"/>
                        </a:rPr>
                        <a:t>rquotad</a:t>
                      </a:r>
                    </a:p>
                  </a:txBody>
                  <a:tcPr marL="50800" marR="50800" marT="50800" marB="50800" horzOverflow="overflow">
                    <a:lnL w="12700">
                      <a:solidFill>
                        <a:srgbClr val="D6D6D6"/>
                      </a:solidFill>
                      <a:miter lim="400000"/>
                    </a:lnL>
                    <a:lnR w="12700">
                      <a:solidFill>
                        <a:srgbClr val="D6D6D6"/>
                      </a:solidFill>
                      <a:miter lim="400000"/>
                    </a:lnR>
                    <a:lnT w="12700">
                      <a:solidFill>
                        <a:srgbClr val="D6D6D6"/>
                      </a:solidFill>
                      <a:miter lim="400000"/>
                    </a:lnT>
                    <a:lnB w="12700">
                      <a:solidFill>
                        <a:srgbClr val="D6D6D6"/>
                      </a:solidFill>
                      <a:miter lim="400000"/>
                    </a:lnB>
                    <a:solidFill>
                      <a:srgbClr val="EBEBEB"/>
                    </a:solidFill>
                  </a:tcPr>
                </a:tc>
                <a:tc>
                  <a:txBody>
                    <a:bodyPr/>
                    <a:lstStyle/>
                    <a:p>
                      <a:pPr defTabSz="457200">
                        <a:defRPr sz="1800">
                          <a:solidFill>
                            <a:srgbClr val="000000"/>
                          </a:solidFill>
                        </a:defRPr>
                      </a:pPr>
                      <a:r>
                        <a:rPr sz="1900" b="1">
                          <a:latin typeface="Helvetica Neue"/>
                          <a:ea typeface="Helvetica Neue"/>
                          <a:cs typeface="Helvetica Neue"/>
                          <a:sym typeface="Helvetica Neue"/>
                        </a:rPr>
                        <a:t>√</a:t>
                      </a:r>
                    </a:p>
                  </a:txBody>
                  <a:tcPr marL="50800" marR="50800" marT="50800" marB="50800" horzOverflow="overflow">
                    <a:lnL w="12700">
                      <a:solidFill>
                        <a:srgbClr val="D6D6D6"/>
                      </a:solidFill>
                      <a:miter lim="400000"/>
                    </a:lnL>
                    <a:lnR w="12700">
                      <a:solidFill>
                        <a:srgbClr val="D6D6D6"/>
                      </a:solidFill>
                      <a:miter lim="400000"/>
                    </a:lnR>
                    <a:lnT w="12700">
                      <a:solidFill>
                        <a:srgbClr val="D6D6D6"/>
                      </a:solidFill>
                      <a:miter lim="400000"/>
                    </a:lnT>
                    <a:lnB w="12700">
                      <a:solidFill>
                        <a:srgbClr val="D6D6D6"/>
                      </a:solidFill>
                      <a:miter lim="400000"/>
                    </a:lnB>
                  </a:tcPr>
                </a:tc>
                <a:tc>
                  <a:txBody>
                    <a:bodyPr/>
                    <a:lstStyle/>
                    <a:p>
                      <a:pPr defTabSz="457200">
                        <a:defRPr sz="1800">
                          <a:solidFill>
                            <a:srgbClr val="000000"/>
                          </a:solidFill>
                        </a:defRPr>
                      </a:pPr>
                      <a:r>
                        <a:rPr sz="1900" b="1">
                          <a:latin typeface="Helvetica Neue"/>
                          <a:ea typeface="Helvetica Neue"/>
                          <a:cs typeface="Helvetica Neue"/>
                          <a:sym typeface="Helvetica Neue"/>
                        </a:rPr>
                        <a:t>√</a:t>
                      </a:r>
                    </a:p>
                  </a:txBody>
                  <a:tcPr marL="50800" marR="50800" marT="50800" marB="50800" horzOverflow="overflow">
                    <a:lnL w="12700">
                      <a:solidFill>
                        <a:srgbClr val="D6D6D6"/>
                      </a:solidFill>
                      <a:miter lim="400000"/>
                    </a:lnL>
                    <a:lnR w="12700">
                      <a:solidFill>
                        <a:srgbClr val="D6D6D6"/>
                      </a:solidFill>
                      <a:miter lim="400000"/>
                    </a:lnR>
                    <a:lnT w="12700">
                      <a:solidFill>
                        <a:srgbClr val="D6D6D6"/>
                      </a:solidFill>
                      <a:miter lim="400000"/>
                    </a:lnT>
                    <a:lnB w="12700">
                      <a:solidFill>
                        <a:srgbClr val="D6D6D6"/>
                      </a:solidFill>
                      <a:miter lim="400000"/>
                    </a:lnB>
                  </a:tcPr>
                </a:tc>
                <a:tc>
                  <a:txBody>
                    <a:bodyPr/>
                    <a:lstStyle/>
                    <a:p>
                      <a:pPr algn="l" defTabSz="457200">
                        <a:defRPr sz="1800">
                          <a:solidFill>
                            <a:srgbClr val="000000"/>
                          </a:solidFill>
                        </a:defRPr>
                      </a:pPr>
                      <a:r>
                        <a:rPr sz="1900">
                          <a:latin typeface="Helvetica Neue"/>
                          <a:ea typeface="Helvetica Neue"/>
                          <a:cs typeface="Helvetica Neue"/>
                          <a:sym typeface="Helvetica Neue"/>
                        </a:rPr>
                        <a:t>quota</a:t>
                      </a:r>
                    </a:p>
                  </a:txBody>
                  <a:tcPr marL="50800" marR="50800" marT="50800" marB="50800" horzOverflow="overflow">
                    <a:lnL w="12700">
                      <a:solidFill>
                        <a:srgbClr val="D6D6D6"/>
                      </a:solidFill>
                      <a:miter lim="400000"/>
                    </a:lnL>
                    <a:lnR w="12700">
                      <a:solidFill>
                        <a:srgbClr val="D6D6D6"/>
                      </a:solidFill>
                      <a:miter lim="400000"/>
                    </a:lnR>
                    <a:lnT w="12700">
                      <a:solidFill>
                        <a:srgbClr val="D6D6D6"/>
                      </a:solidFill>
                      <a:miter lim="400000"/>
                    </a:lnT>
                    <a:lnB w="12700">
                      <a:solidFill>
                        <a:srgbClr val="D6D6D6"/>
                      </a:solidFill>
                      <a:miter lim="400000"/>
                    </a:lnB>
                  </a:tcPr>
                </a:tc>
                <a:extLst>
                  <a:ext uri="{0D108BD9-81ED-4DB2-BD59-A6C34878D82A}">
                    <a16:rowId xmlns:a16="http://schemas.microsoft.com/office/drawing/2014/main" val="10005"/>
                  </a:ext>
                </a:extLst>
              </a:tr>
              <a:tr h="579694">
                <a:tc>
                  <a:txBody>
                    <a:bodyPr/>
                    <a:lstStyle/>
                    <a:p>
                      <a:pPr algn="l" defTabSz="457200">
                        <a:defRPr sz="1800">
                          <a:solidFill>
                            <a:srgbClr val="000000"/>
                          </a:solidFill>
                        </a:defRPr>
                      </a:pPr>
                      <a:r>
                        <a:rPr sz="1900" b="1">
                          <a:latin typeface="Helvetica Neue"/>
                          <a:ea typeface="Helvetica Neue"/>
                          <a:cs typeface="Helvetica Neue"/>
                          <a:sym typeface="Helvetica Neue"/>
                        </a:rPr>
                        <a:t>lockd</a:t>
                      </a:r>
                    </a:p>
                  </a:txBody>
                  <a:tcPr marL="50800" marR="50800" marT="50800" marB="50800" horzOverflow="overflow">
                    <a:lnL w="12700">
                      <a:solidFill>
                        <a:srgbClr val="D6D6D6"/>
                      </a:solidFill>
                      <a:miter lim="400000"/>
                    </a:lnL>
                    <a:lnR w="12700">
                      <a:solidFill>
                        <a:srgbClr val="D6D6D6"/>
                      </a:solidFill>
                      <a:miter lim="400000"/>
                    </a:lnR>
                    <a:lnT w="12700">
                      <a:solidFill>
                        <a:srgbClr val="D6D6D6"/>
                      </a:solidFill>
                      <a:miter lim="400000"/>
                    </a:lnT>
                    <a:lnB w="12700">
                      <a:solidFill>
                        <a:srgbClr val="D6D6D6"/>
                      </a:solidFill>
                      <a:miter lim="400000"/>
                    </a:lnB>
                    <a:solidFill>
                      <a:srgbClr val="EBEBEB"/>
                    </a:solidFill>
                  </a:tcPr>
                </a:tc>
                <a:tc>
                  <a:txBody>
                    <a:bodyPr/>
                    <a:lstStyle/>
                    <a:p>
                      <a:pPr defTabSz="457200">
                        <a:defRPr sz="1800">
                          <a:solidFill>
                            <a:srgbClr val="000000"/>
                          </a:solidFill>
                        </a:defRPr>
                      </a:pPr>
                      <a:r>
                        <a:rPr sz="1900" b="1">
                          <a:latin typeface="Helvetica Neue"/>
                          <a:ea typeface="Helvetica Neue"/>
                          <a:cs typeface="Helvetica Neue"/>
                          <a:sym typeface="Helvetica Neue"/>
                        </a:rPr>
                        <a:t>√</a:t>
                      </a:r>
                    </a:p>
                  </a:txBody>
                  <a:tcPr marL="50800" marR="50800" marT="50800" marB="50800" horzOverflow="overflow">
                    <a:lnL w="12700">
                      <a:solidFill>
                        <a:srgbClr val="D6D6D6"/>
                      </a:solidFill>
                      <a:miter lim="400000"/>
                    </a:lnL>
                    <a:lnR w="12700">
                      <a:solidFill>
                        <a:srgbClr val="D6D6D6"/>
                      </a:solidFill>
                      <a:miter lim="400000"/>
                    </a:lnR>
                    <a:lnT w="12700">
                      <a:solidFill>
                        <a:srgbClr val="D6D6D6"/>
                      </a:solidFill>
                      <a:miter lim="400000"/>
                    </a:lnT>
                    <a:lnB w="12700">
                      <a:solidFill>
                        <a:srgbClr val="D6D6D6"/>
                      </a:solidFill>
                      <a:miter lim="400000"/>
                    </a:lnB>
                  </a:tcPr>
                </a:tc>
                <a:tc>
                  <a:txBody>
                    <a:bodyPr/>
                    <a:lstStyle/>
                    <a:p>
                      <a:pPr defTabSz="457200">
                        <a:defRPr sz="1800">
                          <a:solidFill>
                            <a:srgbClr val="000000"/>
                          </a:solidFill>
                        </a:defRPr>
                      </a:pPr>
                      <a:r>
                        <a:rPr sz="1900" b="1">
                          <a:latin typeface="Helvetica Neue"/>
                          <a:ea typeface="Helvetica Neue"/>
                          <a:cs typeface="Helvetica Neue"/>
                          <a:sym typeface="Helvetica Neue"/>
                        </a:rPr>
                        <a:t>√</a:t>
                      </a:r>
                    </a:p>
                  </a:txBody>
                  <a:tcPr marL="50800" marR="50800" marT="50800" marB="50800" horzOverflow="overflow">
                    <a:lnL w="12700">
                      <a:solidFill>
                        <a:srgbClr val="D6D6D6"/>
                      </a:solidFill>
                      <a:miter lim="400000"/>
                    </a:lnL>
                    <a:lnR w="12700">
                      <a:solidFill>
                        <a:srgbClr val="D6D6D6"/>
                      </a:solidFill>
                      <a:miter lim="400000"/>
                    </a:lnR>
                    <a:lnT w="12700">
                      <a:solidFill>
                        <a:srgbClr val="D6D6D6"/>
                      </a:solidFill>
                      <a:miter lim="400000"/>
                    </a:lnT>
                    <a:lnB w="12700">
                      <a:solidFill>
                        <a:srgbClr val="D6D6D6"/>
                      </a:solidFill>
                      <a:miter lim="400000"/>
                    </a:lnB>
                  </a:tcPr>
                </a:tc>
                <a:tc>
                  <a:txBody>
                    <a:bodyPr/>
                    <a:lstStyle/>
                    <a:p>
                      <a:pPr algn="l" defTabSz="457200">
                        <a:defRPr sz="1800">
                          <a:solidFill>
                            <a:srgbClr val="000000"/>
                          </a:solidFill>
                        </a:defRPr>
                      </a:pPr>
                      <a:r>
                        <a:rPr sz="1900">
                          <a:latin typeface="Helvetica Neue"/>
                          <a:ea typeface="Helvetica Neue"/>
                          <a:cs typeface="Helvetica Neue"/>
                          <a:sym typeface="Helvetica Neue"/>
                        </a:rPr>
                        <a:t>verrouillage</a:t>
                      </a:r>
                    </a:p>
                  </a:txBody>
                  <a:tcPr marL="50800" marR="50800" marT="50800" marB="50800" horzOverflow="overflow">
                    <a:lnL w="12700">
                      <a:solidFill>
                        <a:srgbClr val="D6D6D6"/>
                      </a:solidFill>
                      <a:miter lim="400000"/>
                    </a:lnL>
                    <a:lnR w="12700">
                      <a:solidFill>
                        <a:srgbClr val="D6D6D6"/>
                      </a:solidFill>
                      <a:miter lim="400000"/>
                    </a:lnR>
                    <a:lnT w="12700">
                      <a:solidFill>
                        <a:srgbClr val="D6D6D6"/>
                      </a:solidFill>
                      <a:miter lim="400000"/>
                    </a:lnT>
                    <a:lnB w="12700">
                      <a:solidFill>
                        <a:srgbClr val="D6D6D6"/>
                      </a:solidFill>
                      <a:miter lim="400000"/>
                    </a:lnB>
                  </a:tcPr>
                </a:tc>
                <a:extLst>
                  <a:ext uri="{0D108BD9-81ED-4DB2-BD59-A6C34878D82A}">
                    <a16:rowId xmlns:a16="http://schemas.microsoft.com/office/drawing/2014/main" val="10006"/>
                  </a:ext>
                </a:extLst>
              </a:tr>
              <a:tr h="579694">
                <a:tc>
                  <a:txBody>
                    <a:bodyPr/>
                    <a:lstStyle/>
                    <a:p>
                      <a:pPr algn="l" defTabSz="457200">
                        <a:defRPr sz="1800">
                          <a:solidFill>
                            <a:srgbClr val="000000"/>
                          </a:solidFill>
                        </a:defRPr>
                      </a:pPr>
                      <a:r>
                        <a:rPr sz="1900" b="1">
                          <a:latin typeface="Helvetica Neue"/>
                          <a:ea typeface="Helvetica Neue"/>
                          <a:cs typeface="Helvetica Neue"/>
                          <a:sym typeface="Helvetica Neue"/>
                        </a:rPr>
                        <a:t>statd</a:t>
                      </a:r>
                    </a:p>
                  </a:txBody>
                  <a:tcPr marL="50800" marR="50800" marT="50800" marB="50800" horzOverflow="overflow">
                    <a:lnL w="12700">
                      <a:solidFill>
                        <a:srgbClr val="D6D6D6"/>
                      </a:solidFill>
                      <a:miter lim="400000"/>
                    </a:lnL>
                    <a:lnR w="12700">
                      <a:solidFill>
                        <a:srgbClr val="D6D6D6"/>
                      </a:solidFill>
                      <a:miter lim="400000"/>
                    </a:lnR>
                    <a:lnT w="12700">
                      <a:solidFill>
                        <a:srgbClr val="D6D6D6"/>
                      </a:solidFill>
                      <a:miter lim="400000"/>
                    </a:lnT>
                    <a:lnB w="12700">
                      <a:solidFill>
                        <a:srgbClr val="D6D6D6"/>
                      </a:solidFill>
                      <a:miter lim="400000"/>
                    </a:lnB>
                    <a:solidFill>
                      <a:srgbClr val="EBEBEB"/>
                    </a:solidFill>
                  </a:tcPr>
                </a:tc>
                <a:tc>
                  <a:txBody>
                    <a:bodyPr/>
                    <a:lstStyle/>
                    <a:p>
                      <a:pPr defTabSz="457200">
                        <a:defRPr sz="1800">
                          <a:solidFill>
                            <a:srgbClr val="000000"/>
                          </a:solidFill>
                        </a:defRPr>
                      </a:pPr>
                      <a:r>
                        <a:rPr sz="1900" b="1">
                          <a:latin typeface="Helvetica Neue"/>
                          <a:ea typeface="Helvetica Neue"/>
                          <a:cs typeface="Helvetica Neue"/>
                          <a:sym typeface="Helvetica Neue"/>
                        </a:rPr>
                        <a:t>√</a:t>
                      </a:r>
                    </a:p>
                  </a:txBody>
                  <a:tcPr marL="50800" marR="50800" marT="50800" marB="50800" horzOverflow="overflow">
                    <a:lnL w="12700">
                      <a:solidFill>
                        <a:srgbClr val="D6D6D6"/>
                      </a:solidFill>
                      <a:miter lim="400000"/>
                    </a:lnL>
                    <a:lnR w="12700">
                      <a:solidFill>
                        <a:srgbClr val="D6D6D6"/>
                      </a:solidFill>
                      <a:miter lim="400000"/>
                    </a:lnR>
                    <a:lnT w="12700">
                      <a:solidFill>
                        <a:srgbClr val="D6D6D6"/>
                      </a:solidFill>
                      <a:miter lim="400000"/>
                    </a:lnT>
                    <a:lnB w="12700">
                      <a:solidFill>
                        <a:srgbClr val="D6D6D6"/>
                      </a:solidFill>
                      <a:miter lim="400000"/>
                    </a:lnB>
                  </a:tcPr>
                </a:tc>
                <a:tc>
                  <a:txBody>
                    <a:bodyPr/>
                    <a:lstStyle/>
                    <a:p>
                      <a:pPr defTabSz="457200">
                        <a:defRPr sz="1800">
                          <a:solidFill>
                            <a:srgbClr val="000000"/>
                          </a:solidFill>
                        </a:defRPr>
                      </a:pPr>
                      <a:r>
                        <a:rPr sz="1900" b="1">
                          <a:latin typeface="Helvetica Neue"/>
                          <a:ea typeface="Helvetica Neue"/>
                          <a:cs typeface="Helvetica Neue"/>
                          <a:sym typeface="Helvetica Neue"/>
                        </a:rPr>
                        <a:t>√</a:t>
                      </a:r>
                    </a:p>
                  </a:txBody>
                  <a:tcPr marL="50800" marR="50800" marT="50800" marB="50800" horzOverflow="overflow">
                    <a:lnL w="12700">
                      <a:solidFill>
                        <a:srgbClr val="D6D6D6"/>
                      </a:solidFill>
                      <a:miter lim="400000"/>
                    </a:lnL>
                    <a:lnR w="12700">
                      <a:solidFill>
                        <a:srgbClr val="D6D6D6"/>
                      </a:solidFill>
                      <a:miter lim="400000"/>
                    </a:lnR>
                    <a:lnT w="12700">
                      <a:solidFill>
                        <a:srgbClr val="D6D6D6"/>
                      </a:solidFill>
                      <a:miter lim="400000"/>
                    </a:lnT>
                    <a:lnB w="12700">
                      <a:solidFill>
                        <a:srgbClr val="D6D6D6"/>
                      </a:solidFill>
                      <a:miter lim="400000"/>
                    </a:lnB>
                  </a:tcPr>
                </a:tc>
                <a:tc>
                  <a:txBody>
                    <a:bodyPr/>
                    <a:lstStyle/>
                    <a:p>
                      <a:pPr algn="l" defTabSz="457200">
                        <a:defRPr sz="1800">
                          <a:solidFill>
                            <a:srgbClr val="000000"/>
                          </a:solidFill>
                        </a:defRPr>
                      </a:pPr>
                      <a:r>
                        <a:rPr sz="1900">
                          <a:latin typeface="Helvetica Neue"/>
                          <a:ea typeface="Helvetica Neue"/>
                          <a:cs typeface="Helvetica Neue"/>
                          <a:sym typeface="Helvetica Neue"/>
                        </a:rPr>
                        <a:t>surveillance de l’état du réseau</a:t>
                      </a:r>
                    </a:p>
                  </a:txBody>
                  <a:tcPr marL="50800" marR="50800" marT="50800" marB="50800" horzOverflow="overflow">
                    <a:lnL w="12700">
                      <a:solidFill>
                        <a:srgbClr val="D6D6D6"/>
                      </a:solidFill>
                      <a:miter lim="400000"/>
                    </a:lnL>
                    <a:lnR w="12700">
                      <a:solidFill>
                        <a:srgbClr val="D6D6D6"/>
                      </a:solidFill>
                      <a:miter lim="400000"/>
                    </a:lnR>
                    <a:lnT w="12700">
                      <a:solidFill>
                        <a:srgbClr val="D6D6D6"/>
                      </a:solidFill>
                      <a:miter lim="400000"/>
                    </a:lnT>
                    <a:lnB w="12700">
                      <a:solidFill>
                        <a:srgbClr val="D6D6D6"/>
                      </a:solidFill>
                      <a:miter lim="400000"/>
                    </a:lnB>
                  </a:tcPr>
                </a:tc>
                <a:extLst>
                  <a:ext uri="{0D108BD9-81ED-4DB2-BD59-A6C34878D82A}">
                    <a16:rowId xmlns:a16="http://schemas.microsoft.com/office/drawing/2014/main" val="10007"/>
                  </a:ext>
                </a:extLst>
              </a:tr>
            </a:tbl>
          </a:graphicData>
        </a:graphic>
      </p:graphicFrame>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809" name="Configuration du serveur…"/>
          <p:cNvSpPr txBox="1">
            <a:spLocks noGrp="1"/>
          </p:cNvSpPr>
          <p:nvPr>
            <p:ph type="body" idx="1"/>
          </p:nvPr>
        </p:nvSpPr>
        <p:spPr>
          <a:xfrm>
            <a:off x="355600" y="1581150"/>
            <a:ext cx="12293600" cy="7445326"/>
          </a:xfrm>
          <a:prstGeom prst="rect">
            <a:avLst/>
          </a:prstGeom>
        </p:spPr>
        <p:txBody>
          <a:bodyPr/>
          <a:lstStyle/>
          <a:p>
            <a:r>
              <a:t>Configuration du serveur</a:t>
            </a:r>
          </a:p>
          <a:p>
            <a:pPr marL="828842" lvl="1" indent="-320842">
              <a:buChar char="✤"/>
            </a:pPr>
            <a:r>
              <a:t>Le but du partage de système de fichier est de :</a:t>
            </a:r>
          </a:p>
          <a:p>
            <a:pPr marL="1310105" lvl="2" indent="-294105">
              <a:buChar char="✤"/>
            </a:pPr>
            <a:r>
              <a:t>partager des données entre utilisateur d'un même groupe</a:t>
            </a:r>
          </a:p>
          <a:p>
            <a:pPr marL="1310105" lvl="2" indent="-294105">
              <a:buChar char="✤"/>
            </a:pPr>
            <a:r>
              <a:t>éviter la duplication de répertoires</a:t>
            </a:r>
          </a:p>
          <a:p>
            <a:pPr marL="1310105" lvl="2" indent="-294105">
              <a:buChar char="✤"/>
            </a:pPr>
            <a:r>
              <a:t>offrir des programmes et des données centralisés</a:t>
            </a:r>
          </a:p>
          <a:p>
            <a:pPr marL="1310105" lvl="2" indent="-294105">
              <a:buChar char="✤"/>
            </a:pPr>
            <a:r>
              <a:t>fournir de l'espace disque à des clients sans disque</a:t>
            </a:r>
          </a:p>
          <a:p>
            <a:pPr marL="828842" lvl="1" indent="-320842">
              <a:buChar char="✤"/>
            </a:pPr>
            <a:r>
              <a:t>Commande </a:t>
            </a:r>
            <a:r>
              <a:rPr b="1"/>
              <a:t>share</a:t>
            </a:r>
            <a:r>
              <a:t> (système Solaris) : </a:t>
            </a:r>
          </a:p>
          <a:p>
            <a:pPr marL="1310105" lvl="2" indent="-294105">
              <a:buChar char="✤"/>
            </a:pPr>
            <a:r>
              <a:t>elle lit les répertoire à exporter dans   /etc/dfs/dfstab</a:t>
            </a:r>
          </a:p>
          <a:p>
            <a:pPr marL="828842" lvl="1" indent="-320842">
              <a:buChar char="✤"/>
            </a:pPr>
            <a:r>
              <a:t>Commande </a:t>
            </a:r>
            <a:r>
              <a:rPr b="1"/>
              <a:t>exportfs</a:t>
            </a:r>
            <a:r>
              <a:t> (système Linux)</a:t>
            </a:r>
          </a:p>
          <a:p>
            <a:pPr marL="1310105" lvl="2" indent="-294105">
              <a:buChar char="✤"/>
            </a:pPr>
            <a:r>
              <a:t>elle lit en   /etc/exports  : les répertoires à exporter, les machines qui peuvent y accéder et les droits d'accès associés.</a:t>
            </a:r>
          </a:p>
        </p:txBody>
      </p:sp>
      <p:sp>
        <p:nvSpPr>
          <p:cNvPr id="810" name="2.9 - NFS ; Network File System"/>
          <p:cNvSpPr txBox="1">
            <a:spLocks noGrp="1"/>
          </p:cNvSpPr>
          <p:nvPr>
            <p:ph type="body" idx="21"/>
          </p:nvPr>
        </p:nvSpPr>
        <p:spPr>
          <a:prstGeom prst="rect">
            <a:avLst/>
          </a:prstGeom>
        </p:spPr>
        <p:txBody>
          <a:bodyPr/>
          <a:lstStyle/>
          <a:p>
            <a:r>
              <a:t>2.9 - NFS ; Network File System</a:t>
            </a:r>
          </a:p>
        </p:txBody>
      </p:sp>
      <p:sp>
        <p:nvSpPr>
          <p:cNvPr id="811"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72</a:t>
            </a:fld>
            <a:endParaRPr/>
          </a:p>
        </p:txBody>
      </p:sp>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816" name="Configuration de clients…"/>
          <p:cNvSpPr txBox="1">
            <a:spLocks noGrp="1"/>
          </p:cNvSpPr>
          <p:nvPr>
            <p:ph type="body" idx="1"/>
          </p:nvPr>
        </p:nvSpPr>
        <p:spPr>
          <a:xfrm>
            <a:off x="355600" y="1581150"/>
            <a:ext cx="12293600" cy="7445326"/>
          </a:xfrm>
          <a:prstGeom prst="rect">
            <a:avLst/>
          </a:prstGeom>
        </p:spPr>
        <p:txBody>
          <a:bodyPr/>
          <a:lstStyle/>
          <a:p>
            <a:r>
              <a:t>Configuration de clients</a:t>
            </a:r>
          </a:p>
          <a:p>
            <a:pPr marL="828842" lvl="1" indent="-320842">
              <a:buChar char="✤"/>
            </a:pPr>
            <a:r>
              <a:t>Commande showmount : obtenir des informations sur un serveur ;</a:t>
            </a:r>
          </a:p>
          <a:p>
            <a:pPr marL="828842" lvl="1" indent="-320842">
              <a:buChar char="✤"/>
            </a:pPr>
            <a:r>
              <a:t>Commande mount : montage de répertoire :</a:t>
            </a:r>
          </a:p>
          <a:p>
            <a:pPr marL="1158688" lvl="2" indent="-320488">
              <a:spcBef>
                <a:spcPts val="1000"/>
              </a:spcBef>
              <a:buClrTx/>
              <a:buSzPct val="30000"/>
              <a:buFontTx/>
              <a:buBlip>
                <a:blip r:embed="rId3"/>
              </a:buBlip>
              <a:defRPr sz="2400">
                <a:latin typeface="Candara"/>
                <a:ea typeface="Candara"/>
                <a:cs typeface="Candara"/>
                <a:sym typeface="Candara"/>
              </a:defRPr>
            </a:pPr>
            <a:r>
              <a:rPr b="1">
                <a:solidFill>
                  <a:srgbClr val="874A3E"/>
                </a:solidFill>
                <a:latin typeface="Consolas"/>
                <a:ea typeface="Consolas"/>
                <a:cs typeface="Consolas"/>
                <a:sym typeface="Consolas"/>
              </a:rPr>
              <a:t>mount -t nfs nom_du_serveur:dossier_distant dossier_local</a:t>
            </a:r>
            <a:br>
              <a:rPr b="1">
                <a:solidFill>
                  <a:srgbClr val="874A3E"/>
                </a:solidFill>
                <a:latin typeface="Consolas"/>
                <a:ea typeface="Consolas"/>
                <a:cs typeface="Consolas"/>
                <a:sym typeface="Consolas"/>
              </a:rPr>
            </a:br>
            <a:endParaRPr b="1">
              <a:solidFill>
                <a:srgbClr val="874A3E"/>
              </a:solidFill>
              <a:latin typeface="Consolas"/>
              <a:ea typeface="Consolas"/>
              <a:cs typeface="Consolas"/>
              <a:sym typeface="Consolas"/>
            </a:endParaRPr>
          </a:p>
          <a:p>
            <a:pPr marL="828842" lvl="1" indent="-320842">
              <a:buChar char="✤"/>
            </a:pPr>
            <a:r>
              <a:t>Commande umount : démontage de répertoire.</a:t>
            </a:r>
          </a:p>
          <a:p>
            <a:pPr marL="1310105" lvl="2" indent="-294105">
              <a:buChar char="✤"/>
            </a:pPr>
            <a:r>
              <a:t>elle lit en   /etc/exports  : les répertoires à exporter, les machines qui peuvent y accéder et les droits d'accès associés.</a:t>
            </a:r>
            <a:br/>
            <a:endParaRPr/>
          </a:p>
          <a:p>
            <a:r>
              <a:t>NFSv4</a:t>
            </a:r>
          </a:p>
          <a:p>
            <a:pPr marL="828842" lvl="1" indent="-320842">
              <a:buChar char="✤"/>
            </a:pPr>
            <a:r>
              <a:t>L’IETF, Internet Engineering Task Force, est maintenant chargé du développement des protocoles NFS. </a:t>
            </a:r>
          </a:p>
          <a:p>
            <a:pPr marL="828842" lvl="1" indent="-320842">
              <a:buChar char="✤"/>
            </a:pPr>
            <a:r>
              <a:t>La version 4 de NFS est révisée en 2003 (RFC 3530) .</a:t>
            </a:r>
          </a:p>
          <a:p>
            <a:pPr marL="828842" lvl="1" indent="-320842">
              <a:buChar char="✤"/>
            </a:pPr>
            <a:r>
              <a:t>NFSv4.1 (RFC 5661) a été publié en 2010 et NFSv4.2 (RFC 7862) a été publié en 2016.</a:t>
            </a:r>
          </a:p>
        </p:txBody>
      </p:sp>
      <p:sp>
        <p:nvSpPr>
          <p:cNvPr id="817" name="2.9 - NFS ; Network File System"/>
          <p:cNvSpPr txBox="1">
            <a:spLocks noGrp="1"/>
          </p:cNvSpPr>
          <p:nvPr>
            <p:ph type="body" idx="21"/>
          </p:nvPr>
        </p:nvSpPr>
        <p:spPr>
          <a:prstGeom prst="rect">
            <a:avLst/>
          </a:prstGeom>
        </p:spPr>
        <p:txBody>
          <a:bodyPr/>
          <a:lstStyle/>
          <a:p>
            <a:r>
              <a:t>2.9 - NFS ; Network File System</a:t>
            </a:r>
          </a:p>
        </p:txBody>
      </p:sp>
      <p:sp>
        <p:nvSpPr>
          <p:cNvPr id="818"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73</a:t>
            </a:fld>
            <a:endParaRPr/>
          </a:p>
        </p:txBody>
      </p:sp>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823" name="NFSv4…"/>
          <p:cNvSpPr txBox="1">
            <a:spLocks noGrp="1"/>
          </p:cNvSpPr>
          <p:nvPr>
            <p:ph type="body" idx="1"/>
          </p:nvPr>
        </p:nvSpPr>
        <p:spPr>
          <a:xfrm>
            <a:off x="355600" y="1581150"/>
            <a:ext cx="12293600" cy="7445326"/>
          </a:xfrm>
          <a:prstGeom prst="rect">
            <a:avLst/>
          </a:prstGeom>
        </p:spPr>
        <p:txBody>
          <a:bodyPr/>
          <a:lstStyle/>
          <a:p>
            <a:r>
              <a:t>NFSv4</a:t>
            </a:r>
          </a:p>
          <a:p>
            <a:pPr marL="828842" lvl="1" indent="-320842">
              <a:buChar char="✤"/>
            </a:pPr>
            <a:r>
              <a:t>NFSv4, par rapport à ses prédécesseurs, embarque de nombreuses avancées telles que :</a:t>
            </a:r>
          </a:p>
          <a:p>
            <a:pPr marL="1310105" lvl="2" indent="-294105">
              <a:buChar char="✤"/>
            </a:pPr>
            <a:r>
              <a:t>Une technologie de cache agressive (délégation) ;</a:t>
            </a:r>
          </a:p>
          <a:p>
            <a:pPr marL="1310105" lvl="2" indent="-294105">
              <a:buChar char="✤"/>
            </a:pPr>
            <a:r>
              <a:t>Le regroupement des requêtes réseau (</a:t>
            </a:r>
            <a:r>
              <a:rPr i="1"/>
              <a:t>Compound request</a:t>
            </a:r>
            <a:r>
              <a:t>) ;</a:t>
            </a:r>
          </a:p>
          <a:p>
            <a:pPr marL="1310105" lvl="2" indent="-294105">
              <a:buChar char="✤"/>
            </a:pPr>
            <a:r>
              <a:t>La sécurisation négociée et le chiffrement des données : Kerberos 5, Certificats (SPKM, </a:t>
            </a:r>
            <a:r>
              <a:rPr i="1"/>
              <a:t>Simple Public Key Mechanism</a:t>
            </a:r>
            <a:r>
              <a:t>), Clefs publiques/privées (LIPKEY, </a:t>
            </a:r>
            <a:r>
              <a:rPr i="1"/>
              <a:t>Low Infrastructure Public Key</a:t>
            </a:r>
            <a:r>
              <a:t>) ;</a:t>
            </a:r>
          </a:p>
          <a:p>
            <a:pPr marL="1310105" lvl="2" indent="-294105">
              <a:buChar char="✤"/>
            </a:pPr>
            <a:r>
              <a:t>La capacité pour les clients de maintenir des sessions ou de les récupérer malgré un crash serveur ou une panne du réseau ;</a:t>
            </a:r>
          </a:p>
          <a:p>
            <a:pPr marL="1310105" lvl="2" indent="-294105">
              <a:buChar char="✤"/>
            </a:pPr>
            <a:r>
              <a:t>La possibilité (à terme) de rediriger la charge de serveurs saturés vers un autre serveur, de manière transparente pour les clients ;</a:t>
            </a:r>
          </a:p>
          <a:p>
            <a:pPr marL="1310105" lvl="2" indent="-294105">
              <a:buChar char="✤"/>
            </a:pPr>
            <a:r>
              <a:t>Le support d'attributs fichier nommés par l'utilisateur (ex. un attribut ‘photos’).</a:t>
            </a:r>
            <a:br/>
            <a:endParaRPr/>
          </a:p>
        </p:txBody>
      </p:sp>
      <p:sp>
        <p:nvSpPr>
          <p:cNvPr id="824" name="2.9 - NFS ; Network File System"/>
          <p:cNvSpPr txBox="1">
            <a:spLocks noGrp="1"/>
          </p:cNvSpPr>
          <p:nvPr>
            <p:ph type="body" idx="21"/>
          </p:nvPr>
        </p:nvSpPr>
        <p:spPr>
          <a:prstGeom prst="rect">
            <a:avLst/>
          </a:prstGeom>
        </p:spPr>
        <p:txBody>
          <a:bodyPr/>
          <a:lstStyle/>
          <a:p>
            <a:r>
              <a:t>2.9 - NFS ; Network File System</a:t>
            </a:r>
          </a:p>
        </p:txBody>
      </p:sp>
      <p:sp>
        <p:nvSpPr>
          <p:cNvPr id="825"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74</a:t>
            </a:fld>
            <a:endParaRPr/>
          </a:p>
        </p:txBody>
      </p:sp>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830" name="Autres systèmes de fichiers réseaux…"/>
          <p:cNvSpPr txBox="1">
            <a:spLocks noGrp="1"/>
          </p:cNvSpPr>
          <p:nvPr>
            <p:ph type="body" idx="1"/>
          </p:nvPr>
        </p:nvSpPr>
        <p:spPr>
          <a:xfrm>
            <a:off x="355600" y="1581150"/>
            <a:ext cx="12293600" cy="7445326"/>
          </a:xfrm>
          <a:prstGeom prst="rect">
            <a:avLst/>
          </a:prstGeom>
        </p:spPr>
        <p:txBody>
          <a:bodyPr/>
          <a:lstStyle/>
          <a:p>
            <a:r>
              <a:t>Autres systèmes de fichiers réseaux</a:t>
            </a:r>
          </a:p>
          <a:p>
            <a:pPr marL="828842" lvl="1" indent="-320842">
              <a:buChar char="✤"/>
            </a:pPr>
            <a:r>
              <a:rPr b="1"/>
              <a:t>SMB</a:t>
            </a:r>
            <a:r>
              <a:t>, </a:t>
            </a:r>
            <a:r>
              <a:rPr i="1"/>
              <a:t>Server Message Block2</a:t>
            </a:r>
            <a:r>
              <a:t>, permet le partage de ressources (fichiers et imprimantes) sur des réseaux locaux avec des PC sous Windows.</a:t>
            </a:r>
          </a:p>
          <a:p>
            <a:pPr marL="828842" lvl="1" indent="-320842">
              <a:buChar char="✤"/>
            </a:pPr>
            <a:r>
              <a:rPr b="1"/>
              <a:t>Samba</a:t>
            </a:r>
            <a:r>
              <a:t> est une implémentation libre des protocoles SMB/CIFS pour </a:t>
            </a:r>
            <a:r>
              <a:rPr b="1"/>
              <a:t>Linux et Unix</a:t>
            </a:r>
            <a:r>
              <a:t>. </a:t>
            </a:r>
          </a:p>
          <a:p>
            <a:pPr marL="1310105" lvl="2" indent="-294105">
              <a:buChar char="✤"/>
            </a:pPr>
            <a:r>
              <a:t>Samba v3 fournit sur un réseau local des fichiers et services d'impression pour divers clients Windows et peut s'intégrer à un domaine Windows Server ou faire partie d'un domaine Active Directory. </a:t>
            </a:r>
          </a:p>
          <a:p>
            <a:pPr marL="1310105" lvl="2" indent="-294105">
              <a:buChar char="✤"/>
            </a:pPr>
            <a:endParaRPr/>
          </a:p>
          <a:p>
            <a:r>
              <a:t>Systèmes de fichiers distribués</a:t>
            </a:r>
          </a:p>
          <a:p>
            <a:pPr marL="828842" lvl="1" indent="-320842">
              <a:buChar char="✤"/>
            </a:pPr>
            <a:r>
              <a:rPr b="1"/>
              <a:t>AFS</a:t>
            </a:r>
            <a:r>
              <a:t>, </a:t>
            </a:r>
            <a:r>
              <a:rPr i="1"/>
              <a:t>Andrew File System</a:t>
            </a:r>
            <a:r>
              <a:t>, est un système d'archivage distribué.</a:t>
            </a:r>
          </a:p>
          <a:p>
            <a:pPr marL="828842" lvl="1" indent="-320842">
              <a:buChar char="✤"/>
              <a:defRPr spc="-48"/>
            </a:pPr>
            <a:r>
              <a:rPr b="1"/>
              <a:t>Lustre</a:t>
            </a:r>
            <a:r>
              <a:t> est un système de fichiers distribué libre, souvent utilisé pour </a:t>
            </a:r>
            <a:r>
              <a:rPr b="1"/>
              <a:t>de très grandes grappes de serveurs</a:t>
            </a:r>
            <a:r>
              <a:t>.</a:t>
            </a:r>
          </a:p>
          <a:p>
            <a:pPr marL="828842" lvl="1" indent="-320842">
              <a:buChar char="✤"/>
              <a:defRPr spc="-48"/>
            </a:pPr>
            <a:endParaRPr/>
          </a:p>
          <a:p>
            <a:r>
              <a:t>Voir aussi</a:t>
            </a:r>
          </a:p>
          <a:p>
            <a:pPr marL="828842" lvl="1" indent="-320842">
              <a:buChar char="✤"/>
            </a:pPr>
            <a:r>
              <a:rPr u="sng">
                <a:solidFill>
                  <a:schemeClr val="accent5">
                    <a:satOff val="8112"/>
                    <a:lumOff val="-14630"/>
                  </a:schemeClr>
                </a:solidFill>
                <a:hlinkClick r:id="rId3"/>
              </a:rPr>
              <a:t>Apache Subversion</a:t>
            </a:r>
            <a:r>
              <a:t> et </a:t>
            </a:r>
            <a:r>
              <a:rPr u="sng">
                <a:solidFill>
                  <a:schemeClr val="accent5">
                    <a:satOff val="8112"/>
                    <a:lumOff val="-14630"/>
                  </a:schemeClr>
                </a:solidFill>
                <a:hlinkClick r:id="rId4"/>
              </a:rPr>
              <a:t>Git</a:t>
            </a:r>
            <a:r>
              <a:t>, logiciels de gestion de versions.</a:t>
            </a:r>
          </a:p>
        </p:txBody>
      </p:sp>
      <p:sp>
        <p:nvSpPr>
          <p:cNvPr id="831" name="2.9 - NFS ; Network File System"/>
          <p:cNvSpPr txBox="1">
            <a:spLocks noGrp="1"/>
          </p:cNvSpPr>
          <p:nvPr>
            <p:ph type="body" idx="21"/>
          </p:nvPr>
        </p:nvSpPr>
        <p:spPr>
          <a:prstGeom prst="rect">
            <a:avLst/>
          </a:prstGeom>
        </p:spPr>
        <p:txBody>
          <a:bodyPr/>
          <a:lstStyle/>
          <a:p>
            <a:r>
              <a:t>2.9 - NFS ; Network File System</a:t>
            </a:r>
          </a:p>
        </p:txBody>
      </p:sp>
      <p:sp>
        <p:nvSpPr>
          <p:cNvPr id="832"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75</a:t>
            </a:fld>
            <a:endParaRPr/>
          </a:p>
        </p:txBody>
      </p:sp>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 name="3 - Protocoles de transport"/>
          <p:cNvSpPr txBox="1">
            <a:spLocks noGrp="1"/>
          </p:cNvSpPr>
          <p:nvPr>
            <p:ph type="title"/>
          </p:nvPr>
        </p:nvSpPr>
        <p:spPr>
          <a:prstGeom prst="rect">
            <a:avLst/>
          </a:prstGeom>
        </p:spPr>
        <p:txBody>
          <a:bodyPr/>
          <a:lstStyle>
            <a:lvl1pPr defTabSz="432308">
              <a:defRPr sz="3404" spc="-68"/>
            </a:lvl1pPr>
          </a:lstStyle>
          <a:p>
            <a:r>
              <a:t>3 - Protocoles de transport</a:t>
            </a:r>
          </a:p>
        </p:txBody>
      </p:sp>
      <p:sp>
        <p:nvSpPr>
          <p:cNvPr id="837" name="La couche transport de l’architecture TCP/IP…"/>
          <p:cNvSpPr txBox="1">
            <a:spLocks noGrp="1"/>
          </p:cNvSpPr>
          <p:nvPr>
            <p:ph type="body" idx="1"/>
          </p:nvPr>
        </p:nvSpPr>
        <p:spPr>
          <a:xfrm>
            <a:off x="355600" y="1581150"/>
            <a:ext cx="12293600" cy="7445326"/>
          </a:xfrm>
          <a:prstGeom prst="rect">
            <a:avLst/>
          </a:prstGeom>
        </p:spPr>
        <p:txBody>
          <a:bodyPr/>
          <a:lstStyle/>
          <a:p>
            <a:r>
              <a:t>La couche transport de l’architecture TCP/IP</a:t>
            </a:r>
          </a:p>
          <a:p>
            <a:r>
              <a:t>Ses deux principaux protocoles sont :</a:t>
            </a:r>
          </a:p>
          <a:p>
            <a:pPr marL="828842" lvl="1" indent="-320842">
              <a:buChar char="✤"/>
            </a:pPr>
            <a:r>
              <a:t>TCP, </a:t>
            </a:r>
            <a:r>
              <a:rPr i="1"/>
              <a:t>Transmission Control Protocol,</a:t>
            </a:r>
            <a:r>
              <a:t> propose un service fiable orienté connexion</a:t>
            </a:r>
          </a:p>
          <a:p>
            <a:pPr marL="828842" lvl="1" indent="-320842">
              <a:buChar char="✤"/>
            </a:pPr>
            <a:r>
              <a:t>UDP, </a:t>
            </a:r>
            <a:r>
              <a:rPr i="1"/>
              <a:t>User Datagram Protocol,</a:t>
            </a:r>
            <a:r>
              <a:t> est un protocole plus simple, non fiable et sans connexion</a:t>
            </a:r>
          </a:p>
          <a:p>
            <a:r>
              <a:t>On trouve également :</a:t>
            </a:r>
          </a:p>
          <a:p>
            <a:pPr marL="828842" lvl="1" indent="-320842">
              <a:buChar char="✤"/>
            </a:pPr>
            <a:r>
              <a:t>QUIC, </a:t>
            </a:r>
            <a:r>
              <a:rPr i="1"/>
              <a:t>Quick UDP Internet Connections, </a:t>
            </a:r>
            <a:r>
              <a:t>transport pour </a:t>
            </a:r>
            <a:r>
              <a:rPr b="1"/>
              <a:t>HTTP/3</a:t>
            </a:r>
          </a:p>
          <a:p>
            <a:pPr marL="828842" lvl="1" indent="-320842">
              <a:buChar char="✤"/>
            </a:pPr>
            <a:r>
              <a:t>MPTCP, </a:t>
            </a:r>
            <a:r>
              <a:rPr i="1"/>
              <a:t>MultiPath TCP ; </a:t>
            </a:r>
            <a:r>
              <a:t>permettre à  TCP d'utiliser plusieurs chemins d'accès</a:t>
            </a:r>
          </a:p>
          <a:p>
            <a:pPr marL="828842" lvl="1" indent="-320842">
              <a:buChar char="✤"/>
            </a:pPr>
            <a:r>
              <a:t>RTP, </a:t>
            </a:r>
            <a:r>
              <a:rPr i="1"/>
              <a:t>Real-Time Transport Protocol</a:t>
            </a:r>
            <a:r>
              <a:t> permet le transport de données soumises à des contraintes de temps réel, tels que des flux média audio ou vidéo. </a:t>
            </a:r>
          </a:p>
          <a:p>
            <a:pPr marL="1310105" lvl="2" indent="-294105">
              <a:buChar char="✤"/>
            </a:pPr>
            <a:r>
              <a:t>Il utilise en fait UDP.</a:t>
            </a:r>
          </a:p>
          <a:p>
            <a:pPr marL="1310105" lvl="2" indent="-294105">
              <a:buChar char="✤"/>
            </a:pPr>
            <a:r>
              <a:t>Il permet le transport de média pour les services de la voix sur IP, de vidéo conférence et de streaming.</a:t>
            </a:r>
          </a:p>
          <a:p>
            <a:pPr marL="1310105" lvl="2" indent="-294105">
              <a:buChar char="✤"/>
            </a:pPr>
            <a:r>
              <a:t>RTP, protocole de transport, est toujours associé à un protocole de niveau Application comme SIP, </a:t>
            </a:r>
            <a:r>
              <a:rPr i="1"/>
              <a:t>Session Initiation Protocol</a:t>
            </a:r>
            <a:r>
              <a:t> (VoIP ou vidéo conférence) ou RTSP, </a:t>
            </a:r>
            <a:r>
              <a:rPr i="1"/>
              <a:t>Real Time Streaming Protocol</a:t>
            </a:r>
            <a:r>
              <a:t>.</a:t>
            </a:r>
          </a:p>
        </p:txBody>
      </p:sp>
      <p:sp>
        <p:nvSpPr>
          <p:cNvPr id="838" name="3.1 - Préambule"/>
          <p:cNvSpPr txBox="1">
            <a:spLocks noGrp="1"/>
          </p:cNvSpPr>
          <p:nvPr>
            <p:ph type="body" idx="21"/>
          </p:nvPr>
        </p:nvSpPr>
        <p:spPr>
          <a:prstGeom prst="rect">
            <a:avLst/>
          </a:prstGeom>
        </p:spPr>
        <p:txBody>
          <a:bodyPr/>
          <a:lstStyle/>
          <a:p>
            <a:r>
              <a:t>3.1 - Préambule</a:t>
            </a:r>
          </a:p>
        </p:txBody>
      </p:sp>
      <p:sp>
        <p:nvSpPr>
          <p:cNvPr id="839"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76</a:t>
            </a:fld>
            <a:endParaRPr/>
          </a:p>
        </p:txBody>
      </p:sp>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 name="3 - Protocoles de transport"/>
          <p:cNvSpPr txBox="1">
            <a:spLocks noGrp="1"/>
          </p:cNvSpPr>
          <p:nvPr>
            <p:ph type="title"/>
          </p:nvPr>
        </p:nvSpPr>
        <p:spPr>
          <a:prstGeom prst="rect">
            <a:avLst/>
          </a:prstGeom>
        </p:spPr>
        <p:txBody>
          <a:bodyPr/>
          <a:lstStyle>
            <a:lvl1pPr defTabSz="432308">
              <a:defRPr sz="3404" spc="-68"/>
            </a:lvl1pPr>
          </a:lstStyle>
          <a:p>
            <a:r>
              <a:t>3 - Protocoles de transport</a:t>
            </a:r>
          </a:p>
        </p:txBody>
      </p:sp>
      <p:sp>
        <p:nvSpPr>
          <p:cNvPr id="842" name="Voir le cours UTC505…"/>
          <p:cNvSpPr txBox="1">
            <a:spLocks noGrp="1"/>
          </p:cNvSpPr>
          <p:nvPr>
            <p:ph type="body" idx="1"/>
          </p:nvPr>
        </p:nvSpPr>
        <p:spPr>
          <a:xfrm>
            <a:off x="355600" y="1581150"/>
            <a:ext cx="12293600" cy="7445326"/>
          </a:xfrm>
          <a:prstGeom prst="rect">
            <a:avLst/>
          </a:prstGeom>
        </p:spPr>
        <p:txBody>
          <a:bodyPr/>
          <a:lstStyle/>
          <a:p>
            <a:r>
              <a:t>Voir le cours UTC505</a:t>
            </a:r>
          </a:p>
          <a:p>
            <a:pPr marL="828842" lvl="1" indent="-320842">
              <a:buChar char="✤"/>
            </a:pPr>
            <a:r>
              <a:t>Le paragraphe 4 — </a:t>
            </a:r>
            <a:r>
              <a:rPr i="1"/>
              <a:t>La couche Transport dans Internet</a:t>
            </a:r>
            <a:r>
              <a:t> — du chapitre 5 du cours UTC505 détaille les protocoles TCP et UDP.</a:t>
            </a:r>
          </a:p>
          <a:p>
            <a:pPr marL="828842" lvl="1" indent="-320842">
              <a:buChar char="✤"/>
            </a:pPr>
            <a:r>
              <a:rPr u="sng">
                <a:solidFill>
                  <a:schemeClr val="accent5">
                    <a:satOff val="8112"/>
                    <a:lumOff val="-14630"/>
                  </a:schemeClr>
                </a:solidFill>
                <a:hlinkClick r:id="rId3"/>
              </a:rPr>
              <a:t>Extrait du cours UTC505</a:t>
            </a:r>
          </a:p>
        </p:txBody>
      </p:sp>
      <p:sp>
        <p:nvSpPr>
          <p:cNvPr id="843" name="3.2 - TCP et UDP"/>
          <p:cNvSpPr txBox="1">
            <a:spLocks noGrp="1"/>
          </p:cNvSpPr>
          <p:nvPr>
            <p:ph type="body" idx="21"/>
          </p:nvPr>
        </p:nvSpPr>
        <p:spPr>
          <a:prstGeom prst="rect">
            <a:avLst/>
          </a:prstGeom>
        </p:spPr>
        <p:txBody>
          <a:bodyPr/>
          <a:lstStyle/>
          <a:p>
            <a:r>
              <a:t>3.2 - TCP et UDP</a:t>
            </a:r>
          </a:p>
        </p:txBody>
      </p:sp>
      <p:sp>
        <p:nvSpPr>
          <p:cNvPr id="844"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77</a:t>
            </a:fld>
            <a:endParaRPr/>
          </a:p>
        </p:txBody>
      </p:sp>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8" name="3 - Protocoles de transport"/>
          <p:cNvSpPr txBox="1">
            <a:spLocks noGrp="1"/>
          </p:cNvSpPr>
          <p:nvPr>
            <p:ph type="title"/>
          </p:nvPr>
        </p:nvSpPr>
        <p:spPr>
          <a:prstGeom prst="rect">
            <a:avLst/>
          </a:prstGeom>
        </p:spPr>
        <p:txBody>
          <a:bodyPr/>
          <a:lstStyle>
            <a:lvl1pPr defTabSz="432308">
              <a:defRPr sz="3404" spc="-68"/>
            </a:lvl1pPr>
          </a:lstStyle>
          <a:p>
            <a:r>
              <a:t>3 - Protocoles de transport</a:t>
            </a:r>
          </a:p>
        </p:txBody>
      </p:sp>
      <p:sp>
        <p:nvSpPr>
          <p:cNvPr id="849" name="QUIC, Quick UDP Internet Connections…"/>
          <p:cNvSpPr txBox="1">
            <a:spLocks noGrp="1"/>
          </p:cNvSpPr>
          <p:nvPr>
            <p:ph type="body" idx="1"/>
          </p:nvPr>
        </p:nvSpPr>
        <p:spPr>
          <a:xfrm>
            <a:off x="355600" y="1581150"/>
            <a:ext cx="12293600" cy="7445326"/>
          </a:xfrm>
          <a:prstGeom prst="rect">
            <a:avLst/>
          </a:prstGeom>
        </p:spPr>
        <p:txBody>
          <a:bodyPr/>
          <a:lstStyle/>
          <a:p>
            <a:r>
              <a:t>QUIC, </a:t>
            </a:r>
            <a:r>
              <a:rPr i="1"/>
              <a:t>Quick UDP Internet Connections</a:t>
            </a:r>
          </a:p>
          <a:p>
            <a:pPr marL="828842" lvl="1" indent="-320842">
              <a:buChar char="✤"/>
              <a:defRPr spc="-96"/>
            </a:pPr>
            <a:r>
              <a:t>Nouveau protocole de transport standardisé en juin 2021 </a:t>
            </a:r>
            <a:br/>
            <a:r>
              <a:t>(RFC 9000), conçu au départ par Google.</a:t>
            </a:r>
          </a:p>
          <a:p>
            <a:pPr marL="828842" lvl="1" indent="-320842">
              <a:buChar char="✤"/>
              <a:defRPr spc="-96"/>
            </a:pPr>
            <a:r>
              <a:t>Adopté par l’IETF, </a:t>
            </a:r>
            <a:r>
              <a:rPr i="1"/>
              <a:t>Internet Engineering </a:t>
            </a:r>
            <a:br>
              <a:rPr i="1"/>
            </a:br>
            <a:r>
              <a:rPr i="1"/>
              <a:t>Task Force,</a:t>
            </a:r>
            <a:r>
              <a:t> pour </a:t>
            </a:r>
            <a:r>
              <a:rPr b="1"/>
              <a:t>remplacer TCP</a:t>
            </a:r>
            <a:r>
              <a:t> dans le </a:t>
            </a:r>
            <a:br/>
            <a:r>
              <a:t>prochain protocole HTTP/3, alias </a:t>
            </a:r>
            <a:br/>
            <a:r>
              <a:rPr i="1"/>
              <a:t>HTTP-over-QUIC.</a:t>
            </a:r>
          </a:p>
          <a:p>
            <a:pPr marL="828842" lvl="1" indent="-320842">
              <a:buChar char="✤"/>
              <a:defRPr spc="-96"/>
            </a:pPr>
            <a:r>
              <a:t>QUIC utilise UDP et un chiffrement </a:t>
            </a:r>
            <a:br/>
            <a:r>
              <a:t>équivalent à TLS (</a:t>
            </a:r>
            <a:r>
              <a:rPr i="1"/>
              <a:t>Transport Layer </a:t>
            </a:r>
            <a:br>
              <a:rPr i="1"/>
            </a:br>
            <a:r>
              <a:rPr i="1"/>
              <a:t>Security</a:t>
            </a:r>
            <a:r>
              <a:t>)</a:t>
            </a:r>
          </a:p>
          <a:p>
            <a:pPr marL="828842" lvl="1" indent="-320842">
              <a:buChar char="✤"/>
            </a:pPr>
            <a:r>
              <a:t>Avec QUIC, le chiffrement est </a:t>
            </a:r>
            <a:br/>
            <a:r>
              <a:t>obligatoire. </a:t>
            </a:r>
          </a:p>
          <a:p>
            <a:pPr marL="1310105" lvl="2" indent="-294105">
              <a:buChar char="✤"/>
            </a:pPr>
            <a:r>
              <a:t>TLS ne fait que la poignée de </a:t>
            </a:r>
            <a:br/>
            <a:r>
              <a:t>main initiale et l'échange des clés. </a:t>
            </a:r>
            <a:br/>
            <a:r>
              <a:t>QUIC chiffre ensuite tout seul </a:t>
            </a:r>
            <a:br/>
            <a:r>
              <a:t>comme un grand, en utilisant </a:t>
            </a:r>
            <a:br/>
            <a:r>
              <a:t>les clés fournies par TLS.</a:t>
            </a:r>
          </a:p>
        </p:txBody>
      </p:sp>
      <p:sp>
        <p:nvSpPr>
          <p:cNvPr id="850" name="3.3 - QUIC"/>
          <p:cNvSpPr txBox="1">
            <a:spLocks noGrp="1"/>
          </p:cNvSpPr>
          <p:nvPr>
            <p:ph type="body" idx="21"/>
          </p:nvPr>
        </p:nvSpPr>
        <p:spPr>
          <a:prstGeom prst="rect">
            <a:avLst/>
          </a:prstGeom>
        </p:spPr>
        <p:txBody>
          <a:bodyPr/>
          <a:lstStyle/>
          <a:p>
            <a:r>
              <a:t>3.3 - QUIC</a:t>
            </a:r>
          </a:p>
        </p:txBody>
      </p:sp>
      <p:sp>
        <p:nvSpPr>
          <p:cNvPr id="851"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78</a:t>
            </a:fld>
            <a:endParaRPr/>
          </a:p>
        </p:txBody>
      </p:sp>
      <p:grpSp>
        <p:nvGrpSpPr>
          <p:cNvPr id="854" name="http2-quic-udp.png"/>
          <p:cNvGrpSpPr/>
          <p:nvPr/>
        </p:nvGrpSpPr>
        <p:grpSpPr>
          <a:xfrm>
            <a:off x="6102108" y="5455066"/>
            <a:ext cx="6840345" cy="3372525"/>
            <a:chOff x="0" y="0"/>
            <a:chExt cx="6840344" cy="3372523"/>
          </a:xfrm>
        </p:grpSpPr>
        <p:pic>
          <p:nvPicPr>
            <p:cNvPr id="853" name="http2-quic-udp.png" descr="http2-quic-udp.png"/>
            <p:cNvPicPr>
              <a:picLocks noChangeAspect="1"/>
            </p:cNvPicPr>
            <p:nvPr/>
          </p:nvPicPr>
          <p:blipFill>
            <a:blip r:embed="rId3"/>
            <a:srcRect/>
            <a:stretch>
              <a:fillRect/>
            </a:stretch>
          </p:blipFill>
          <p:spPr>
            <a:xfrm>
              <a:off x="243180" y="191761"/>
              <a:ext cx="6353984" cy="2836601"/>
            </a:xfrm>
            <a:prstGeom prst="rect">
              <a:avLst/>
            </a:prstGeom>
            <a:ln>
              <a:noFill/>
            </a:ln>
            <a:effectLst/>
          </p:spPr>
        </p:pic>
        <p:pic>
          <p:nvPicPr>
            <p:cNvPr id="852" name="http2-quic-udp.png" descr="http2-quic-udp.png"/>
            <p:cNvPicPr>
              <a:picLocks/>
            </p:cNvPicPr>
            <p:nvPr/>
          </p:nvPicPr>
          <p:blipFill>
            <a:blip r:embed="rId4"/>
            <a:stretch>
              <a:fillRect/>
            </a:stretch>
          </p:blipFill>
          <p:spPr>
            <a:xfrm>
              <a:off x="-1" y="-1"/>
              <a:ext cx="6840346" cy="3372525"/>
            </a:xfrm>
            <a:prstGeom prst="rect">
              <a:avLst/>
            </a:prstGeom>
            <a:effectLst/>
          </p:spPr>
        </p:pic>
      </p:grpSp>
      <p:sp>
        <p:nvSpPr>
          <p:cNvPr id="855" name="Fig 3.2 - Architecture de QUIC"/>
          <p:cNvSpPr txBox="1"/>
          <p:nvPr/>
        </p:nvSpPr>
        <p:spPr>
          <a:xfrm>
            <a:off x="8394662" y="8858737"/>
            <a:ext cx="2851151"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normAutofit/>
          </a:bodyPr>
          <a:lstStyle>
            <a:lvl1pPr defTabSz="450000">
              <a:spcBef>
                <a:spcPts val="0"/>
              </a:spcBef>
              <a:defRPr sz="1600" i="0">
                <a:solidFill>
                  <a:srgbClr val="000000"/>
                </a:solidFill>
                <a:latin typeface="+mn-lt"/>
                <a:ea typeface="+mn-ea"/>
                <a:cs typeface="+mn-cs"/>
                <a:sym typeface="Trebuchet MS"/>
              </a:defRPr>
            </a:lvl1pPr>
          </a:lstStyle>
          <a:p>
            <a:r>
              <a:t>Fig 3.2 - Architecture de QUIC</a:t>
            </a:r>
          </a:p>
        </p:txBody>
      </p:sp>
      <p:pic>
        <p:nvPicPr>
          <p:cNvPr id="856" name="QUIC.png" descr="QUIC.png"/>
          <p:cNvPicPr>
            <a:picLocks noChangeAspect="1"/>
          </p:cNvPicPr>
          <p:nvPr/>
        </p:nvPicPr>
        <p:blipFill>
          <a:blip r:embed="rId5"/>
          <a:stretch>
            <a:fillRect/>
          </a:stretch>
        </p:blipFill>
        <p:spPr>
          <a:xfrm>
            <a:off x="10056788" y="1581150"/>
            <a:ext cx="2516630" cy="2199534"/>
          </a:xfrm>
          <a:prstGeom prst="rect">
            <a:avLst/>
          </a:prstGeom>
          <a:ln w="12700">
            <a:miter lim="400000"/>
          </a:ln>
        </p:spPr>
      </p:pic>
      <p:sp>
        <p:nvSpPr>
          <p:cNvPr id="857" name="Fig 3.1 - Logo de QUIC"/>
          <p:cNvSpPr txBox="1"/>
          <p:nvPr/>
        </p:nvSpPr>
        <p:spPr>
          <a:xfrm>
            <a:off x="9931259" y="3940574"/>
            <a:ext cx="2143523"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normAutofit/>
          </a:bodyPr>
          <a:lstStyle>
            <a:lvl1pPr defTabSz="450000">
              <a:spcBef>
                <a:spcPts val="0"/>
              </a:spcBef>
              <a:defRPr sz="1600" i="0">
                <a:solidFill>
                  <a:srgbClr val="000000"/>
                </a:solidFill>
                <a:latin typeface="+mn-lt"/>
                <a:ea typeface="+mn-ea"/>
                <a:cs typeface="+mn-cs"/>
                <a:sym typeface="Trebuchet MS"/>
              </a:defRPr>
            </a:lvl1pPr>
          </a:lstStyle>
          <a:p>
            <a:r>
              <a:t>Fig 3.1 - Logo de QUIC</a:t>
            </a:r>
          </a:p>
        </p:txBody>
      </p:sp>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 name="3 - Protocoles de transport"/>
          <p:cNvSpPr txBox="1">
            <a:spLocks noGrp="1"/>
          </p:cNvSpPr>
          <p:nvPr>
            <p:ph type="title"/>
          </p:nvPr>
        </p:nvSpPr>
        <p:spPr>
          <a:prstGeom prst="rect">
            <a:avLst/>
          </a:prstGeom>
        </p:spPr>
        <p:txBody>
          <a:bodyPr/>
          <a:lstStyle>
            <a:lvl1pPr defTabSz="432308">
              <a:defRPr sz="3404" spc="-68"/>
            </a:lvl1pPr>
          </a:lstStyle>
          <a:p>
            <a:r>
              <a:t>3 - Protocoles de transport</a:t>
            </a:r>
          </a:p>
        </p:txBody>
      </p:sp>
      <p:sp>
        <p:nvSpPr>
          <p:cNvPr id="862" name="QUIC, Quick UDP Internet Connections…"/>
          <p:cNvSpPr txBox="1">
            <a:spLocks noGrp="1"/>
          </p:cNvSpPr>
          <p:nvPr>
            <p:ph type="body" idx="1"/>
          </p:nvPr>
        </p:nvSpPr>
        <p:spPr>
          <a:xfrm>
            <a:off x="355600" y="1581150"/>
            <a:ext cx="12293600" cy="7445326"/>
          </a:xfrm>
          <a:prstGeom prst="rect">
            <a:avLst/>
          </a:prstGeom>
        </p:spPr>
        <p:txBody>
          <a:bodyPr/>
          <a:lstStyle/>
          <a:p>
            <a:r>
              <a:t>QUIC, </a:t>
            </a:r>
            <a:r>
              <a:rPr i="1"/>
              <a:t>Quick UDP Internet Connections</a:t>
            </a:r>
          </a:p>
          <a:p>
            <a:pPr marL="828842" lvl="1" indent="-320842">
              <a:buChar char="✤"/>
            </a:pPr>
            <a:r>
              <a:t>De nombreuses améliorations :</a:t>
            </a:r>
          </a:p>
          <a:p>
            <a:pPr marL="1310105" lvl="2" indent="-294105">
              <a:buChar char="✤"/>
            </a:pPr>
            <a:r>
              <a:t>L'objectif principal de QUIC est d'améliorer la performance perçue des applications Web orientées connexion qui utilisent actuellement TCP.</a:t>
            </a:r>
          </a:p>
          <a:p>
            <a:pPr marL="1310105" lvl="2" indent="-294105">
              <a:buChar char="✤"/>
            </a:pPr>
            <a:r>
              <a:t>QUIC prend en charge un ensemble de </a:t>
            </a:r>
            <a:r>
              <a:rPr b="1"/>
              <a:t>connexions multiplexées</a:t>
            </a:r>
            <a:r>
              <a:t> entre deux points de terminaison à travers UDP</a:t>
            </a:r>
          </a:p>
          <a:p>
            <a:pPr marL="1310105" lvl="2" indent="-294105">
              <a:buChar char="✤"/>
            </a:pPr>
            <a:r>
              <a:t>Connexion rapide et une </a:t>
            </a:r>
            <a:r>
              <a:rPr b="1"/>
              <a:t>latence réduite </a:t>
            </a:r>
            <a:r>
              <a:t>:</a:t>
            </a:r>
          </a:p>
        </p:txBody>
      </p:sp>
      <p:sp>
        <p:nvSpPr>
          <p:cNvPr id="863" name="3.3 - QUIC"/>
          <p:cNvSpPr txBox="1">
            <a:spLocks noGrp="1"/>
          </p:cNvSpPr>
          <p:nvPr>
            <p:ph type="body" idx="21"/>
          </p:nvPr>
        </p:nvSpPr>
        <p:spPr>
          <a:prstGeom prst="rect">
            <a:avLst/>
          </a:prstGeom>
        </p:spPr>
        <p:txBody>
          <a:bodyPr/>
          <a:lstStyle/>
          <a:p>
            <a:r>
              <a:t>3.3 - QUIC</a:t>
            </a:r>
          </a:p>
        </p:txBody>
      </p:sp>
      <p:sp>
        <p:nvSpPr>
          <p:cNvPr id="864"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79</a:t>
            </a:fld>
            <a:endParaRPr/>
          </a:p>
        </p:txBody>
      </p:sp>
      <p:pic>
        <p:nvPicPr>
          <p:cNvPr id="865" name="Quic-0-RTT.jpg" descr="Quic-0-RTT.jpg"/>
          <p:cNvPicPr>
            <a:picLocks noChangeAspect="1"/>
          </p:cNvPicPr>
          <p:nvPr/>
        </p:nvPicPr>
        <p:blipFill>
          <a:blip r:embed="rId3"/>
          <a:stretch>
            <a:fillRect/>
          </a:stretch>
        </p:blipFill>
        <p:spPr>
          <a:xfrm>
            <a:off x="6491626" y="4778576"/>
            <a:ext cx="6318711" cy="3396848"/>
          </a:xfrm>
          <a:prstGeom prst="rect">
            <a:avLst/>
          </a:prstGeom>
          <a:ln w="12700">
            <a:miter lim="400000"/>
          </a:ln>
        </p:spPr>
      </p:pic>
      <p:sp>
        <p:nvSpPr>
          <p:cNvPr id="866" name="Lors de sa première connexion, le client envoie une requête initiale avec toutes les informations nécessaires. À ce paquet, le serveur renvoie un autre paquet (Certificats, etc) ainsi qu’un identifiant qui sera associé à ce client. Cela implique 1 RTT, r"/>
          <p:cNvSpPr txBox="1"/>
          <p:nvPr/>
        </p:nvSpPr>
        <p:spPr>
          <a:xfrm>
            <a:off x="355600" y="4472219"/>
            <a:ext cx="6111312" cy="74453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marL="1791368" lvl="3" indent="-267368">
              <a:spcBef>
                <a:spcPts val="600"/>
              </a:spcBef>
              <a:buClr>
                <a:srgbClr val="991200"/>
              </a:buClr>
              <a:buSzPct val="70000"/>
              <a:buFont typeface="Zapf Dingbats"/>
              <a:buChar char="✤"/>
              <a:defRPr sz="2000" i="0" spc="-19">
                <a:solidFill>
                  <a:srgbClr val="000000"/>
                </a:solidFill>
                <a:latin typeface="+mj-lt"/>
                <a:ea typeface="+mj-ea"/>
                <a:cs typeface="+mj-cs"/>
                <a:sym typeface="Book Antiqua"/>
              </a:defRPr>
            </a:pPr>
            <a:r>
              <a:t>Lors de sa première connexion, le client envoie une requête initiale avec toutes les informations nécessaires. À ce paquet, le serveur renvoie un autre paquet (Certificats, etc) ainsi qu’un identifiant qui sera associé à ce client. Cela implique 1 RTT, </a:t>
            </a:r>
            <a:r>
              <a:rPr i="1"/>
              <a:t>round trip time</a:t>
            </a:r>
            <a:r>
              <a:t>. </a:t>
            </a:r>
          </a:p>
          <a:p>
            <a:pPr marL="1791368" lvl="3" indent="-267368">
              <a:spcBef>
                <a:spcPts val="600"/>
              </a:spcBef>
              <a:buClr>
                <a:srgbClr val="991200"/>
              </a:buClr>
              <a:buSzPct val="70000"/>
              <a:buFont typeface="Zapf Dingbats"/>
              <a:buChar char="✤"/>
              <a:defRPr sz="2000" i="0" spc="-79">
                <a:solidFill>
                  <a:srgbClr val="000000"/>
                </a:solidFill>
                <a:latin typeface="+mj-lt"/>
                <a:ea typeface="+mj-ea"/>
                <a:cs typeface="+mj-cs"/>
                <a:sym typeface="Book Antiqua"/>
              </a:defRPr>
            </a:pPr>
            <a:r>
              <a:t>À sa prochaine connexion, le client n’aura pas besoin de refaire cette requête tant que le serveur n’aura pas changé de cycle de vie. On arrive à 0 RTT.</a:t>
            </a:r>
          </a:p>
          <a:p>
            <a:pPr marL="1310105" lvl="2" indent="-294105">
              <a:spcBef>
                <a:spcPts val="600"/>
              </a:spcBef>
              <a:buClr>
                <a:srgbClr val="991200"/>
              </a:buClr>
              <a:buSzPct val="70000"/>
              <a:buFont typeface="Zapf Dingbats"/>
              <a:buChar char="✤"/>
              <a:defRPr sz="2200" i="0">
                <a:solidFill>
                  <a:srgbClr val="000000"/>
                </a:solidFill>
                <a:latin typeface="+mj-lt"/>
                <a:ea typeface="+mj-ea"/>
                <a:cs typeface="+mj-cs"/>
                <a:sym typeface="Book Antiqua"/>
              </a:defRPr>
            </a:pPr>
            <a:r>
              <a:t>Une estimation de la bande passante dans chaque direction permet d'éviter la congestion.</a:t>
            </a:r>
          </a:p>
        </p:txBody>
      </p:sp>
      <p:sp>
        <p:nvSpPr>
          <p:cNvPr id="867" name="Fig 3.3 - Établissement de connexion à 0 RTT"/>
          <p:cNvSpPr txBox="1"/>
          <p:nvPr/>
        </p:nvSpPr>
        <p:spPr>
          <a:xfrm>
            <a:off x="8474774" y="8353631"/>
            <a:ext cx="4212233"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normAutofit/>
          </a:bodyPr>
          <a:lstStyle>
            <a:lvl1pPr defTabSz="450000">
              <a:spcBef>
                <a:spcPts val="0"/>
              </a:spcBef>
              <a:defRPr sz="1600" i="0">
                <a:solidFill>
                  <a:srgbClr val="000000"/>
                </a:solidFill>
                <a:latin typeface="+mn-lt"/>
                <a:ea typeface="+mn-ea"/>
                <a:cs typeface="+mn-cs"/>
                <a:sym typeface="Trebuchet MS"/>
              </a:defRPr>
            </a:lvl1pPr>
          </a:lstStyle>
          <a:p>
            <a:r>
              <a:t>Fig 3.3 - Établissement de connexion à 0 RTT</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195" name="2.1 - DNS - Domain Name System Nom de domaine"/>
          <p:cNvSpPr txBox="1">
            <a:spLocks noGrp="1"/>
          </p:cNvSpPr>
          <p:nvPr>
            <p:ph type="body" idx="21"/>
          </p:nvPr>
        </p:nvSpPr>
        <p:spPr>
          <a:prstGeom prst="rect">
            <a:avLst/>
          </a:prstGeom>
        </p:spPr>
        <p:txBody>
          <a:bodyPr/>
          <a:lstStyle>
            <a:lvl1pPr>
              <a:tabLst>
                <a:tab pos="12039600" algn="r"/>
              </a:tabLst>
            </a:lvl1pPr>
          </a:lstStyle>
          <a:p>
            <a:r>
              <a:t>2.1 - DNS - Domain Name System	Nom de domaine           </a:t>
            </a:r>
          </a:p>
        </p:txBody>
      </p:sp>
      <p:sp>
        <p:nvSpPr>
          <p:cNvPr id="196" name="Nom de domaine…"/>
          <p:cNvSpPr txBox="1">
            <a:spLocks noGrp="1"/>
          </p:cNvSpPr>
          <p:nvPr>
            <p:ph type="body" idx="1"/>
          </p:nvPr>
        </p:nvSpPr>
        <p:spPr>
          <a:xfrm>
            <a:off x="355600" y="1684734"/>
            <a:ext cx="12293600" cy="7652389"/>
          </a:xfrm>
          <a:prstGeom prst="rect">
            <a:avLst/>
          </a:prstGeom>
        </p:spPr>
        <p:txBody>
          <a:bodyPr/>
          <a:lstStyle/>
          <a:p>
            <a:r>
              <a:t>Nom de domaine</a:t>
            </a:r>
          </a:p>
          <a:p>
            <a:pPr lvl="1"/>
            <a:r>
              <a:t>Il résulte d’un système hiérarchique :</a:t>
            </a:r>
          </a:p>
          <a:p>
            <a:pPr marL="1295400" lvl="2" indent="-279400">
              <a:buChar char="★"/>
            </a:pPr>
            <a:r>
              <a:t>Domaine de haut-niveau (TLD, </a:t>
            </a:r>
            <a:r>
              <a:rPr b="1" i="1"/>
              <a:t>Top Level Domain</a:t>
            </a:r>
            <a:r>
              <a:t>) ou domaine de premier niveau</a:t>
            </a:r>
          </a:p>
          <a:p>
            <a:pPr marL="1778000" lvl="3" indent="-254000">
              <a:buSzPct val="70000"/>
              <a:buChar char="★"/>
            </a:pPr>
            <a:r>
              <a:rPr b="1"/>
              <a:t>Générique</a:t>
            </a:r>
            <a:r>
              <a:t> : gTLD ; </a:t>
            </a:r>
            <a:r>
              <a:rPr i="1"/>
              <a:t>generic TLD</a:t>
            </a:r>
            <a:br/>
            <a:r>
              <a:t>Ex. : .com, .net, .org, .mil, .gov, .biz, .info, .name, .pro, .aero, .coop, .xxx, .museum…</a:t>
            </a:r>
            <a:br/>
            <a:br/>
            <a:r>
              <a:t>Depuis 2014, des milliers de nouveaux gTLD (nommés nTLD pour </a:t>
            </a:r>
            <a:r>
              <a:rPr b="1"/>
              <a:t>News TLD</a:t>
            </a:r>
            <a:r>
              <a:t>) peuvent être demandés, avec priorité aux propriétaires de marques déposées. </a:t>
            </a:r>
            <a:br/>
            <a:r>
              <a:t>Ex. : .paris, .bzh, .sncf, .guru…</a:t>
            </a:r>
            <a:br/>
            <a:endParaRPr/>
          </a:p>
          <a:p>
            <a:pPr marL="1778000" lvl="3" indent="-254000">
              <a:buSzPct val="70000"/>
              <a:buChar char="★"/>
            </a:pPr>
            <a:r>
              <a:rPr b="1"/>
              <a:t>National</a:t>
            </a:r>
            <a:r>
              <a:t> : ccTLD ; </a:t>
            </a:r>
            <a:r>
              <a:rPr i="1"/>
              <a:t>country code TLD</a:t>
            </a:r>
            <a:br/>
            <a:r>
              <a:t>Ex. : .fr, .uk, .nl, .it, .jp, .eu, .us…</a:t>
            </a:r>
            <a:br/>
            <a:endParaRPr/>
          </a:p>
          <a:p>
            <a:pPr marL="1295400" lvl="2" indent="-279400">
              <a:buChar char="★"/>
            </a:pPr>
            <a:r>
              <a:t>Sous-domaine ou </a:t>
            </a:r>
            <a:r>
              <a:rPr b="1" i="1"/>
              <a:t>label</a:t>
            </a:r>
            <a:r>
              <a:t> : chaque sous-domaine est enregistré auprès du domaine supérieur.</a:t>
            </a:r>
            <a:br/>
            <a:r>
              <a:t>Il faut donc :</a:t>
            </a:r>
          </a:p>
          <a:p>
            <a:pPr marL="1778000" lvl="3" indent="-254000">
              <a:buSzPct val="70000"/>
              <a:buChar char="★"/>
            </a:pPr>
            <a:r>
              <a:t>la validation du domaine supérieur</a:t>
            </a:r>
          </a:p>
          <a:p>
            <a:pPr marL="1778000" lvl="3" indent="-254000">
              <a:buSzPct val="70000"/>
              <a:buChar char="★"/>
            </a:pPr>
            <a:r>
              <a:t>ajouter un enregistrement dans les serveurs de noms du domaine supérieur.</a:t>
            </a:r>
            <a:br/>
            <a:endParaRPr/>
          </a:p>
          <a:p>
            <a:pPr marL="1295400" lvl="2" indent="-279400">
              <a:buChar char="★"/>
            </a:pPr>
            <a:r>
              <a:t>Par exemple, dans le domaine </a:t>
            </a:r>
            <a:r>
              <a:rPr>
                <a:solidFill>
                  <a:schemeClr val="accent5">
                    <a:satOff val="8112"/>
                    <a:lumOff val="-14630"/>
                  </a:schemeClr>
                </a:solidFill>
                <a:latin typeface="Menlo Regular"/>
                <a:ea typeface="Menlo Regular"/>
                <a:cs typeface="Menlo Regular"/>
                <a:sym typeface="Menlo Regular"/>
              </a:rPr>
              <a:t>media.nperf.com</a:t>
            </a:r>
            <a:r>
              <a:t>,  </a:t>
            </a:r>
            <a:r>
              <a:rPr>
                <a:solidFill>
                  <a:schemeClr val="accent5">
                    <a:satOff val="8112"/>
                    <a:lumOff val="-14630"/>
                  </a:schemeClr>
                </a:solidFill>
                <a:latin typeface="Menlo Regular"/>
                <a:ea typeface="Menlo Regular"/>
                <a:cs typeface="Menlo Regular"/>
                <a:sym typeface="Menlo Regular"/>
              </a:rPr>
              <a:t>media</a:t>
            </a:r>
            <a:r>
              <a:t> est un sous-domaine de </a:t>
            </a:r>
            <a:r>
              <a:rPr>
                <a:solidFill>
                  <a:schemeClr val="accent5">
                    <a:satOff val="8112"/>
                    <a:lumOff val="-14630"/>
                  </a:schemeClr>
                </a:solidFill>
                <a:latin typeface="Menlo Regular"/>
                <a:ea typeface="Menlo Regular"/>
                <a:cs typeface="Menlo Regular"/>
                <a:sym typeface="Menlo Regular"/>
              </a:rPr>
              <a:t>nperf.com</a:t>
            </a:r>
            <a:r>
              <a:t>.</a:t>
            </a:r>
          </a:p>
        </p:txBody>
      </p:sp>
      <p:sp>
        <p:nvSpPr>
          <p:cNvPr id="197" name="Numéro de diapositive"/>
          <p:cNvSpPr txBox="1">
            <a:spLocks noGrp="1"/>
          </p:cNvSpPr>
          <p:nvPr>
            <p:ph type="sldNum" sz="quarter" idx="2"/>
          </p:nvPr>
        </p:nvSpPr>
        <p:spPr>
          <a:xfrm>
            <a:off x="12382499" y="9220200"/>
            <a:ext cx="215901" cy="355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a:t>
            </a:fld>
            <a:endParaRPr/>
          </a:p>
        </p:txBody>
      </p:sp>
      <p:sp>
        <p:nvSpPr>
          <p:cNvPr id="198" name="Annexe"/>
          <p:cNvSpPr txBox="1"/>
          <p:nvPr/>
        </p:nvSpPr>
        <p:spPr>
          <a:xfrm rot="1762377">
            <a:off x="9786165" y="372987"/>
            <a:ext cx="3136331" cy="520701"/>
          </a:xfrm>
          <a:prstGeom prst="rect">
            <a:avLst/>
          </a:prstGeom>
          <a:solidFill>
            <a:srgbClr val="FFCE4C">
              <a:alpha val="83203"/>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lgn="ctr"/>
          </a:lstStyle>
          <a:p>
            <a:r>
              <a:t>Annexe </a:t>
            </a:r>
          </a:p>
        </p:txBody>
      </p:sp>
    </p:spTree>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 name="3 - Protocoles de transport"/>
          <p:cNvSpPr txBox="1">
            <a:spLocks noGrp="1"/>
          </p:cNvSpPr>
          <p:nvPr>
            <p:ph type="title"/>
          </p:nvPr>
        </p:nvSpPr>
        <p:spPr>
          <a:prstGeom prst="rect">
            <a:avLst/>
          </a:prstGeom>
        </p:spPr>
        <p:txBody>
          <a:bodyPr/>
          <a:lstStyle>
            <a:lvl1pPr defTabSz="432308">
              <a:defRPr sz="3404" spc="-68"/>
            </a:lvl1pPr>
          </a:lstStyle>
          <a:p>
            <a:r>
              <a:t>3 - Protocoles de transport</a:t>
            </a:r>
          </a:p>
        </p:txBody>
      </p:sp>
      <p:sp>
        <p:nvSpPr>
          <p:cNvPr id="872" name="QUIC, Quick UDP Internet Connections…"/>
          <p:cNvSpPr txBox="1">
            <a:spLocks noGrp="1"/>
          </p:cNvSpPr>
          <p:nvPr>
            <p:ph type="body" idx="1"/>
          </p:nvPr>
        </p:nvSpPr>
        <p:spPr>
          <a:xfrm>
            <a:off x="355600" y="1608225"/>
            <a:ext cx="12293600" cy="7445327"/>
          </a:xfrm>
          <a:prstGeom prst="rect">
            <a:avLst/>
          </a:prstGeom>
        </p:spPr>
        <p:txBody>
          <a:bodyPr/>
          <a:lstStyle/>
          <a:p>
            <a:r>
              <a:t>QUIC, </a:t>
            </a:r>
            <a:r>
              <a:rPr i="1"/>
              <a:t>Quick UDP Internet Connections</a:t>
            </a:r>
          </a:p>
          <a:p>
            <a:pPr marL="828842" lvl="1" indent="-320842">
              <a:buChar char="✤"/>
            </a:pPr>
            <a:endParaRPr i="1"/>
          </a:p>
          <a:p>
            <a:pPr marL="828842" lvl="1" indent="-320842">
              <a:buChar char="✤"/>
            </a:pPr>
            <a:r>
              <a:t>Travaux autour de QUIC :</a:t>
            </a:r>
          </a:p>
          <a:p>
            <a:pPr marL="1310105" lvl="2" indent="-294105">
              <a:buChar char="✤"/>
            </a:pPr>
            <a:r>
              <a:t>HTTP/3, </a:t>
            </a:r>
            <a:r>
              <a:rPr i="1"/>
              <a:t>Hypertext Transfer Protocol Version 3</a:t>
            </a:r>
          </a:p>
          <a:p>
            <a:pPr marL="1791368" lvl="3" indent="-267368">
              <a:buSzPct val="70000"/>
              <a:buChar char="✤"/>
            </a:pPr>
            <a:r>
              <a:rPr u="sng">
                <a:solidFill>
                  <a:schemeClr val="accent5">
                    <a:satOff val="8112"/>
                    <a:lumOff val="-14630"/>
                  </a:schemeClr>
                </a:solidFill>
                <a:hlinkClick r:id="rId2"/>
              </a:rPr>
              <a:t>https://datatracker.ietf.org/doc/rfc9114/</a:t>
            </a:r>
          </a:p>
          <a:p>
            <a:pPr marL="1310105" lvl="2" indent="-294105">
              <a:buChar char="✤"/>
            </a:pPr>
            <a:r>
              <a:t>QUIC v2</a:t>
            </a:r>
          </a:p>
          <a:p>
            <a:pPr marL="1791368" lvl="3" indent="-267368">
              <a:buSzPct val="70000"/>
              <a:buChar char="✤"/>
            </a:pPr>
            <a:r>
              <a:rPr u="sng">
                <a:solidFill>
                  <a:schemeClr val="accent5">
                    <a:satOff val="8112"/>
                    <a:lumOff val="-14630"/>
                  </a:schemeClr>
                </a:solidFill>
                <a:hlinkClick r:id="rId3"/>
              </a:rPr>
              <a:t>https://datatracker.ietf.org/doc/rfc9369/</a:t>
            </a:r>
          </a:p>
          <a:p>
            <a:pPr marL="1310105" lvl="2" indent="-294105">
              <a:buChar char="✤"/>
            </a:pPr>
            <a:r>
              <a:t>MASQUE, </a:t>
            </a:r>
            <a:r>
              <a:rPr i="1"/>
              <a:t>Multiplexed Application Substrate over QUIC Encryption</a:t>
            </a:r>
          </a:p>
          <a:p>
            <a:pPr marL="1791368" lvl="3" indent="-267368">
              <a:buSzPct val="70000"/>
              <a:buChar char="✤"/>
            </a:pPr>
            <a:r>
              <a:rPr u="sng">
                <a:solidFill>
                  <a:schemeClr val="accent5">
                    <a:satOff val="8112"/>
                    <a:lumOff val="-14630"/>
                  </a:schemeClr>
                </a:solidFill>
                <a:hlinkClick r:id="rId4"/>
              </a:rPr>
              <a:t>https://datatracker.ietf.org/wg/masque/about/</a:t>
            </a:r>
          </a:p>
          <a:p>
            <a:pPr marL="828842" lvl="1" indent="-320842">
              <a:buChar char="✤"/>
            </a:pPr>
            <a:r>
              <a:t>À voir :</a:t>
            </a:r>
          </a:p>
          <a:p>
            <a:pPr marL="1310105" lvl="2" indent="-294105">
              <a:buChar char="✤"/>
            </a:pPr>
            <a:r>
              <a:rPr u="sng">
                <a:solidFill>
                  <a:schemeClr val="accent5">
                    <a:satOff val="8112"/>
                    <a:lumOff val="-14630"/>
                  </a:schemeClr>
                </a:solidFill>
                <a:hlinkClick r:id="rId5"/>
              </a:rPr>
              <a:t>HTTP/3 explained - Français</a:t>
            </a:r>
            <a:r>
              <a:t>  - </a:t>
            </a:r>
            <a:r>
              <a:rPr u="sng">
                <a:solidFill>
                  <a:schemeClr val="accent5">
                    <a:satOff val="8112"/>
                    <a:lumOff val="-14630"/>
                  </a:schemeClr>
                </a:solidFill>
                <a:hlinkClick r:id="rId6"/>
              </a:rPr>
              <a:t>Présentation du livre en ligne</a:t>
            </a:r>
          </a:p>
          <a:p>
            <a:pPr marL="1310105" lvl="2" indent="-294105">
              <a:buChar char="✤"/>
            </a:pPr>
            <a:r>
              <a:rPr u="sng">
                <a:solidFill>
                  <a:schemeClr val="accent5">
                    <a:satOff val="8112"/>
                    <a:lumOff val="-14630"/>
                  </a:schemeClr>
                </a:solidFill>
                <a:hlinkClick r:id="rId7"/>
              </a:rPr>
              <a:t>https://www.bortzmeyer.org/9114.html</a:t>
            </a:r>
          </a:p>
          <a:p>
            <a:pPr marL="1310105" lvl="2" indent="-294105">
              <a:buChar char="✤"/>
            </a:pPr>
            <a:r>
              <a:rPr u="sng">
                <a:solidFill>
                  <a:schemeClr val="accent5">
                    <a:satOff val="8112"/>
                    <a:lumOff val="-14630"/>
                  </a:schemeClr>
                </a:solidFill>
                <a:hlinkClick r:id="rId8"/>
              </a:rPr>
              <a:t>Blog Stéphane Bortzmeyer: Le protocole QUIC désormais normalisé</a:t>
            </a:r>
          </a:p>
          <a:p>
            <a:pPr marL="1310105" lvl="2" indent="-294105">
              <a:buChar char="✤"/>
            </a:pPr>
            <a:r>
              <a:rPr u="sng">
                <a:solidFill>
                  <a:schemeClr val="accent5">
                    <a:satOff val="8112"/>
                    <a:lumOff val="-14630"/>
                  </a:schemeClr>
                </a:solidFill>
                <a:hlinkClick r:id="rId9"/>
              </a:rPr>
              <a:t>QUIC, a multiplexed stream transport over UDP</a:t>
            </a:r>
            <a:r>
              <a:t> - The Chromium Projects</a:t>
            </a:r>
          </a:p>
          <a:p>
            <a:pPr marL="1310105" lvl="2" indent="-294105">
              <a:buChar char="✤"/>
            </a:pPr>
            <a:r>
              <a:rPr u="sng">
                <a:solidFill>
                  <a:schemeClr val="accent5">
                    <a:satOff val="8112"/>
                    <a:lumOff val="-14630"/>
                  </a:schemeClr>
                </a:solidFill>
                <a:hlinkClick r:id="rId10"/>
              </a:rPr>
              <a:t>https://air.imag.fr/index.php/Quick_UDP_Internet_Connection_(QUIC)</a:t>
            </a:r>
            <a:r>
              <a:t> - Polytech Grenoble</a:t>
            </a:r>
          </a:p>
        </p:txBody>
      </p:sp>
      <p:sp>
        <p:nvSpPr>
          <p:cNvPr id="873" name="3.3 - QUIC"/>
          <p:cNvSpPr txBox="1">
            <a:spLocks noGrp="1"/>
          </p:cNvSpPr>
          <p:nvPr>
            <p:ph type="body" idx="21"/>
          </p:nvPr>
        </p:nvSpPr>
        <p:spPr>
          <a:prstGeom prst="rect">
            <a:avLst/>
          </a:prstGeom>
        </p:spPr>
        <p:txBody>
          <a:bodyPr/>
          <a:lstStyle/>
          <a:p>
            <a:r>
              <a:t>3.3 - QUIC</a:t>
            </a:r>
          </a:p>
        </p:txBody>
      </p:sp>
      <p:sp>
        <p:nvSpPr>
          <p:cNvPr id="874"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80</a:t>
            </a:fld>
            <a:endParaRPr/>
          </a:p>
        </p:txBody>
      </p:sp>
    </p:spTree>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 name="3 - Protocoles de transport"/>
          <p:cNvSpPr txBox="1">
            <a:spLocks noGrp="1"/>
          </p:cNvSpPr>
          <p:nvPr>
            <p:ph type="title"/>
          </p:nvPr>
        </p:nvSpPr>
        <p:spPr>
          <a:prstGeom prst="rect">
            <a:avLst/>
          </a:prstGeom>
        </p:spPr>
        <p:txBody>
          <a:bodyPr/>
          <a:lstStyle>
            <a:lvl1pPr defTabSz="432308">
              <a:defRPr sz="3404" spc="-68"/>
            </a:lvl1pPr>
          </a:lstStyle>
          <a:p>
            <a:r>
              <a:t>3 - Protocoles de transport</a:t>
            </a:r>
          </a:p>
        </p:txBody>
      </p:sp>
      <p:sp>
        <p:nvSpPr>
          <p:cNvPr id="877" name="MPTCP, MultiPath TCP…"/>
          <p:cNvSpPr txBox="1">
            <a:spLocks noGrp="1"/>
          </p:cNvSpPr>
          <p:nvPr>
            <p:ph type="body" idx="1"/>
          </p:nvPr>
        </p:nvSpPr>
        <p:spPr>
          <a:xfrm>
            <a:off x="355600" y="1581150"/>
            <a:ext cx="12293600" cy="7445326"/>
          </a:xfrm>
          <a:prstGeom prst="rect">
            <a:avLst/>
          </a:prstGeom>
        </p:spPr>
        <p:txBody>
          <a:bodyPr/>
          <a:lstStyle/>
          <a:p>
            <a:r>
              <a:t>MPTCP, </a:t>
            </a:r>
            <a:r>
              <a:rPr i="1"/>
              <a:t>MultiPath TCP</a:t>
            </a:r>
          </a:p>
          <a:p>
            <a:pPr marL="828842" lvl="1" indent="-320842">
              <a:buChar char="✤"/>
            </a:pPr>
            <a:r>
              <a:t>Protocole permettant d’agréger plusieurs flux TCP.</a:t>
            </a:r>
          </a:p>
          <a:p>
            <a:pPr marL="828842" lvl="1" indent="-320842">
              <a:buChar char="✤"/>
            </a:pPr>
            <a:r>
              <a:t>Norme expérimentale et proposition de standard de</a:t>
            </a:r>
            <a:br/>
            <a:r>
              <a:t>l’IETF, </a:t>
            </a:r>
            <a:r>
              <a:rPr i="1"/>
              <a:t>Internet Engineering Task Force.</a:t>
            </a:r>
          </a:p>
          <a:p>
            <a:pPr marL="828842" lvl="1" indent="-320842">
              <a:buChar char="✤"/>
            </a:pPr>
            <a:r>
              <a:t>Le </a:t>
            </a:r>
            <a:r>
              <a:rPr b="1"/>
              <a:t>multiplexage inverse</a:t>
            </a:r>
            <a:r>
              <a:t> permet d’atteindre un débit </a:t>
            </a:r>
            <a:br/>
            <a:r>
              <a:t>global quasi égal à la somme des débits des flux TCP.</a:t>
            </a:r>
          </a:p>
          <a:p>
            <a:pPr marL="828842" lvl="1" indent="-320842">
              <a:buChar char="✤"/>
            </a:pPr>
            <a:r>
              <a:t>Multipath TCP est par exemple utile dans le contexte </a:t>
            </a:r>
            <a:br/>
            <a:r>
              <a:t>des réseaux sans fil, pour profiter simultanément d'une </a:t>
            </a:r>
            <a:br/>
            <a:r>
              <a:t>connexion Wi-Fi et d'un réseau de téléphonie mobile.</a:t>
            </a:r>
          </a:p>
          <a:p>
            <a:pPr marL="828842" lvl="1" indent="-320842">
              <a:buChar char="✤"/>
            </a:pPr>
            <a:r>
              <a:t>MPTCP peut être implémenté :</a:t>
            </a:r>
          </a:p>
          <a:p>
            <a:pPr marL="1310105" lvl="2" indent="-294105">
              <a:buChar char="✤"/>
            </a:pPr>
            <a:r>
              <a:t>Dans le noyau Linux : </a:t>
            </a:r>
            <a:r>
              <a:rPr u="sng">
                <a:solidFill>
                  <a:schemeClr val="accent5">
                    <a:satOff val="8112"/>
                    <a:lumOff val="-14630"/>
                  </a:schemeClr>
                </a:solidFill>
                <a:hlinkClick r:id="rId2"/>
              </a:rPr>
              <a:t>http://www.multipath-tcp.org</a:t>
            </a:r>
          </a:p>
          <a:p>
            <a:pPr marL="1310105" lvl="2" indent="-294105">
              <a:buChar char="✤"/>
            </a:pPr>
            <a:r>
              <a:t>Pour FreeBSD : </a:t>
            </a:r>
            <a:r>
              <a:rPr u="sng">
                <a:solidFill>
                  <a:schemeClr val="accent5">
                    <a:satOff val="8112"/>
                    <a:lumOff val="-14630"/>
                  </a:schemeClr>
                </a:solidFill>
                <a:hlinkClick r:id="rId3"/>
              </a:rPr>
              <a:t>www.freebsdfoundation.org/project/multipath-tcp-for-freebsd/</a:t>
            </a:r>
          </a:p>
          <a:p>
            <a:pPr marL="1310105" lvl="2" indent="-294105">
              <a:buChar char="✤"/>
            </a:pPr>
            <a:r>
              <a:t>À partir de Apple iOS 7 ou Mac OS X 10.10</a:t>
            </a:r>
          </a:p>
          <a:p>
            <a:pPr marL="1310105" lvl="2" indent="-294105">
              <a:buChar char="✤"/>
            </a:pPr>
            <a:r>
              <a:rPr u="sng">
                <a:solidFill>
                  <a:schemeClr val="accent5">
                    <a:satOff val="8112"/>
                    <a:lumOff val="-14630"/>
                  </a:schemeClr>
                </a:solidFill>
                <a:hlinkClick r:id="rId4"/>
              </a:rPr>
              <a:t>OverTheBox</a:t>
            </a:r>
            <a:r>
              <a:t> d'OVH Télécom</a:t>
            </a:r>
          </a:p>
          <a:p>
            <a:pPr marL="1310105" lvl="2" indent="-294105">
              <a:buChar char="✤"/>
            </a:pPr>
            <a:r>
              <a:t>Freebox Delta</a:t>
            </a:r>
          </a:p>
        </p:txBody>
      </p:sp>
      <p:sp>
        <p:nvSpPr>
          <p:cNvPr id="878" name="3.4 - MPTCP"/>
          <p:cNvSpPr txBox="1">
            <a:spLocks noGrp="1"/>
          </p:cNvSpPr>
          <p:nvPr>
            <p:ph type="body" idx="21"/>
          </p:nvPr>
        </p:nvSpPr>
        <p:spPr>
          <a:prstGeom prst="rect">
            <a:avLst/>
          </a:prstGeom>
        </p:spPr>
        <p:txBody>
          <a:bodyPr/>
          <a:lstStyle/>
          <a:p>
            <a:r>
              <a:t>3.4 - MPTCP</a:t>
            </a:r>
          </a:p>
        </p:txBody>
      </p:sp>
      <p:sp>
        <p:nvSpPr>
          <p:cNvPr id="879"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81</a:t>
            </a:fld>
            <a:endParaRPr/>
          </a:p>
        </p:txBody>
      </p:sp>
      <p:grpSp>
        <p:nvGrpSpPr>
          <p:cNvPr id="882" name="pasted-image.png"/>
          <p:cNvGrpSpPr/>
          <p:nvPr/>
        </p:nvGrpSpPr>
        <p:grpSpPr>
          <a:xfrm>
            <a:off x="8882614" y="1749294"/>
            <a:ext cx="3556001" cy="3111501"/>
            <a:chOff x="0" y="0"/>
            <a:chExt cx="3556000" cy="3111500"/>
          </a:xfrm>
        </p:grpSpPr>
        <p:pic>
          <p:nvPicPr>
            <p:cNvPr id="881" name="pasted-image.png" descr="pasted-image.png"/>
            <p:cNvPicPr>
              <a:picLocks noChangeAspect="1"/>
            </p:cNvPicPr>
            <p:nvPr/>
          </p:nvPicPr>
          <p:blipFill>
            <a:blip r:embed="rId5"/>
            <a:stretch>
              <a:fillRect/>
            </a:stretch>
          </p:blipFill>
          <p:spPr>
            <a:xfrm>
              <a:off x="127000" y="88900"/>
              <a:ext cx="3302000" cy="2781300"/>
            </a:xfrm>
            <a:prstGeom prst="rect">
              <a:avLst/>
            </a:prstGeom>
            <a:ln>
              <a:noFill/>
            </a:ln>
            <a:effectLst/>
          </p:spPr>
        </p:pic>
        <p:pic>
          <p:nvPicPr>
            <p:cNvPr id="880" name="pasted-image.png" descr="pasted-image.png"/>
            <p:cNvPicPr>
              <a:picLocks/>
            </p:cNvPicPr>
            <p:nvPr/>
          </p:nvPicPr>
          <p:blipFill>
            <a:blip r:embed="rId6"/>
            <a:stretch>
              <a:fillRect/>
            </a:stretch>
          </p:blipFill>
          <p:spPr>
            <a:xfrm>
              <a:off x="0" y="0"/>
              <a:ext cx="3556000" cy="3111500"/>
            </a:xfrm>
            <a:prstGeom prst="rect">
              <a:avLst/>
            </a:prstGeom>
            <a:effectLst/>
          </p:spPr>
        </p:pic>
      </p:grpSp>
      <p:sp>
        <p:nvSpPr>
          <p:cNvPr id="883" name="Fig 3.4 - Architecture de MPTCP"/>
          <p:cNvSpPr txBox="1"/>
          <p:nvPr/>
        </p:nvSpPr>
        <p:spPr>
          <a:xfrm>
            <a:off x="9214694" y="4919103"/>
            <a:ext cx="3014266"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normAutofit/>
          </a:bodyPr>
          <a:lstStyle>
            <a:lvl1pPr defTabSz="450000">
              <a:spcBef>
                <a:spcPts val="0"/>
              </a:spcBef>
              <a:defRPr sz="1600" i="0">
                <a:solidFill>
                  <a:srgbClr val="000000"/>
                </a:solidFill>
                <a:latin typeface="+mn-lt"/>
                <a:ea typeface="+mn-ea"/>
                <a:cs typeface="+mn-cs"/>
                <a:sym typeface="Trebuchet MS"/>
              </a:defRPr>
            </a:lvl1pPr>
          </a:lstStyle>
          <a:p>
            <a:r>
              <a:t>Fig 3.4 - Architecture de MPTCP</a:t>
            </a:r>
          </a:p>
        </p:txBody>
      </p:sp>
    </p:spTree>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 name="3 - Protocoles de transport"/>
          <p:cNvSpPr txBox="1">
            <a:spLocks noGrp="1"/>
          </p:cNvSpPr>
          <p:nvPr>
            <p:ph type="title"/>
          </p:nvPr>
        </p:nvSpPr>
        <p:spPr>
          <a:prstGeom prst="rect">
            <a:avLst/>
          </a:prstGeom>
        </p:spPr>
        <p:txBody>
          <a:bodyPr/>
          <a:lstStyle>
            <a:lvl1pPr defTabSz="432308">
              <a:defRPr sz="3404" spc="-68"/>
            </a:lvl1pPr>
          </a:lstStyle>
          <a:p>
            <a:r>
              <a:t>3 - Protocoles de transport</a:t>
            </a:r>
          </a:p>
        </p:txBody>
      </p:sp>
      <p:sp>
        <p:nvSpPr>
          <p:cNvPr id="886" name="Introduction…"/>
          <p:cNvSpPr txBox="1">
            <a:spLocks noGrp="1"/>
          </p:cNvSpPr>
          <p:nvPr>
            <p:ph type="body" idx="1"/>
          </p:nvPr>
        </p:nvSpPr>
        <p:spPr>
          <a:xfrm>
            <a:off x="355600" y="1581150"/>
            <a:ext cx="12293600" cy="7445326"/>
          </a:xfrm>
          <a:prstGeom prst="rect">
            <a:avLst/>
          </a:prstGeom>
        </p:spPr>
        <p:txBody>
          <a:bodyPr/>
          <a:lstStyle/>
          <a:p>
            <a:pPr marL="492759" indent="-492759" defTabSz="566674">
              <a:spcBef>
                <a:spcPts val="1100"/>
              </a:spcBef>
              <a:defRPr sz="2716"/>
            </a:pPr>
            <a:r>
              <a:t>Introduction</a:t>
            </a:r>
          </a:p>
          <a:p>
            <a:pPr marL="803976" lvl="1" indent="-311216" defTabSz="566674">
              <a:spcBef>
                <a:spcPts val="700"/>
              </a:spcBef>
              <a:buChar char="✤"/>
              <a:defRPr sz="2328"/>
            </a:pPr>
            <a:r>
              <a:t>L’API Socket a été proposée en 1986, avec Unix BSD, puis adapté aux Linux et à Windows. </a:t>
            </a:r>
          </a:p>
          <a:p>
            <a:pPr marL="803976" lvl="1" indent="-311216" defTabSz="566674">
              <a:spcBef>
                <a:spcPts val="700"/>
              </a:spcBef>
              <a:buChar char="✤"/>
              <a:defRPr sz="2328"/>
            </a:pPr>
            <a:r>
              <a:t>Cette API propose un mécanisme de communication de bas niveau, en utilisant directement un protocole de transport comme TCP ou UDP.</a:t>
            </a:r>
          </a:p>
          <a:p>
            <a:pPr marL="803976" lvl="1" indent="-311216" defTabSz="566674">
              <a:spcBef>
                <a:spcPts val="700"/>
              </a:spcBef>
              <a:buChar char="✤"/>
              <a:defRPr sz="2328"/>
            </a:pPr>
            <a:r>
              <a:t>Pour réaliser un service réparti, on peut donc choisir :</a:t>
            </a:r>
          </a:p>
          <a:p>
            <a:pPr marL="1270802" lvl="2" indent="-285282" defTabSz="566674">
              <a:spcBef>
                <a:spcPts val="500"/>
              </a:spcBef>
              <a:buChar char="✤"/>
              <a:defRPr sz="2134"/>
            </a:pPr>
            <a:r>
              <a:rPr b="1"/>
              <a:t>Les sockets</a:t>
            </a:r>
            <a:r>
              <a:t> (communication entre processus, en bas niveau)</a:t>
            </a:r>
          </a:p>
          <a:p>
            <a:pPr marL="1270802" lvl="2" indent="-285282" defTabSz="566674">
              <a:spcBef>
                <a:spcPts val="500"/>
              </a:spcBef>
              <a:buChar char="✤"/>
              <a:defRPr sz="2134"/>
            </a:pPr>
            <a:r>
              <a:rPr b="1"/>
              <a:t>RPC</a:t>
            </a:r>
            <a:r>
              <a:t>, </a:t>
            </a:r>
            <a:r>
              <a:rPr i="1"/>
              <a:t>Remote Procedure Call</a:t>
            </a:r>
            <a:r>
              <a:t> (qui utilise Socket)</a:t>
            </a:r>
          </a:p>
          <a:p>
            <a:pPr marL="1270802" lvl="2" indent="-285282" defTabSz="566674">
              <a:spcBef>
                <a:spcPts val="500"/>
              </a:spcBef>
              <a:buChar char="✤"/>
              <a:defRPr sz="2134"/>
            </a:pPr>
            <a:r>
              <a:rPr b="1"/>
              <a:t>Appel de méthode à distance</a:t>
            </a:r>
            <a:r>
              <a:t> (ex.: Java RMI)</a:t>
            </a:r>
          </a:p>
          <a:p>
            <a:pPr marL="1270802" lvl="2" indent="-285282" defTabSz="566674">
              <a:spcBef>
                <a:spcPts val="500"/>
              </a:spcBef>
              <a:buChar char="✤"/>
              <a:defRPr sz="2134"/>
            </a:pPr>
            <a:r>
              <a:rPr b="1"/>
              <a:t>Middleware intégré</a:t>
            </a:r>
            <a:r>
              <a:t> (Corba, EJB, .Net, Web services...)</a:t>
            </a:r>
          </a:p>
          <a:p>
            <a:pPr marL="803976" lvl="1" indent="-311216" defTabSz="566674">
              <a:spcBef>
                <a:spcPts val="700"/>
              </a:spcBef>
              <a:buChar char="✤"/>
              <a:defRPr sz="2328"/>
            </a:pPr>
            <a:r>
              <a:t>Un socket représente une prise par laquelle une application peut envoyer et recevoir des données. </a:t>
            </a:r>
          </a:p>
          <a:p>
            <a:pPr marL="803976" lvl="1" indent="-311216" defTabSz="566674">
              <a:spcBef>
                <a:spcPts val="700"/>
              </a:spcBef>
              <a:buChar char="✤"/>
              <a:defRPr sz="2328"/>
            </a:pPr>
            <a:r>
              <a:t>Le principe de fonctionnement des Sockets se base sur trois phases :</a:t>
            </a:r>
          </a:p>
          <a:p>
            <a:pPr marL="1281176" lvl="2" indent="-295656" defTabSz="566674">
              <a:spcBef>
                <a:spcPts val="500"/>
              </a:spcBef>
              <a:buSzPct val="83000"/>
              <a:buAutoNum type="arabicPeriod"/>
              <a:defRPr sz="2134"/>
            </a:pPr>
            <a:r>
              <a:t> Le serveur crée un « socket serveur », associé à un port ; il se met en attente ;</a:t>
            </a:r>
          </a:p>
          <a:p>
            <a:pPr marL="1281176" lvl="2" indent="-295656" defTabSz="566674">
              <a:spcBef>
                <a:spcPts val="500"/>
              </a:spcBef>
              <a:buSzPct val="83000"/>
              <a:buAutoNum type="arabicPeriod"/>
              <a:defRPr sz="2134"/>
            </a:pPr>
            <a:r>
              <a:t>Un client demande une connexion à la socket serveur, qui crée alors un « socket service client » où se connecte effectivement le client.</a:t>
            </a:r>
          </a:p>
          <a:p>
            <a:pPr marL="1281176" lvl="2" indent="-295656" defTabSz="566674">
              <a:spcBef>
                <a:spcPts val="500"/>
              </a:spcBef>
              <a:buSzPct val="83000"/>
              <a:buAutoNum type="arabicPeriod"/>
              <a:defRPr sz="2134"/>
            </a:pPr>
            <a:r>
              <a:t>Client et serveur communiquent par ces sockets, et le socket serveur peut accepter de nouvelles connexions.</a:t>
            </a:r>
          </a:p>
        </p:txBody>
      </p:sp>
      <p:sp>
        <p:nvSpPr>
          <p:cNvPr id="887" name="3.5 - Socket"/>
          <p:cNvSpPr txBox="1">
            <a:spLocks noGrp="1"/>
          </p:cNvSpPr>
          <p:nvPr>
            <p:ph type="body" idx="21"/>
          </p:nvPr>
        </p:nvSpPr>
        <p:spPr>
          <a:prstGeom prst="rect">
            <a:avLst/>
          </a:prstGeom>
        </p:spPr>
        <p:txBody>
          <a:bodyPr/>
          <a:lstStyle/>
          <a:p>
            <a:r>
              <a:t>3.5 - Socket</a:t>
            </a:r>
          </a:p>
        </p:txBody>
      </p:sp>
      <p:sp>
        <p:nvSpPr>
          <p:cNvPr id="888"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82</a:t>
            </a:fld>
            <a:endParaRPr/>
          </a:p>
        </p:txBody>
      </p:sp>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 name="3 - Protocoles de transport"/>
          <p:cNvSpPr txBox="1">
            <a:spLocks noGrp="1"/>
          </p:cNvSpPr>
          <p:nvPr>
            <p:ph type="title"/>
          </p:nvPr>
        </p:nvSpPr>
        <p:spPr>
          <a:prstGeom prst="rect">
            <a:avLst/>
          </a:prstGeom>
        </p:spPr>
        <p:txBody>
          <a:bodyPr/>
          <a:lstStyle>
            <a:lvl1pPr defTabSz="432308">
              <a:defRPr sz="3404" spc="-68"/>
            </a:lvl1pPr>
          </a:lstStyle>
          <a:p>
            <a:r>
              <a:t>3 - Protocoles de transport</a:t>
            </a:r>
          </a:p>
        </p:txBody>
      </p:sp>
      <p:sp>
        <p:nvSpPr>
          <p:cNvPr id="891" name="Modifier : 2 clics"/>
          <p:cNvSpPr txBox="1">
            <a:spLocks noGrp="1"/>
          </p:cNvSpPr>
          <p:nvPr>
            <p:ph type="body" idx="1"/>
          </p:nvPr>
        </p:nvSpPr>
        <p:spPr>
          <a:xfrm>
            <a:off x="355600" y="1581150"/>
            <a:ext cx="12293600" cy="7445326"/>
          </a:xfrm>
          <a:prstGeom prst="rect">
            <a:avLst/>
          </a:prstGeom>
        </p:spPr>
        <p:txBody>
          <a:bodyPr/>
          <a:lstStyle/>
          <a:p>
            <a:endParaRPr/>
          </a:p>
        </p:txBody>
      </p:sp>
      <p:sp>
        <p:nvSpPr>
          <p:cNvPr id="892" name="3.5 - Socket"/>
          <p:cNvSpPr txBox="1">
            <a:spLocks noGrp="1"/>
          </p:cNvSpPr>
          <p:nvPr>
            <p:ph type="body" idx="21"/>
          </p:nvPr>
        </p:nvSpPr>
        <p:spPr>
          <a:prstGeom prst="rect">
            <a:avLst/>
          </a:prstGeom>
        </p:spPr>
        <p:txBody>
          <a:bodyPr/>
          <a:lstStyle/>
          <a:p>
            <a:r>
              <a:t>3.5 - Socket</a:t>
            </a:r>
          </a:p>
        </p:txBody>
      </p:sp>
      <p:sp>
        <p:nvSpPr>
          <p:cNvPr id="893"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83</a:t>
            </a:fld>
            <a:endParaRPr/>
          </a:p>
        </p:txBody>
      </p:sp>
      <p:sp>
        <p:nvSpPr>
          <p:cNvPr id="894" name="Fig 3.5 - Connexion via sockets"/>
          <p:cNvSpPr txBox="1"/>
          <p:nvPr/>
        </p:nvSpPr>
        <p:spPr>
          <a:xfrm>
            <a:off x="774860" y="8005940"/>
            <a:ext cx="2924871"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normAutofit/>
          </a:bodyPr>
          <a:lstStyle>
            <a:lvl1pPr defTabSz="450000">
              <a:spcBef>
                <a:spcPts val="0"/>
              </a:spcBef>
              <a:defRPr sz="1600" i="0">
                <a:solidFill>
                  <a:srgbClr val="000000"/>
                </a:solidFill>
                <a:latin typeface="+mn-lt"/>
                <a:ea typeface="+mn-ea"/>
                <a:cs typeface="+mn-cs"/>
                <a:sym typeface="Trebuchet MS"/>
              </a:defRPr>
            </a:lvl1pPr>
          </a:lstStyle>
          <a:p>
            <a:r>
              <a:t>Fig 3.5 - Connexion via sockets</a:t>
            </a:r>
          </a:p>
        </p:txBody>
      </p:sp>
      <p:pic>
        <p:nvPicPr>
          <p:cNvPr id="895" name="pasted-image.tiff" descr="pasted-image.tiff"/>
          <p:cNvPicPr>
            <a:picLocks noChangeAspect="1"/>
          </p:cNvPicPr>
          <p:nvPr/>
        </p:nvPicPr>
        <p:blipFill>
          <a:blip r:embed="rId2"/>
          <a:stretch>
            <a:fillRect/>
          </a:stretch>
        </p:blipFill>
        <p:spPr>
          <a:xfrm>
            <a:off x="781484" y="1627904"/>
            <a:ext cx="11180103" cy="6238463"/>
          </a:xfrm>
          <a:prstGeom prst="rect">
            <a:avLst/>
          </a:prstGeom>
          <a:ln w="12700">
            <a:miter lim="400000"/>
          </a:ln>
        </p:spPr>
      </p:pic>
    </p:spTree>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 name="3 - Protocoles de transport"/>
          <p:cNvSpPr txBox="1">
            <a:spLocks noGrp="1"/>
          </p:cNvSpPr>
          <p:nvPr>
            <p:ph type="title"/>
          </p:nvPr>
        </p:nvSpPr>
        <p:spPr>
          <a:prstGeom prst="rect">
            <a:avLst/>
          </a:prstGeom>
        </p:spPr>
        <p:txBody>
          <a:bodyPr/>
          <a:lstStyle>
            <a:lvl1pPr defTabSz="432308">
              <a:defRPr sz="3404" spc="-68"/>
            </a:lvl1pPr>
          </a:lstStyle>
          <a:p>
            <a:r>
              <a:t>3 - Protocoles de transport</a:t>
            </a:r>
          </a:p>
        </p:txBody>
      </p:sp>
      <p:sp>
        <p:nvSpPr>
          <p:cNvPr id="898" name="Les principaux modes…"/>
          <p:cNvSpPr txBox="1">
            <a:spLocks noGrp="1"/>
          </p:cNvSpPr>
          <p:nvPr>
            <p:ph type="body" idx="1"/>
          </p:nvPr>
        </p:nvSpPr>
        <p:spPr>
          <a:xfrm>
            <a:off x="355600" y="1581150"/>
            <a:ext cx="12293600" cy="7445326"/>
          </a:xfrm>
          <a:prstGeom prst="rect">
            <a:avLst/>
          </a:prstGeom>
        </p:spPr>
        <p:txBody>
          <a:bodyPr/>
          <a:lstStyle/>
          <a:p>
            <a:r>
              <a:t>Les principaux modes</a:t>
            </a:r>
          </a:p>
          <a:p>
            <a:pPr marL="828842" lvl="1" indent="-320842">
              <a:buChar char="✤"/>
            </a:pPr>
            <a:r>
              <a:rPr b="1"/>
              <a:t>Un socket stream</a:t>
            </a:r>
            <a:r>
              <a:t>, en mode connecté, utilise TCP :</a:t>
            </a:r>
          </a:p>
          <a:p>
            <a:pPr marL="1310105" lvl="2" indent="-294105">
              <a:buChar char="✤"/>
            </a:pPr>
            <a:r>
              <a:t>Ouverture d’une connexion</a:t>
            </a:r>
          </a:p>
          <a:p>
            <a:pPr marL="1310105" lvl="2" indent="-294105">
              <a:buChar char="✤"/>
            </a:pPr>
            <a:r>
              <a:t>Utilisation de cette connexion pour une suite d’échanges bidirectionnels (le serveur préserve son état entre deux requêtes)</a:t>
            </a:r>
          </a:p>
          <a:p>
            <a:pPr marL="1310105" lvl="2" indent="-294105">
              <a:buChar char="✤"/>
            </a:pPr>
            <a:r>
              <a:t>Libération de la connexion</a:t>
            </a:r>
          </a:p>
          <a:p>
            <a:pPr marL="1310105" lvl="2" indent="-294105">
              <a:buChar char="✤"/>
            </a:pPr>
            <a:r>
              <a:t>On bénéficie alors des garanties de TCP : ordre, contrôle de flux et fiabilité.</a:t>
            </a:r>
          </a:p>
          <a:p>
            <a:pPr marL="1310105" lvl="2" indent="-294105">
              <a:buChar char="✤"/>
            </a:pPr>
            <a:r>
              <a:t>Ce mode est adapté aux échanges d’une certaine durée (avec plusieurs messages échangés).</a:t>
            </a:r>
          </a:p>
          <a:p>
            <a:pPr marL="828842" lvl="1" indent="-320842">
              <a:buChar char="✤"/>
            </a:pPr>
            <a:r>
              <a:rPr b="1"/>
              <a:t>Un socket datagramme</a:t>
            </a:r>
            <a:r>
              <a:t>, en mode non connecté, utilise UDP :</a:t>
            </a:r>
          </a:p>
          <a:p>
            <a:pPr marL="1310105" lvl="2" indent="-294105">
              <a:buChar char="✤"/>
            </a:pPr>
            <a:r>
              <a:t>Indépendance des requêtes ;</a:t>
            </a:r>
          </a:p>
          <a:p>
            <a:pPr marL="1310105" lvl="2" indent="-294105">
              <a:buChar char="✤"/>
            </a:pPr>
            <a:r>
              <a:t>Pas de liaison permanente =&gt; indication d’une adresse lors de chaque requête ;</a:t>
            </a:r>
          </a:p>
          <a:p>
            <a:pPr marL="1310105" lvl="2" indent="-294105">
              <a:buChar char="✤"/>
            </a:pPr>
            <a:r>
              <a:t>Pas de garanties de remise (mode datagramme)</a:t>
            </a:r>
          </a:p>
          <a:p>
            <a:pPr marL="1310105" lvl="2" indent="-294105">
              <a:buChar char="✤"/>
            </a:pPr>
            <a:r>
              <a:t>Échanges brefs</a:t>
            </a:r>
          </a:p>
          <a:p>
            <a:pPr marL="1310105" lvl="2" indent="-294105">
              <a:buChar char="✤"/>
            </a:pPr>
            <a:r>
              <a:t>On bénéficie alors de la simplicité et de l’efficacité d’UDP.</a:t>
            </a:r>
          </a:p>
          <a:p>
            <a:pPr marL="828842" lvl="1" indent="-320842">
              <a:buChar char="✤"/>
            </a:pPr>
            <a:r>
              <a:t>On ne détaillera pas ici </a:t>
            </a:r>
            <a:r>
              <a:rPr b="1"/>
              <a:t>les sockets raw</a:t>
            </a:r>
            <a:r>
              <a:t>.</a:t>
            </a:r>
          </a:p>
        </p:txBody>
      </p:sp>
      <p:sp>
        <p:nvSpPr>
          <p:cNvPr id="899" name="3.5 - Socket"/>
          <p:cNvSpPr txBox="1">
            <a:spLocks noGrp="1"/>
          </p:cNvSpPr>
          <p:nvPr>
            <p:ph type="body" idx="21"/>
          </p:nvPr>
        </p:nvSpPr>
        <p:spPr>
          <a:prstGeom prst="rect">
            <a:avLst/>
          </a:prstGeom>
        </p:spPr>
        <p:txBody>
          <a:bodyPr/>
          <a:lstStyle/>
          <a:p>
            <a:r>
              <a:t>3.5 - Socket</a:t>
            </a:r>
          </a:p>
        </p:txBody>
      </p:sp>
      <p:sp>
        <p:nvSpPr>
          <p:cNvPr id="900"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84</a:t>
            </a:fld>
            <a:endParaRPr/>
          </a:p>
        </p:txBody>
      </p:sp>
    </p:spTree>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 name="3 - Protocoles de transport"/>
          <p:cNvSpPr txBox="1">
            <a:spLocks noGrp="1"/>
          </p:cNvSpPr>
          <p:nvPr>
            <p:ph type="title"/>
          </p:nvPr>
        </p:nvSpPr>
        <p:spPr>
          <a:prstGeom prst="rect">
            <a:avLst/>
          </a:prstGeom>
        </p:spPr>
        <p:txBody>
          <a:bodyPr/>
          <a:lstStyle>
            <a:lvl1pPr defTabSz="432308">
              <a:defRPr sz="3404" spc="-68"/>
            </a:lvl1pPr>
          </a:lstStyle>
          <a:p>
            <a:r>
              <a:t>3 - Protocoles de transport</a:t>
            </a:r>
          </a:p>
        </p:txBody>
      </p:sp>
      <p:sp>
        <p:nvSpPr>
          <p:cNvPr id="905" name="Programme de sockets en Java…"/>
          <p:cNvSpPr txBox="1">
            <a:spLocks noGrp="1"/>
          </p:cNvSpPr>
          <p:nvPr>
            <p:ph type="body" idx="1"/>
          </p:nvPr>
        </p:nvSpPr>
        <p:spPr>
          <a:xfrm>
            <a:off x="355600" y="1581150"/>
            <a:ext cx="12293600" cy="7445326"/>
          </a:xfrm>
          <a:prstGeom prst="rect">
            <a:avLst/>
          </a:prstGeom>
        </p:spPr>
        <p:txBody>
          <a:bodyPr/>
          <a:lstStyle/>
          <a:p>
            <a:pPr marL="462279" indent="-462279" defTabSz="531622">
              <a:spcBef>
                <a:spcPts val="1000"/>
              </a:spcBef>
              <a:defRPr sz="2548"/>
            </a:pPr>
            <a:r>
              <a:t>Programme de sockets en Java</a:t>
            </a:r>
          </a:p>
          <a:p>
            <a:pPr marL="754246" lvl="1" indent="-291966" defTabSz="531622">
              <a:spcBef>
                <a:spcPts val="700"/>
              </a:spcBef>
              <a:buChar char="✤"/>
              <a:defRPr sz="2184"/>
            </a:pPr>
            <a:r>
              <a:t>Nous trouverons notre bonheur dans le paquetage java.net. Pour utiliser, par exemple, des sockets stream :</a:t>
            </a:r>
          </a:p>
          <a:p>
            <a:pPr marL="754246" lvl="1" indent="-291966" defTabSz="531622">
              <a:spcBef>
                <a:spcPts val="700"/>
              </a:spcBef>
              <a:buChar char="✤"/>
              <a:defRPr sz="2184" b="1"/>
            </a:pPr>
            <a:r>
              <a:t>Coté serveur :</a:t>
            </a:r>
          </a:p>
          <a:p>
            <a:pPr marL="1192195" lvl="2" indent="-267635" defTabSz="531622">
              <a:spcBef>
                <a:spcPts val="500"/>
              </a:spcBef>
              <a:buChar char="✤"/>
              <a:defRPr sz="2002"/>
            </a:pPr>
            <a:r>
              <a:t>On utilise un objet ServerSocket, avec le numéro de port à écouter ;</a:t>
            </a:r>
          </a:p>
          <a:p>
            <a:pPr marL="1192195" lvl="2" indent="-267635" defTabSz="531622">
              <a:spcBef>
                <a:spcPts val="500"/>
              </a:spcBef>
              <a:buChar char="✤"/>
              <a:defRPr sz="2002"/>
            </a:pPr>
            <a:r>
              <a:t>La méthode accept() écoute le port et se mets en attente ;</a:t>
            </a:r>
          </a:p>
          <a:p>
            <a:pPr marL="1192195" lvl="2" indent="-267635" defTabSz="531622">
              <a:spcBef>
                <a:spcPts val="500"/>
              </a:spcBef>
              <a:buChar char="✤"/>
              <a:defRPr sz="2002"/>
            </a:pPr>
            <a:r>
              <a:t>Lorsqu’un client se connecte, accept() accepte la connexion et retourne un objet Socket utilisé alors par le serveur, dans un nouveau thread, pour gérer la communication.</a:t>
            </a:r>
          </a:p>
          <a:p>
            <a:pPr marL="1192195" lvl="2" indent="-267635" defTabSz="531622">
              <a:spcBef>
                <a:spcPts val="500"/>
              </a:spcBef>
              <a:buChar char="✤"/>
              <a:defRPr sz="2002"/>
            </a:pPr>
            <a:r>
              <a:t>Le serveur appelle de nouveau accept() pour attendre une nouvelle connexion.</a:t>
            </a:r>
          </a:p>
          <a:p>
            <a:pPr marL="754246" lvl="1" indent="-291966" defTabSz="531622">
              <a:spcBef>
                <a:spcPts val="700"/>
              </a:spcBef>
              <a:buChar char="✤"/>
              <a:defRPr sz="2184" b="1"/>
            </a:pPr>
            <a:r>
              <a:t>Coté client :</a:t>
            </a:r>
          </a:p>
          <a:p>
            <a:pPr marL="1192195" lvl="2" indent="-267635" defTabSz="531622">
              <a:spcBef>
                <a:spcPts val="500"/>
              </a:spcBef>
              <a:buChar char="✤"/>
              <a:defRPr sz="2002"/>
            </a:pPr>
            <a:r>
              <a:t>Socket implémente un socket dédiée à une communication basée sur un flux ;</a:t>
            </a:r>
          </a:p>
          <a:p>
            <a:pPr marL="1192195" lvl="2" indent="-267635" defTabSz="531622">
              <a:spcBef>
                <a:spcPts val="500"/>
              </a:spcBef>
              <a:buChar char="✤"/>
              <a:defRPr sz="2002"/>
            </a:pPr>
            <a:r>
              <a:t>Une fois celle-ci créée, les méthodes getInputStream() et getOutputStream() retournent les flux d’entrées/sorties, de façon très similaire aux entrées/sorties d’un fichier sur disque.</a:t>
            </a:r>
          </a:p>
          <a:p>
            <a:pPr marL="754246" lvl="1" indent="-291966" defTabSz="531622">
              <a:spcBef>
                <a:spcPts val="700"/>
              </a:spcBef>
              <a:buChar char="✤"/>
              <a:defRPr sz="2184"/>
            </a:pPr>
            <a:r>
              <a:t>java.net contient également les classes :</a:t>
            </a:r>
          </a:p>
          <a:p>
            <a:pPr marL="1192195" lvl="2" indent="-267635" defTabSz="531622">
              <a:spcBef>
                <a:spcPts val="500"/>
              </a:spcBef>
              <a:buChar char="✤"/>
              <a:defRPr sz="2002"/>
            </a:pPr>
            <a:r>
              <a:t>URL</a:t>
            </a:r>
          </a:p>
          <a:p>
            <a:pPr marL="1192195" lvl="2" indent="-267635" defTabSz="531622">
              <a:spcBef>
                <a:spcPts val="500"/>
              </a:spcBef>
              <a:buChar char="✤"/>
              <a:defRPr sz="2002"/>
            </a:pPr>
            <a:r>
              <a:t>URLConnection</a:t>
            </a:r>
          </a:p>
          <a:p>
            <a:pPr marL="1192195" lvl="2" indent="-267635" defTabSz="531622">
              <a:spcBef>
                <a:spcPts val="500"/>
              </a:spcBef>
              <a:buChar char="✤"/>
              <a:defRPr sz="2002"/>
            </a:pPr>
            <a:r>
              <a:t>DatagramSocket</a:t>
            </a:r>
          </a:p>
          <a:p>
            <a:pPr marL="1192195" lvl="2" indent="-267635" defTabSz="531622">
              <a:spcBef>
                <a:spcPts val="500"/>
              </a:spcBef>
              <a:buChar char="✤"/>
              <a:defRPr sz="2002"/>
            </a:pPr>
            <a:r>
              <a:t>DatagramPacket</a:t>
            </a:r>
          </a:p>
          <a:p>
            <a:pPr marL="754246" lvl="1" indent="-291966" defTabSz="531622">
              <a:spcBef>
                <a:spcPts val="700"/>
              </a:spcBef>
              <a:buChar char="✤"/>
              <a:defRPr sz="2184"/>
            </a:pPr>
            <a:r>
              <a:t>Voir : </a:t>
            </a:r>
            <a:r>
              <a:rPr u="sng">
                <a:solidFill>
                  <a:schemeClr val="accent5">
                    <a:satOff val="8112"/>
                    <a:lumOff val="-14630"/>
                  </a:schemeClr>
                </a:solidFill>
                <a:hlinkClick r:id="rId3"/>
              </a:rPr>
              <a:t>Package java.net</a:t>
            </a:r>
          </a:p>
        </p:txBody>
      </p:sp>
      <p:sp>
        <p:nvSpPr>
          <p:cNvPr id="906" name="3.5 - Socket"/>
          <p:cNvSpPr txBox="1">
            <a:spLocks noGrp="1"/>
          </p:cNvSpPr>
          <p:nvPr>
            <p:ph type="body" idx="21"/>
          </p:nvPr>
        </p:nvSpPr>
        <p:spPr>
          <a:prstGeom prst="rect">
            <a:avLst/>
          </a:prstGeom>
        </p:spPr>
        <p:txBody>
          <a:bodyPr/>
          <a:lstStyle/>
          <a:p>
            <a:r>
              <a:t>3.5 - Socket</a:t>
            </a:r>
          </a:p>
        </p:txBody>
      </p:sp>
      <p:sp>
        <p:nvSpPr>
          <p:cNvPr id="907"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85</a:t>
            </a:fld>
            <a:endParaRPr/>
          </a:p>
        </p:txBody>
      </p:sp>
    </p:spTree>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 name="4 -  Architectures client-serveur"/>
          <p:cNvSpPr txBox="1">
            <a:spLocks noGrp="1"/>
          </p:cNvSpPr>
          <p:nvPr>
            <p:ph type="title"/>
          </p:nvPr>
        </p:nvSpPr>
        <p:spPr>
          <a:prstGeom prst="rect">
            <a:avLst/>
          </a:prstGeom>
        </p:spPr>
        <p:txBody>
          <a:bodyPr/>
          <a:lstStyle>
            <a:lvl1pPr defTabSz="432308">
              <a:defRPr sz="3404" spc="-68"/>
            </a:lvl1pPr>
          </a:lstStyle>
          <a:p>
            <a:r>
              <a:t>4 -  Architectures client-serveur</a:t>
            </a:r>
          </a:p>
        </p:txBody>
      </p:sp>
      <p:sp>
        <p:nvSpPr>
          <p:cNvPr id="912" name="Vu d'un utilisateur…"/>
          <p:cNvSpPr txBox="1">
            <a:spLocks noGrp="1"/>
          </p:cNvSpPr>
          <p:nvPr>
            <p:ph type="body" idx="1"/>
          </p:nvPr>
        </p:nvSpPr>
        <p:spPr>
          <a:xfrm>
            <a:off x="355600" y="1581150"/>
            <a:ext cx="12293600" cy="7445326"/>
          </a:xfrm>
          <a:prstGeom prst="rect">
            <a:avLst/>
          </a:prstGeom>
        </p:spPr>
        <p:txBody>
          <a:bodyPr/>
          <a:lstStyle/>
          <a:p>
            <a:r>
              <a:t>Vu d'un utilisateur</a:t>
            </a:r>
          </a:p>
          <a:p>
            <a:pPr marL="828842" lvl="1" indent="-320842">
              <a:buChar char="✤"/>
            </a:pPr>
            <a:r>
              <a:t>Le système est réduit à un espace client. </a:t>
            </a:r>
          </a:p>
          <a:p>
            <a:pPr marL="828842" lvl="1" indent="-320842">
              <a:buChar char="✤"/>
            </a:pPr>
            <a:r>
              <a:t>À travers une interface utilisateur (UI, </a:t>
            </a:r>
            <a:r>
              <a:rPr i="1"/>
              <a:t>User Interface</a:t>
            </a:r>
            <a:r>
              <a:t>), il utilise des applications qui manipulent des données. </a:t>
            </a:r>
            <a:br/>
            <a:endParaRPr/>
          </a:p>
          <a:p>
            <a:r>
              <a:t>Les applications se répartissent en fait coté client et coté serveur.</a:t>
            </a:r>
          </a:p>
          <a:p>
            <a:pPr marL="828842" lvl="1" indent="-320842">
              <a:buChar char="✤"/>
            </a:pPr>
            <a:r>
              <a:t>Les données sont stockées dans des bases de données :</a:t>
            </a:r>
          </a:p>
          <a:p>
            <a:pPr marL="1310105" lvl="2" indent="-294105">
              <a:buChar char="✤"/>
            </a:pPr>
            <a:r>
              <a:t>non relationnelles, dans les anciens </a:t>
            </a:r>
            <a:r>
              <a:rPr u="sng">
                <a:solidFill>
                  <a:schemeClr val="accent5">
                    <a:satOff val="8112"/>
                    <a:lumOff val="-14630"/>
                  </a:schemeClr>
                </a:solidFill>
                <a:hlinkClick r:id="rId2"/>
              </a:rPr>
              <a:t>mainframes</a:t>
            </a:r>
            <a:r>
              <a:t> 							</a:t>
            </a:r>
          </a:p>
          <a:p>
            <a:pPr marL="1310105" lvl="2" indent="-294105">
              <a:buChar char="✤"/>
            </a:pPr>
            <a:r>
              <a:t>relationnelles au début des années 80, grâce aux </a:t>
            </a:r>
            <a:r>
              <a:rPr b="1"/>
              <a:t>SGBDR</a:t>
            </a:r>
            <a:r>
              <a:t> (IBM DB2, Oracle </a:t>
            </a:r>
            <a:br/>
            <a:r>
              <a:t>Database, Microsoft SQL Server, PostgreSQL, MySQL...)</a:t>
            </a:r>
          </a:p>
          <a:p>
            <a:pPr marL="1310105" lvl="2" indent="-294105">
              <a:buChar char="✤"/>
            </a:pPr>
            <a:r>
              <a:t>orientées objet, avec les </a:t>
            </a:r>
            <a:r>
              <a:rPr b="1"/>
              <a:t>SGBDO</a:t>
            </a:r>
            <a:r>
              <a:t> (évolution de SGBDR ou Objectivity, ObjectStore…)</a:t>
            </a:r>
          </a:p>
          <a:p>
            <a:pPr marL="1310105" lvl="2" indent="-294105">
              <a:buChar char="✤"/>
            </a:pPr>
            <a:r>
              <a:t>NoSQL (Not only SQL), comme MongoDB, Cassandra, etc.</a:t>
            </a:r>
          </a:p>
          <a:p>
            <a:pPr marL="828842" lvl="1" indent="-320842">
              <a:buChar char="✤"/>
            </a:pPr>
            <a:r>
              <a:t>L'espace serveur est donc composé des applicatifs permettant l'accès aux données et des données stockées elles-mêmes. </a:t>
            </a:r>
          </a:p>
          <a:p>
            <a:pPr marL="828842" lvl="1" indent="-320842">
              <a:buChar char="✤"/>
            </a:pPr>
            <a:r>
              <a:t>Cet espace peut inclure un seul ou plusieurs serveurs physiques ou virtuels.</a:t>
            </a:r>
          </a:p>
          <a:p>
            <a:pPr marL="828842" lvl="1" indent="-320842">
              <a:buChar char="✤"/>
            </a:pPr>
            <a:r>
              <a:t>Les serveurs sont </a:t>
            </a:r>
            <a:r>
              <a:rPr b="1"/>
              <a:t>fournisseurs de services</a:t>
            </a:r>
            <a:r>
              <a:t> aux clients qui les consomment.</a:t>
            </a:r>
          </a:p>
        </p:txBody>
      </p:sp>
      <p:sp>
        <p:nvSpPr>
          <p:cNvPr id="913" name="4.1 - Eléments d’architecture"/>
          <p:cNvSpPr txBox="1">
            <a:spLocks noGrp="1"/>
          </p:cNvSpPr>
          <p:nvPr>
            <p:ph type="body" idx="21"/>
          </p:nvPr>
        </p:nvSpPr>
        <p:spPr>
          <a:prstGeom prst="rect">
            <a:avLst/>
          </a:prstGeom>
        </p:spPr>
        <p:txBody>
          <a:bodyPr/>
          <a:lstStyle/>
          <a:p>
            <a:r>
              <a:t>4.1 - Eléments d’architecture</a:t>
            </a:r>
          </a:p>
        </p:txBody>
      </p:sp>
      <p:sp>
        <p:nvSpPr>
          <p:cNvPr id="914"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86</a:t>
            </a:fld>
            <a:endParaRPr/>
          </a:p>
        </p:txBody>
      </p:sp>
    </p:spTree>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6" name="4 -  Architectures client-serveur"/>
          <p:cNvSpPr txBox="1">
            <a:spLocks noGrp="1"/>
          </p:cNvSpPr>
          <p:nvPr>
            <p:ph type="title"/>
          </p:nvPr>
        </p:nvSpPr>
        <p:spPr>
          <a:prstGeom prst="rect">
            <a:avLst/>
          </a:prstGeom>
        </p:spPr>
        <p:txBody>
          <a:bodyPr/>
          <a:lstStyle>
            <a:lvl1pPr defTabSz="432308">
              <a:defRPr sz="3404" spc="-68"/>
            </a:lvl1pPr>
          </a:lstStyle>
          <a:p>
            <a:r>
              <a:t>4 -  Architectures client-serveur</a:t>
            </a:r>
          </a:p>
        </p:txBody>
      </p:sp>
      <p:sp>
        <p:nvSpPr>
          <p:cNvPr id="917" name="Middleware…"/>
          <p:cNvSpPr txBox="1">
            <a:spLocks noGrp="1"/>
          </p:cNvSpPr>
          <p:nvPr>
            <p:ph type="body" idx="1"/>
          </p:nvPr>
        </p:nvSpPr>
        <p:spPr>
          <a:xfrm>
            <a:off x="355600" y="1581150"/>
            <a:ext cx="12293600" cy="7445326"/>
          </a:xfrm>
          <a:prstGeom prst="rect">
            <a:avLst/>
          </a:prstGeom>
        </p:spPr>
        <p:txBody>
          <a:bodyPr/>
          <a:lstStyle/>
          <a:p>
            <a:r>
              <a:t>Middleware</a:t>
            </a:r>
          </a:p>
          <a:p>
            <a:pPr marL="828842" lvl="1" indent="-320842">
              <a:buChar char="✤"/>
            </a:pPr>
            <a:r>
              <a:t>Le middleware est typiquement le ciment faisant tenir l'édifice : c'est la partie logicielle qui relie l’interface utilisateur (UI), applications et données, entre client et serveur ou entre applications réparties. </a:t>
            </a:r>
          </a:p>
          <a:p>
            <a:pPr marL="828842" lvl="1" indent="-320842">
              <a:buChar char="✤"/>
            </a:pPr>
            <a:r>
              <a:t>Le Middleware :</a:t>
            </a:r>
          </a:p>
          <a:p>
            <a:pPr marL="1310105" lvl="2" indent="-294105">
              <a:buChar char="✤"/>
            </a:pPr>
            <a:r>
              <a:t>C'est la barre de l'abréviation </a:t>
            </a:r>
            <a:r>
              <a:rPr b="1"/>
              <a:t>C/S</a:t>
            </a:r>
            <a:r>
              <a:t> ;</a:t>
            </a:r>
          </a:p>
          <a:p>
            <a:pPr marL="1310105" lvl="2" indent="-294105">
              <a:buChar char="✤"/>
            </a:pPr>
            <a:r>
              <a:t>se traduit par </a:t>
            </a:r>
            <a:r>
              <a:rPr b="1"/>
              <a:t>intergiciel</a:t>
            </a:r>
            <a:r>
              <a:t> ou par </a:t>
            </a:r>
            <a:r>
              <a:rPr b="1"/>
              <a:t>logiciel médiateur</a:t>
            </a:r>
            <a:r>
              <a:t> ;</a:t>
            </a:r>
          </a:p>
          <a:p>
            <a:pPr marL="1310105" lvl="2" indent="-294105">
              <a:buChar char="✤"/>
            </a:pPr>
            <a:r>
              <a:t>est un ensemble de logiciels réutilisables faisant la </a:t>
            </a:r>
            <a:r>
              <a:rPr b="1"/>
              <a:t>médiation entre les applications et le réseau</a:t>
            </a:r>
            <a:r>
              <a:t>.</a:t>
            </a:r>
          </a:p>
          <a:p>
            <a:pPr marL="828842" lvl="1" indent="-320842">
              <a:buChar char="✤"/>
            </a:pPr>
            <a:r>
              <a:t>Un middleware est du logiciel qui permet à différentes applications d’échanger et d’interopérer.</a:t>
            </a:r>
          </a:p>
          <a:p>
            <a:pPr marL="828842" lvl="1" indent="-320842">
              <a:buChar char="✤"/>
            </a:pPr>
            <a:r>
              <a:t>Les </a:t>
            </a:r>
            <a:r>
              <a:rPr b="1"/>
              <a:t>composants logiciels</a:t>
            </a:r>
            <a:r>
              <a:t> du middleware assurent </a:t>
            </a:r>
            <a:r>
              <a:rPr b="1"/>
              <a:t>la communication</a:t>
            </a:r>
            <a:r>
              <a:t> entre les applications quels que soient les ordinateurs impliqués et quelles que soient les caractéristiques matérielles et logicielles des réseaux informatiques, des protocoles réseau, des systèmes d'exploitation impliqués.</a:t>
            </a:r>
          </a:p>
        </p:txBody>
      </p:sp>
      <p:sp>
        <p:nvSpPr>
          <p:cNvPr id="918" name="4.1 - Eléments d’architecture"/>
          <p:cNvSpPr txBox="1">
            <a:spLocks noGrp="1"/>
          </p:cNvSpPr>
          <p:nvPr>
            <p:ph type="body" idx="21"/>
          </p:nvPr>
        </p:nvSpPr>
        <p:spPr>
          <a:prstGeom prst="rect">
            <a:avLst/>
          </a:prstGeom>
        </p:spPr>
        <p:txBody>
          <a:bodyPr/>
          <a:lstStyle/>
          <a:p>
            <a:r>
              <a:t>4.1 - Eléments d’architecture</a:t>
            </a:r>
          </a:p>
        </p:txBody>
      </p:sp>
      <p:sp>
        <p:nvSpPr>
          <p:cNvPr id="919"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87</a:t>
            </a:fld>
            <a:endParaRPr/>
          </a:p>
        </p:txBody>
      </p:sp>
    </p:spTree>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 name="4 -  Architectures client-serveur"/>
          <p:cNvSpPr txBox="1">
            <a:spLocks noGrp="1"/>
          </p:cNvSpPr>
          <p:nvPr>
            <p:ph type="title"/>
          </p:nvPr>
        </p:nvSpPr>
        <p:spPr>
          <a:prstGeom prst="rect">
            <a:avLst/>
          </a:prstGeom>
        </p:spPr>
        <p:txBody>
          <a:bodyPr/>
          <a:lstStyle>
            <a:lvl1pPr defTabSz="432308">
              <a:defRPr sz="3404" spc="-68"/>
            </a:lvl1pPr>
          </a:lstStyle>
          <a:p>
            <a:r>
              <a:t>4 -  Architectures client-serveur</a:t>
            </a:r>
          </a:p>
        </p:txBody>
      </p:sp>
      <p:sp>
        <p:nvSpPr>
          <p:cNvPr id="922" name="Type de données véhiculées…"/>
          <p:cNvSpPr txBox="1">
            <a:spLocks noGrp="1"/>
          </p:cNvSpPr>
          <p:nvPr>
            <p:ph type="body" idx="1"/>
          </p:nvPr>
        </p:nvSpPr>
        <p:spPr>
          <a:xfrm>
            <a:off x="355600" y="1581150"/>
            <a:ext cx="12293600" cy="7445326"/>
          </a:xfrm>
          <a:prstGeom prst="rect">
            <a:avLst/>
          </a:prstGeom>
        </p:spPr>
        <p:txBody>
          <a:bodyPr/>
          <a:lstStyle/>
          <a:p>
            <a:r>
              <a:t>Type de données véhiculées</a:t>
            </a:r>
          </a:p>
          <a:p>
            <a:pPr marL="828842" lvl="1" indent="-320842">
              <a:buChar char="✤"/>
            </a:pPr>
            <a:r>
              <a:t>Une information de présentation (que le client affiche simplement)</a:t>
            </a:r>
          </a:p>
          <a:p>
            <a:pPr marL="828842" lvl="1" indent="-320842">
              <a:buChar char="✤"/>
            </a:pPr>
            <a:r>
              <a:t>Données extraites via SQL (le client doit déterminer comment afficher ces données)</a:t>
            </a:r>
          </a:p>
          <a:p>
            <a:pPr marL="828842" lvl="1" indent="-320842">
              <a:buChar char="✤"/>
            </a:pPr>
            <a:r>
              <a:t>Données résultantes d'appels de procédures à distance</a:t>
            </a:r>
          </a:p>
          <a:p>
            <a:pPr marL="828842" lvl="1" indent="-320842">
              <a:buChar char="✤"/>
            </a:pPr>
            <a:r>
              <a:t>Données sous forme d'un flux d'octets, issues de la sérialisation d'objets</a:t>
            </a:r>
          </a:p>
          <a:p>
            <a:r>
              <a:t>Type de dialogue client-serveur</a:t>
            </a:r>
          </a:p>
          <a:p>
            <a:pPr marL="828842" lvl="1" indent="-320842">
              <a:buChar char="✤"/>
            </a:pPr>
            <a:r>
              <a:t>En mode connecté (pendant une session)</a:t>
            </a:r>
          </a:p>
          <a:p>
            <a:pPr marL="828842" lvl="1" indent="-320842">
              <a:buChar char="✤"/>
            </a:pPr>
            <a:r>
              <a:t>En mode non connecté (ex. du protocole HTTP)</a:t>
            </a:r>
          </a:p>
          <a:p>
            <a:r>
              <a:t>Structure et localisation des applicatifs</a:t>
            </a:r>
          </a:p>
          <a:p>
            <a:pPr marL="828842" lvl="1" indent="-320842">
              <a:buChar char="✤"/>
            </a:pPr>
            <a:r>
              <a:t>Une centralisation des applicatifs facilite la maintenance, le déploiement et la gestion.</a:t>
            </a:r>
          </a:p>
          <a:p>
            <a:pPr marL="1310105" lvl="2" indent="-294105">
              <a:buChar char="✤"/>
            </a:pPr>
            <a:r>
              <a:t>Localisation principalement sur le client =&gt; </a:t>
            </a:r>
            <a:r>
              <a:rPr b="1"/>
              <a:t>client lourd</a:t>
            </a:r>
            <a:r>
              <a:t> ;</a:t>
            </a:r>
          </a:p>
          <a:p>
            <a:pPr marL="1310105" lvl="2" indent="-294105">
              <a:buChar char="✤"/>
            </a:pPr>
            <a:r>
              <a:t>Localisation principalement sur le serveur =&gt; </a:t>
            </a:r>
            <a:r>
              <a:rPr b="1"/>
              <a:t>client léger</a:t>
            </a:r>
            <a:r>
              <a:t> ;</a:t>
            </a:r>
          </a:p>
          <a:p>
            <a:pPr marL="1310105" lvl="2" indent="-294105">
              <a:buChar char="✤"/>
            </a:pPr>
            <a:r>
              <a:t>répartition des applications entre clients et serveurs.</a:t>
            </a:r>
          </a:p>
        </p:txBody>
      </p:sp>
      <p:sp>
        <p:nvSpPr>
          <p:cNvPr id="923" name="4.2 - Critères de comparaison"/>
          <p:cNvSpPr txBox="1">
            <a:spLocks noGrp="1"/>
          </p:cNvSpPr>
          <p:nvPr>
            <p:ph type="body" idx="21"/>
          </p:nvPr>
        </p:nvSpPr>
        <p:spPr>
          <a:prstGeom prst="rect">
            <a:avLst/>
          </a:prstGeom>
        </p:spPr>
        <p:txBody>
          <a:bodyPr/>
          <a:lstStyle/>
          <a:p>
            <a:r>
              <a:t>4.2 - Critères de comparaison</a:t>
            </a:r>
          </a:p>
        </p:txBody>
      </p:sp>
      <p:sp>
        <p:nvSpPr>
          <p:cNvPr id="924"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88</a:t>
            </a:fld>
            <a:endParaRPr/>
          </a:p>
        </p:txBody>
      </p:sp>
    </p:spTree>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6" name="4 -  Architectures client-serveur"/>
          <p:cNvSpPr txBox="1">
            <a:spLocks noGrp="1"/>
          </p:cNvSpPr>
          <p:nvPr>
            <p:ph type="title"/>
          </p:nvPr>
        </p:nvSpPr>
        <p:spPr>
          <a:prstGeom prst="rect">
            <a:avLst/>
          </a:prstGeom>
        </p:spPr>
        <p:txBody>
          <a:bodyPr/>
          <a:lstStyle>
            <a:lvl1pPr defTabSz="432308">
              <a:defRPr sz="3404" spc="-68"/>
            </a:lvl1pPr>
          </a:lstStyle>
          <a:p>
            <a:r>
              <a:t>4 -  Architectures client-serveur</a:t>
            </a:r>
          </a:p>
        </p:txBody>
      </p:sp>
      <p:sp>
        <p:nvSpPr>
          <p:cNvPr id="927" name="4.3 - Type d’architecture"/>
          <p:cNvSpPr txBox="1">
            <a:spLocks noGrp="1"/>
          </p:cNvSpPr>
          <p:nvPr>
            <p:ph type="body" idx="21"/>
          </p:nvPr>
        </p:nvSpPr>
        <p:spPr>
          <a:prstGeom prst="rect">
            <a:avLst/>
          </a:prstGeom>
        </p:spPr>
        <p:txBody>
          <a:bodyPr/>
          <a:lstStyle/>
          <a:p>
            <a:r>
              <a:t>4.3 - Type d’architecture</a:t>
            </a:r>
          </a:p>
        </p:txBody>
      </p:sp>
      <p:sp>
        <p:nvSpPr>
          <p:cNvPr id="928"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89</a:t>
            </a:fld>
            <a:endParaRPr/>
          </a:p>
        </p:txBody>
      </p:sp>
      <p:grpSp>
        <p:nvGrpSpPr>
          <p:cNvPr id="931" name="pasted-image.pdf"/>
          <p:cNvGrpSpPr/>
          <p:nvPr/>
        </p:nvGrpSpPr>
        <p:grpSpPr>
          <a:xfrm>
            <a:off x="659670" y="1581150"/>
            <a:ext cx="11685460" cy="7554072"/>
            <a:chOff x="0" y="0"/>
            <a:chExt cx="11685458" cy="7554071"/>
          </a:xfrm>
        </p:grpSpPr>
        <p:pic>
          <p:nvPicPr>
            <p:cNvPr id="930" name="pasted-image.pdf" descr="pasted-image.pdf"/>
            <p:cNvPicPr>
              <a:picLocks noChangeAspect="1"/>
            </p:cNvPicPr>
            <p:nvPr/>
          </p:nvPicPr>
          <p:blipFill>
            <a:blip r:embed="rId2"/>
            <a:srcRect/>
            <a:stretch>
              <a:fillRect/>
            </a:stretch>
          </p:blipFill>
          <p:spPr>
            <a:xfrm>
              <a:off x="127000" y="88900"/>
              <a:ext cx="11431459" cy="7223872"/>
            </a:xfrm>
            <a:prstGeom prst="rect">
              <a:avLst/>
            </a:prstGeom>
            <a:ln>
              <a:noFill/>
            </a:ln>
            <a:effectLst/>
          </p:spPr>
        </p:pic>
        <p:pic>
          <p:nvPicPr>
            <p:cNvPr id="929" name="pasted-image.pdf" descr="pasted-image.pdf"/>
            <p:cNvPicPr>
              <a:picLocks/>
            </p:cNvPicPr>
            <p:nvPr/>
          </p:nvPicPr>
          <p:blipFill>
            <a:blip r:embed="rId3"/>
            <a:stretch>
              <a:fillRect/>
            </a:stretch>
          </p:blipFill>
          <p:spPr>
            <a:xfrm>
              <a:off x="-1" y="0"/>
              <a:ext cx="11685460" cy="7554072"/>
            </a:xfrm>
            <a:prstGeom prst="rect">
              <a:avLst/>
            </a:prstGeom>
            <a:effectLst/>
          </p:spPr>
        </p:pic>
      </p:grpSp>
      <p:sp>
        <p:nvSpPr>
          <p:cNvPr id="932" name="Fig 4.1 - Types d’architectures client-serveur"/>
          <p:cNvSpPr txBox="1"/>
          <p:nvPr/>
        </p:nvSpPr>
        <p:spPr>
          <a:xfrm>
            <a:off x="662769" y="9186367"/>
            <a:ext cx="4213425"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normAutofit/>
          </a:bodyPr>
          <a:lstStyle>
            <a:lvl1pPr defTabSz="450000">
              <a:spcBef>
                <a:spcPts val="0"/>
              </a:spcBef>
              <a:defRPr sz="1600" i="0">
                <a:solidFill>
                  <a:srgbClr val="000000"/>
                </a:solidFill>
                <a:latin typeface="+mn-lt"/>
                <a:ea typeface="+mn-ea"/>
                <a:cs typeface="+mn-cs"/>
                <a:sym typeface="Trebuchet MS"/>
              </a:defRPr>
            </a:lvl1pPr>
          </a:lstStyle>
          <a:p>
            <a:r>
              <a:t>Fig 4.1 - Types d’architectures client-serveur</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203" name="2.1 - DNS - Domain Name System Nom de domaine"/>
          <p:cNvSpPr txBox="1">
            <a:spLocks noGrp="1"/>
          </p:cNvSpPr>
          <p:nvPr>
            <p:ph type="body" idx="21"/>
          </p:nvPr>
        </p:nvSpPr>
        <p:spPr>
          <a:prstGeom prst="rect">
            <a:avLst/>
          </a:prstGeom>
        </p:spPr>
        <p:txBody>
          <a:bodyPr/>
          <a:lstStyle>
            <a:lvl1pPr>
              <a:tabLst>
                <a:tab pos="12039600" algn="r"/>
              </a:tabLst>
            </a:lvl1pPr>
          </a:lstStyle>
          <a:p>
            <a:r>
              <a:t>2.1 - DNS - Domain Name System	Nom de domaine           </a:t>
            </a:r>
          </a:p>
        </p:txBody>
      </p:sp>
      <p:sp>
        <p:nvSpPr>
          <p:cNvPr id="204" name="Nom de domaine…"/>
          <p:cNvSpPr txBox="1">
            <a:spLocks noGrp="1"/>
          </p:cNvSpPr>
          <p:nvPr>
            <p:ph type="body" idx="1"/>
          </p:nvPr>
        </p:nvSpPr>
        <p:spPr>
          <a:xfrm>
            <a:off x="355600" y="1684734"/>
            <a:ext cx="12293600" cy="7652389"/>
          </a:xfrm>
          <a:prstGeom prst="rect">
            <a:avLst/>
          </a:prstGeom>
        </p:spPr>
        <p:txBody>
          <a:bodyPr/>
          <a:lstStyle/>
          <a:p>
            <a:r>
              <a:t>Nom de domaine</a:t>
            </a:r>
          </a:p>
          <a:p>
            <a:pPr lvl="1"/>
            <a:r>
              <a:t>Les TLD sont gérés par l'</a:t>
            </a:r>
            <a:r>
              <a:rPr u="sng">
                <a:solidFill>
                  <a:schemeClr val="accent5">
                    <a:satOff val="8112"/>
                    <a:lumOff val="-14630"/>
                  </a:schemeClr>
                </a:solidFill>
                <a:hlinkClick r:id="rId3"/>
              </a:rPr>
              <a:t>ICANN</a:t>
            </a:r>
            <a:r>
              <a:t> (Internet Corporation for Assigned Names and Numbers) ; l'ICANN délègue la gestion de chaque TLD à un organisme appelé registre de haut-niveau (</a:t>
            </a:r>
            <a:r>
              <a:rPr i="1"/>
              <a:t>registry</a:t>
            </a:r>
            <a:r>
              <a:t>). </a:t>
            </a:r>
          </a:p>
          <a:p>
            <a:pPr lvl="1"/>
            <a:r>
              <a:t>L' </a:t>
            </a:r>
            <a:r>
              <a:rPr u="sng">
                <a:solidFill>
                  <a:srgbClr val="021EAA"/>
                </a:solidFill>
                <a:hlinkClick r:id="rId4"/>
              </a:rPr>
              <a:t>AFNIC</a:t>
            </a:r>
            <a:r>
              <a:t> (l’Association Française pour le Nommage Internet en Coopération) est le registry pour la France. Elle gère les ccTDL .fr, .re, .yt, .wf, .tf et .pm</a:t>
            </a:r>
          </a:p>
          <a:p>
            <a:pPr lvl="1"/>
            <a:r>
              <a:rPr u="sng">
                <a:solidFill>
                  <a:srgbClr val="021EAA"/>
                </a:solidFill>
                <a:hlinkClick r:id="rId5"/>
              </a:rPr>
              <a:t>VeriSign</a:t>
            </a:r>
            <a:r>
              <a:t> est le </a:t>
            </a:r>
            <a:r>
              <a:rPr i="1"/>
              <a:t>registry</a:t>
            </a:r>
            <a:r>
              <a:t> qui gère les .com, .net, .org…</a:t>
            </a:r>
          </a:p>
          <a:p>
            <a:pPr lvl="1"/>
            <a:r>
              <a:t>Exemple 1</a:t>
            </a:r>
          </a:p>
        </p:txBody>
      </p:sp>
      <p:sp>
        <p:nvSpPr>
          <p:cNvPr id="205" name="Numéro de diapositive"/>
          <p:cNvSpPr txBox="1">
            <a:spLocks noGrp="1"/>
          </p:cNvSpPr>
          <p:nvPr>
            <p:ph type="sldNum" sz="quarter" idx="2"/>
          </p:nvPr>
        </p:nvSpPr>
        <p:spPr>
          <a:xfrm>
            <a:off x="12382499" y="9220200"/>
            <a:ext cx="215901" cy="355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a:t>
            </a:fld>
            <a:endParaRPr/>
          </a:p>
        </p:txBody>
      </p:sp>
      <p:pic>
        <p:nvPicPr>
          <p:cNvPr id="206" name="simon.info.arcep.fr… simon.info.arcep.frfr = ccTLD pour la France ; géré par l’AFNICarcep =Domaine de 2d niveau, enregistré et validé par l’AFNIC (propriétaire : l’Autorité de Régulation des Communications Electroniques et des Postes)info = Service infor" descr="simon.info.arcep.fr… simon.info.arcep.frfr = ccTLD pour la France ; géré par l’AFNICarcep =Domaine de 2d niveau, enregistré et validé par l’AFNIC (propriétaire : l’Autorité de Régulation des Communications Electroniques et des Postes)info = Service informatique enregistré pour l’ARCEP.simon = Nom d’une machine (celle de Simon) au sein du service informatique de l’ARCEP."/>
          <p:cNvPicPr>
            <a:picLocks/>
          </p:cNvPicPr>
          <p:nvPr/>
        </p:nvPicPr>
        <p:blipFill>
          <a:blip r:embed="rId6"/>
          <a:stretch>
            <a:fillRect/>
          </a:stretch>
        </p:blipFill>
        <p:spPr>
          <a:xfrm>
            <a:off x="918386" y="5354028"/>
            <a:ext cx="10822428" cy="4165601"/>
          </a:xfrm>
          <a:prstGeom prst="rect">
            <a:avLst/>
          </a:prstGeom>
          <a:effectLst>
            <a:outerShdw blurRad="190500" dist="8455" dir="5400000" rotWithShape="0">
              <a:srgbClr val="000000">
                <a:alpha val="39871"/>
              </a:srgbClr>
            </a:outerShdw>
          </a:effectLst>
        </p:spPr>
      </p:pic>
      <p:sp>
        <p:nvSpPr>
          <p:cNvPr id="207" name="Annexe"/>
          <p:cNvSpPr txBox="1"/>
          <p:nvPr/>
        </p:nvSpPr>
        <p:spPr>
          <a:xfrm rot="1762377">
            <a:off x="9786165" y="372987"/>
            <a:ext cx="3136331" cy="520701"/>
          </a:xfrm>
          <a:prstGeom prst="rect">
            <a:avLst/>
          </a:prstGeom>
          <a:solidFill>
            <a:srgbClr val="FFCE4C">
              <a:alpha val="83203"/>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lgn="ctr"/>
          </a:lstStyle>
          <a:p>
            <a:r>
              <a:t>Annexe </a:t>
            </a:r>
          </a:p>
        </p:txBody>
      </p:sp>
    </p:spTree>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 name="4 -  Architectures client-serveur"/>
          <p:cNvSpPr txBox="1">
            <a:spLocks noGrp="1"/>
          </p:cNvSpPr>
          <p:nvPr>
            <p:ph type="title"/>
          </p:nvPr>
        </p:nvSpPr>
        <p:spPr>
          <a:prstGeom prst="rect">
            <a:avLst/>
          </a:prstGeom>
        </p:spPr>
        <p:txBody>
          <a:bodyPr/>
          <a:lstStyle>
            <a:lvl1pPr defTabSz="432308">
              <a:defRPr sz="3404" spc="-68"/>
            </a:lvl1pPr>
          </a:lstStyle>
          <a:p>
            <a:r>
              <a:t>4 -  Architectures client-serveur</a:t>
            </a:r>
          </a:p>
        </p:txBody>
      </p:sp>
      <p:sp>
        <p:nvSpPr>
          <p:cNvPr id="935" name="Client-serveur à client passif…"/>
          <p:cNvSpPr txBox="1">
            <a:spLocks noGrp="1"/>
          </p:cNvSpPr>
          <p:nvPr>
            <p:ph type="body" idx="1"/>
          </p:nvPr>
        </p:nvSpPr>
        <p:spPr>
          <a:xfrm>
            <a:off x="355600" y="1581150"/>
            <a:ext cx="12293600" cy="7445326"/>
          </a:xfrm>
          <a:prstGeom prst="rect">
            <a:avLst/>
          </a:prstGeom>
        </p:spPr>
        <p:txBody>
          <a:bodyPr/>
          <a:lstStyle/>
          <a:p>
            <a:r>
              <a:t>Client-serveur à client passif</a:t>
            </a:r>
          </a:p>
          <a:p>
            <a:pPr marL="828842" lvl="1" indent="-320842">
              <a:buChar char="✤"/>
            </a:pPr>
            <a:r>
              <a:t>Client : simple terminal</a:t>
            </a:r>
          </a:p>
          <a:p>
            <a:pPr marL="828842" lvl="1" indent="-320842">
              <a:buChar char="✤"/>
            </a:pPr>
            <a:r>
              <a:t>Serveur : ordinateur central ou </a:t>
            </a:r>
            <a:r>
              <a:rPr b="1"/>
              <a:t>mainframe</a:t>
            </a:r>
            <a:r>
              <a:t>.</a:t>
            </a:r>
            <a:br/>
            <a:endParaRPr/>
          </a:p>
          <a:p>
            <a:r>
              <a:t>Client-serveur de données</a:t>
            </a:r>
          </a:p>
          <a:p>
            <a:pPr marL="828842" lvl="1" indent="-320842">
              <a:buChar char="✤"/>
            </a:pPr>
            <a:r>
              <a:t>Client lourd (logique applicative, interface graphique)</a:t>
            </a:r>
          </a:p>
          <a:p>
            <a:pPr marL="828842" lvl="1" indent="-320842">
              <a:buChar char="✤"/>
            </a:pPr>
            <a:r>
              <a:t>Serveur de données</a:t>
            </a:r>
          </a:p>
          <a:p>
            <a:pPr marL="828842" lvl="1" indent="-320842">
              <a:buChar char="✤"/>
            </a:pPr>
            <a:r>
              <a:t>Communication via SQL, </a:t>
            </a:r>
            <a:r>
              <a:rPr i="1"/>
              <a:t>Structured Query Language</a:t>
            </a:r>
            <a:br>
              <a:rPr i="1"/>
            </a:br>
            <a:endParaRPr i="1"/>
          </a:p>
          <a:p>
            <a:r>
              <a:t>Client-serveur distribué</a:t>
            </a:r>
          </a:p>
          <a:p>
            <a:pPr marL="828842" lvl="1" indent="-320842">
              <a:buChar char="✤"/>
            </a:pPr>
            <a:r>
              <a:t>A</a:t>
            </a:r>
            <a:r>
              <a:rPr b="1"/>
              <a:t>rchitecture à trois niveaux</a:t>
            </a:r>
            <a:r>
              <a:t>, avec un serveur tiers, à savoir </a:t>
            </a:r>
            <a:r>
              <a:rPr b="1"/>
              <a:t>le serveur d’application</a:t>
            </a:r>
          </a:p>
          <a:p>
            <a:pPr marL="1310105" lvl="2" indent="-294105">
              <a:buChar char="✤"/>
            </a:pPr>
            <a:r>
              <a:t>Les traitements sont </a:t>
            </a:r>
            <a:br/>
            <a:r>
              <a:t>appelés avec un </a:t>
            </a:r>
            <a:br/>
            <a:r>
              <a:t>protocole </a:t>
            </a:r>
            <a:r>
              <a:rPr b="1"/>
              <a:t>RPC</a:t>
            </a:r>
            <a:r>
              <a:t>, </a:t>
            </a:r>
            <a:br/>
            <a:r>
              <a:rPr i="1"/>
              <a:t>Remote Procedure Call</a:t>
            </a:r>
            <a:r>
              <a:t> </a:t>
            </a:r>
            <a:br/>
            <a:r>
              <a:t>(Appel de procédure à distance).</a:t>
            </a:r>
          </a:p>
        </p:txBody>
      </p:sp>
      <p:sp>
        <p:nvSpPr>
          <p:cNvPr id="936" name="4.3 - Type d’architecture"/>
          <p:cNvSpPr txBox="1">
            <a:spLocks noGrp="1"/>
          </p:cNvSpPr>
          <p:nvPr>
            <p:ph type="body" idx="21"/>
          </p:nvPr>
        </p:nvSpPr>
        <p:spPr>
          <a:prstGeom prst="rect">
            <a:avLst/>
          </a:prstGeom>
        </p:spPr>
        <p:txBody>
          <a:bodyPr/>
          <a:lstStyle/>
          <a:p>
            <a:r>
              <a:t>4.3 - Type d’architecture</a:t>
            </a:r>
          </a:p>
        </p:txBody>
      </p:sp>
      <p:sp>
        <p:nvSpPr>
          <p:cNvPr id="937"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90</a:t>
            </a:fld>
            <a:endParaRPr/>
          </a:p>
        </p:txBody>
      </p:sp>
      <p:pic>
        <p:nvPicPr>
          <p:cNvPr id="938" name="IBM z114 mainframe.jpg" descr="IBM z114 mainframe.jpg"/>
          <p:cNvPicPr>
            <a:picLocks noChangeAspect="1"/>
          </p:cNvPicPr>
          <p:nvPr/>
        </p:nvPicPr>
        <p:blipFill>
          <a:blip r:embed="rId2"/>
          <a:stretch>
            <a:fillRect/>
          </a:stretch>
        </p:blipFill>
        <p:spPr>
          <a:xfrm>
            <a:off x="10923083" y="1581150"/>
            <a:ext cx="1561454" cy="2715572"/>
          </a:xfrm>
          <a:prstGeom prst="rect">
            <a:avLst/>
          </a:prstGeom>
          <a:ln w="12700">
            <a:miter lim="400000"/>
          </a:ln>
        </p:spPr>
      </p:pic>
      <p:grpSp>
        <p:nvGrpSpPr>
          <p:cNvPr id="965" name="Grouper"/>
          <p:cNvGrpSpPr/>
          <p:nvPr/>
        </p:nvGrpSpPr>
        <p:grpSpPr>
          <a:xfrm>
            <a:off x="6070021" y="7099536"/>
            <a:ext cx="6580925" cy="1779554"/>
            <a:chOff x="-50799" y="-50800"/>
            <a:chExt cx="6580923" cy="1779552"/>
          </a:xfrm>
        </p:grpSpPr>
        <p:grpSp>
          <p:nvGrpSpPr>
            <p:cNvPr id="941" name="Rectangle aux angles arrondis"/>
            <p:cNvGrpSpPr/>
            <p:nvPr/>
          </p:nvGrpSpPr>
          <p:grpSpPr>
            <a:xfrm>
              <a:off x="-50800" y="-50800"/>
              <a:ext cx="6580925" cy="1779553"/>
              <a:chOff x="0" y="0"/>
              <a:chExt cx="6580923" cy="1779552"/>
            </a:xfrm>
          </p:grpSpPr>
          <p:sp>
            <p:nvSpPr>
              <p:cNvPr id="940" name="Rectangle aux angles arrondis"/>
              <p:cNvSpPr/>
              <p:nvPr/>
            </p:nvSpPr>
            <p:spPr>
              <a:xfrm>
                <a:off x="50800" y="50800"/>
                <a:ext cx="6479325" cy="1677953"/>
              </a:xfrm>
              <a:prstGeom prst="roundRect">
                <a:avLst>
                  <a:gd name="adj" fmla="val 3976"/>
                </a:avLst>
              </a:prstGeom>
              <a:solidFill>
                <a:srgbClr val="F5F5F5"/>
              </a:solidFill>
              <a:ln>
                <a:noFill/>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pic>
            <p:nvPicPr>
              <p:cNvPr id="939" name="Rectangle aux angles arrondis Rectangle aux angles arrondis" descr="Rectangle aux angles arrondis Rectangle aux angles arrondis"/>
              <p:cNvPicPr>
                <a:picLocks/>
              </p:cNvPicPr>
              <p:nvPr/>
            </p:nvPicPr>
            <p:blipFill>
              <a:blip r:embed="rId3"/>
              <a:stretch>
                <a:fillRect/>
              </a:stretch>
            </p:blipFill>
            <p:spPr>
              <a:xfrm>
                <a:off x="0" y="0"/>
                <a:ext cx="6580925" cy="1779553"/>
              </a:xfrm>
              <a:prstGeom prst="rect">
                <a:avLst/>
              </a:prstGeom>
              <a:effectLst/>
            </p:spPr>
          </p:pic>
        </p:grpSp>
        <p:grpSp>
          <p:nvGrpSpPr>
            <p:cNvPr id="964" name="Grouper"/>
            <p:cNvGrpSpPr/>
            <p:nvPr/>
          </p:nvGrpSpPr>
          <p:grpSpPr>
            <a:xfrm>
              <a:off x="87954" y="97071"/>
              <a:ext cx="6303417" cy="1434536"/>
              <a:chOff x="0" y="0"/>
              <a:chExt cx="6303416" cy="1434535"/>
            </a:xfrm>
          </p:grpSpPr>
          <p:grpSp>
            <p:nvGrpSpPr>
              <p:cNvPr id="944" name="Grouper"/>
              <p:cNvGrpSpPr/>
              <p:nvPr/>
            </p:nvGrpSpPr>
            <p:grpSpPr>
              <a:xfrm>
                <a:off x="0" y="564627"/>
                <a:ext cx="952843" cy="725712"/>
                <a:chOff x="0" y="0"/>
                <a:chExt cx="952842" cy="725711"/>
              </a:xfrm>
            </p:grpSpPr>
            <p:sp>
              <p:nvSpPr>
                <p:cNvPr id="942" name="Rectangle aux angles arrondis"/>
                <p:cNvSpPr/>
                <p:nvPr/>
              </p:nvSpPr>
              <p:spPr>
                <a:xfrm>
                  <a:off x="244534" y="0"/>
                  <a:ext cx="708309" cy="403934"/>
                </a:xfrm>
                <a:prstGeom prst="roundRect">
                  <a:avLst>
                    <a:gd name="adj" fmla="val 11761"/>
                  </a:avLst>
                </a:prstGeom>
                <a:solidFill>
                  <a:srgbClr val="789BD7"/>
                </a:solidFill>
                <a:ln w="1270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sp>
              <p:nvSpPr>
                <p:cNvPr id="943" name="Figure"/>
                <p:cNvSpPr/>
                <p:nvPr/>
              </p:nvSpPr>
              <p:spPr>
                <a:xfrm>
                  <a:off x="0" y="421734"/>
                  <a:ext cx="944410" cy="303978"/>
                </a:xfrm>
                <a:custGeom>
                  <a:avLst/>
                  <a:gdLst/>
                  <a:ahLst/>
                  <a:cxnLst>
                    <a:cxn ang="0">
                      <a:pos x="wd2" y="hd2"/>
                    </a:cxn>
                    <a:cxn ang="5400000">
                      <a:pos x="wd2" y="hd2"/>
                    </a:cxn>
                    <a:cxn ang="10800000">
                      <a:pos x="wd2" y="hd2"/>
                    </a:cxn>
                    <a:cxn ang="16200000">
                      <a:pos x="wd2" y="hd2"/>
                    </a:cxn>
                  </a:cxnLst>
                  <a:rect l="0" t="0" r="r" b="b"/>
                  <a:pathLst>
                    <a:path w="21600" h="21600" extrusionOk="0">
                      <a:moveTo>
                        <a:pt x="5428" y="0"/>
                      </a:moveTo>
                      <a:lnTo>
                        <a:pt x="0" y="21600"/>
                      </a:lnTo>
                      <a:lnTo>
                        <a:pt x="16007" y="21600"/>
                      </a:lnTo>
                      <a:lnTo>
                        <a:pt x="21600" y="359"/>
                      </a:lnTo>
                      <a:lnTo>
                        <a:pt x="5428" y="0"/>
                      </a:lnTo>
                      <a:close/>
                    </a:path>
                  </a:pathLst>
                </a:custGeom>
                <a:solidFill>
                  <a:srgbClr val="6676DE"/>
                </a:solidFill>
                <a:ln w="12700" cap="flat">
                  <a:solidFill>
                    <a:srgbClr val="000000"/>
                  </a:solidFill>
                  <a:prstDash val="solid"/>
                  <a:miter lim="400000"/>
                </a:ln>
                <a:effectLst/>
              </p:spPr>
              <p:txBody>
                <a:bodyPr wrap="square" lIns="0" tIns="0" rIns="0" bIns="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grpSp>
          <p:sp>
            <p:nvSpPr>
              <p:cNvPr id="945" name="Client"/>
              <p:cNvSpPr txBox="1"/>
              <p:nvPr/>
            </p:nvSpPr>
            <p:spPr>
              <a:xfrm>
                <a:off x="234545" y="266131"/>
                <a:ext cx="747616" cy="2822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lvl1pPr algn="ctr" defTabSz="450000">
                  <a:spcBef>
                    <a:spcPts val="0"/>
                  </a:spcBef>
                  <a:defRPr sz="1400" i="0">
                    <a:solidFill>
                      <a:srgbClr val="000000"/>
                    </a:solidFill>
                    <a:latin typeface="Helvetica Neue Medium"/>
                    <a:ea typeface="Helvetica Neue Medium"/>
                    <a:cs typeface="Helvetica Neue Medium"/>
                    <a:sym typeface="Helvetica Neue Medium"/>
                  </a:defRPr>
                </a:lvl1pPr>
              </a:lstStyle>
              <a:p>
                <a:r>
                  <a:t>Client</a:t>
                </a:r>
              </a:p>
            </p:txBody>
          </p:sp>
          <p:grpSp>
            <p:nvGrpSpPr>
              <p:cNvPr id="949" name="Grouper"/>
              <p:cNvGrpSpPr/>
              <p:nvPr/>
            </p:nvGrpSpPr>
            <p:grpSpPr>
              <a:xfrm>
                <a:off x="2653298" y="511948"/>
                <a:ext cx="337160" cy="900420"/>
                <a:chOff x="0" y="0"/>
                <a:chExt cx="337159" cy="900419"/>
              </a:xfrm>
            </p:grpSpPr>
            <p:sp>
              <p:nvSpPr>
                <p:cNvPr id="946" name="Rectangle aux angles arrondis"/>
                <p:cNvSpPr/>
                <p:nvPr/>
              </p:nvSpPr>
              <p:spPr>
                <a:xfrm>
                  <a:off x="0" y="0"/>
                  <a:ext cx="337160" cy="900420"/>
                </a:xfrm>
                <a:prstGeom prst="roundRect">
                  <a:avLst>
                    <a:gd name="adj" fmla="val 14990"/>
                  </a:avLst>
                </a:prstGeom>
                <a:solidFill>
                  <a:srgbClr val="C39BBF"/>
                </a:solidFill>
                <a:ln w="1270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sp>
              <p:nvSpPr>
                <p:cNvPr id="947" name="Ligne"/>
                <p:cNvSpPr/>
                <p:nvPr/>
              </p:nvSpPr>
              <p:spPr>
                <a:xfrm flipV="1">
                  <a:off x="51870" y="233874"/>
                  <a:ext cx="232958" cy="2"/>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sp>
              <p:nvSpPr>
                <p:cNvPr id="948" name="Cercle"/>
                <p:cNvSpPr/>
                <p:nvPr/>
              </p:nvSpPr>
              <p:spPr>
                <a:xfrm>
                  <a:off x="194514" y="736706"/>
                  <a:ext cx="64840" cy="58470"/>
                </a:xfrm>
                <a:prstGeom prst="ellipse">
                  <a:avLst/>
                </a:prstGeom>
                <a:solidFill>
                  <a:srgbClr val="000000"/>
                </a:solidFill>
                <a:ln w="1270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grpSp>
          <p:grpSp>
            <p:nvGrpSpPr>
              <p:cNvPr id="953" name="Grouper"/>
              <p:cNvGrpSpPr/>
              <p:nvPr/>
            </p:nvGrpSpPr>
            <p:grpSpPr>
              <a:xfrm>
                <a:off x="5335914" y="511948"/>
                <a:ext cx="337160" cy="900420"/>
                <a:chOff x="0" y="0"/>
                <a:chExt cx="337159" cy="900419"/>
              </a:xfrm>
            </p:grpSpPr>
            <p:sp>
              <p:nvSpPr>
                <p:cNvPr id="950" name="Rectangle aux angles arrondis"/>
                <p:cNvSpPr/>
                <p:nvPr/>
              </p:nvSpPr>
              <p:spPr>
                <a:xfrm>
                  <a:off x="0" y="0"/>
                  <a:ext cx="337160" cy="900420"/>
                </a:xfrm>
                <a:prstGeom prst="roundRect">
                  <a:avLst>
                    <a:gd name="adj" fmla="val 14990"/>
                  </a:avLst>
                </a:prstGeom>
                <a:solidFill>
                  <a:srgbClr val="C39BBF"/>
                </a:solidFill>
                <a:ln w="1270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sp>
              <p:nvSpPr>
                <p:cNvPr id="951" name="Ligne"/>
                <p:cNvSpPr/>
                <p:nvPr/>
              </p:nvSpPr>
              <p:spPr>
                <a:xfrm flipV="1">
                  <a:off x="51870" y="233874"/>
                  <a:ext cx="232958" cy="2"/>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sp>
              <p:nvSpPr>
                <p:cNvPr id="952" name="Cercle"/>
                <p:cNvSpPr/>
                <p:nvPr/>
              </p:nvSpPr>
              <p:spPr>
                <a:xfrm>
                  <a:off x="194514" y="736706"/>
                  <a:ext cx="64840" cy="58470"/>
                </a:xfrm>
                <a:prstGeom prst="ellipse">
                  <a:avLst/>
                </a:prstGeom>
                <a:solidFill>
                  <a:srgbClr val="000000"/>
                </a:solidFill>
                <a:ln w="1270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grpSp>
          <p:grpSp>
            <p:nvGrpSpPr>
              <p:cNvPr id="957" name="Grouper"/>
              <p:cNvGrpSpPr/>
              <p:nvPr/>
            </p:nvGrpSpPr>
            <p:grpSpPr>
              <a:xfrm>
                <a:off x="5717052" y="991044"/>
                <a:ext cx="527729" cy="443492"/>
                <a:chOff x="0" y="0"/>
                <a:chExt cx="527727" cy="443490"/>
              </a:xfrm>
            </p:grpSpPr>
            <p:sp>
              <p:nvSpPr>
                <p:cNvPr id="954" name="Ovale"/>
                <p:cNvSpPr/>
                <p:nvPr/>
              </p:nvSpPr>
              <p:spPr>
                <a:xfrm>
                  <a:off x="0" y="238376"/>
                  <a:ext cx="527728" cy="205115"/>
                </a:xfrm>
                <a:prstGeom prst="ellipse">
                  <a:avLst/>
                </a:prstGeom>
                <a:solidFill>
                  <a:srgbClr val="79AE3D"/>
                </a:solidFill>
                <a:ln w="1270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sp>
              <p:nvSpPr>
                <p:cNvPr id="955" name="Rectangle"/>
                <p:cNvSpPr/>
                <p:nvPr/>
              </p:nvSpPr>
              <p:spPr>
                <a:xfrm>
                  <a:off x="0" y="110872"/>
                  <a:ext cx="527728" cy="238377"/>
                </a:xfrm>
                <a:prstGeom prst="rect">
                  <a:avLst/>
                </a:prstGeom>
                <a:solidFill>
                  <a:srgbClr val="79AE3D"/>
                </a:solidFill>
                <a:ln w="12700" cap="flat">
                  <a:noFill/>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sp>
              <p:nvSpPr>
                <p:cNvPr id="956" name="Ovale"/>
                <p:cNvSpPr/>
                <p:nvPr/>
              </p:nvSpPr>
              <p:spPr>
                <a:xfrm>
                  <a:off x="0" y="0"/>
                  <a:ext cx="527728" cy="205115"/>
                </a:xfrm>
                <a:prstGeom prst="ellipse">
                  <a:avLst/>
                </a:prstGeom>
                <a:solidFill>
                  <a:srgbClr val="79AE3D"/>
                </a:solidFill>
                <a:ln w="1270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grpSp>
          <p:sp>
            <p:nvSpPr>
              <p:cNvPr id="958" name="Ligne"/>
              <p:cNvSpPr/>
              <p:nvPr/>
            </p:nvSpPr>
            <p:spPr>
              <a:xfrm flipH="1">
                <a:off x="935256" y="952622"/>
                <a:ext cx="1712173" cy="1457"/>
              </a:xfrm>
              <a:prstGeom prst="line">
                <a:avLst/>
              </a:prstGeom>
              <a:noFill/>
              <a:ln w="38100" cap="flat">
                <a:solidFill>
                  <a:srgbClr val="515151"/>
                </a:solidFill>
                <a:prstDash val="solid"/>
                <a:miter lim="400000"/>
                <a:headEnd type="stealth" w="med" len="med"/>
                <a:tailEnd type="arrow" w="med" len="med"/>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sp>
            <p:nvSpPr>
              <p:cNvPr id="959" name="Serveur…"/>
              <p:cNvSpPr txBox="1"/>
              <p:nvPr/>
            </p:nvSpPr>
            <p:spPr>
              <a:xfrm>
                <a:off x="1949661" y="4873"/>
                <a:ext cx="1744435" cy="47149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p>
                <a:pPr algn="ctr" defTabSz="450000">
                  <a:spcBef>
                    <a:spcPts val="0"/>
                  </a:spcBef>
                  <a:defRPr sz="1400" i="0">
                    <a:solidFill>
                      <a:srgbClr val="000000"/>
                    </a:solidFill>
                    <a:latin typeface="Helvetica Neue Medium"/>
                    <a:ea typeface="Helvetica Neue Medium"/>
                    <a:cs typeface="Helvetica Neue Medium"/>
                    <a:sym typeface="Helvetica Neue Medium"/>
                  </a:defRPr>
                </a:pPr>
                <a:r>
                  <a:t>Serveur </a:t>
                </a:r>
              </a:p>
              <a:p>
                <a:pPr algn="ctr" defTabSz="450000">
                  <a:spcBef>
                    <a:spcPts val="0"/>
                  </a:spcBef>
                  <a:defRPr sz="1400" i="0">
                    <a:solidFill>
                      <a:srgbClr val="000000"/>
                    </a:solidFill>
                    <a:latin typeface="Helvetica Neue Medium"/>
                    <a:ea typeface="Helvetica Neue Medium"/>
                    <a:cs typeface="Helvetica Neue Medium"/>
                    <a:sym typeface="Helvetica Neue Medium"/>
                  </a:defRPr>
                </a:pPr>
                <a:r>
                  <a:t>d'application</a:t>
                </a:r>
              </a:p>
            </p:txBody>
          </p:sp>
          <p:sp>
            <p:nvSpPr>
              <p:cNvPr id="960" name="Serveur…"/>
              <p:cNvSpPr txBox="1"/>
              <p:nvPr/>
            </p:nvSpPr>
            <p:spPr>
              <a:xfrm>
                <a:off x="5028074" y="0"/>
                <a:ext cx="1275343" cy="47149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p>
                <a:pPr algn="ctr" defTabSz="450000">
                  <a:spcBef>
                    <a:spcPts val="0"/>
                  </a:spcBef>
                  <a:defRPr sz="1400" i="0">
                    <a:solidFill>
                      <a:srgbClr val="000000"/>
                    </a:solidFill>
                    <a:latin typeface="Helvetica Neue Medium"/>
                    <a:ea typeface="Helvetica Neue Medium"/>
                    <a:cs typeface="Helvetica Neue Medium"/>
                    <a:sym typeface="Helvetica Neue Medium"/>
                  </a:defRPr>
                </a:pPr>
                <a:r>
                  <a:t>Serveur </a:t>
                </a:r>
              </a:p>
              <a:p>
                <a:pPr algn="ctr" defTabSz="450000">
                  <a:spcBef>
                    <a:spcPts val="0"/>
                  </a:spcBef>
                  <a:defRPr sz="1400" i="0">
                    <a:solidFill>
                      <a:srgbClr val="000000"/>
                    </a:solidFill>
                    <a:latin typeface="Helvetica Neue Medium"/>
                    <a:ea typeface="Helvetica Neue Medium"/>
                    <a:cs typeface="Helvetica Neue Medium"/>
                    <a:sym typeface="Helvetica Neue Medium"/>
                  </a:defRPr>
                </a:pPr>
                <a:r>
                  <a:t>de données</a:t>
                </a:r>
              </a:p>
            </p:txBody>
          </p:sp>
          <p:sp>
            <p:nvSpPr>
              <p:cNvPr id="961" name="RPC"/>
              <p:cNvSpPr txBox="1"/>
              <p:nvPr/>
            </p:nvSpPr>
            <p:spPr>
              <a:xfrm>
                <a:off x="1421933" y="959499"/>
                <a:ext cx="747615" cy="2822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lvl1pPr algn="ctr" defTabSz="450000">
                  <a:spcBef>
                    <a:spcPts val="0"/>
                  </a:spcBef>
                  <a:defRPr sz="1400" i="0">
                    <a:solidFill>
                      <a:srgbClr val="000000"/>
                    </a:solidFill>
                    <a:latin typeface="Helvetica Neue Medium"/>
                    <a:ea typeface="Helvetica Neue Medium"/>
                    <a:cs typeface="Helvetica Neue Medium"/>
                    <a:sym typeface="Helvetica Neue Medium"/>
                  </a:defRPr>
                </a:lvl1pPr>
              </a:lstStyle>
              <a:p>
                <a:r>
                  <a:t>RPC</a:t>
                </a:r>
              </a:p>
            </p:txBody>
          </p:sp>
          <p:sp>
            <p:nvSpPr>
              <p:cNvPr id="962" name="Ligne"/>
              <p:cNvSpPr/>
              <p:nvPr/>
            </p:nvSpPr>
            <p:spPr>
              <a:xfrm flipH="1">
                <a:off x="3016851" y="954072"/>
                <a:ext cx="2351308" cy="21"/>
              </a:xfrm>
              <a:prstGeom prst="line">
                <a:avLst/>
              </a:prstGeom>
              <a:noFill/>
              <a:ln w="38100" cap="flat">
                <a:solidFill>
                  <a:srgbClr val="515151"/>
                </a:solidFill>
                <a:prstDash val="solid"/>
                <a:miter lim="400000"/>
                <a:headEnd type="stealth" w="med" len="med"/>
                <a:tailEnd type="arrow" w="med" len="med"/>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sp>
            <p:nvSpPr>
              <p:cNvPr id="963" name="Flux de données"/>
              <p:cNvSpPr txBox="1"/>
              <p:nvPr/>
            </p:nvSpPr>
            <p:spPr>
              <a:xfrm>
                <a:off x="3386254" y="973367"/>
                <a:ext cx="1612502" cy="27734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lvl1pPr algn="ctr" defTabSz="450000">
                  <a:spcBef>
                    <a:spcPts val="0"/>
                  </a:spcBef>
                  <a:defRPr sz="1400" i="0">
                    <a:solidFill>
                      <a:srgbClr val="000000"/>
                    </a:solidFill>
                    <a:latin typeface="Helvetica Neue Medium"/>
                    <a:ea typeface="Helvetica Neue Medium"/>
                    <a:cs typeface="Helvetica Neue Medium"/>
                    <a:sym typeface="Helvetica Neue Medium"/>
                  </a:defRPr>
                </a:lvl1pPr>
              </a:lstStyle>
              <a:p>
                <a:r>
                  <a:t>Flux de données</a:t>
                </a:r>
              </a:p>
            </p:txBody>
          </p:sp>
        </p:grpSp>
      </p:grpSp>
      <p:sp>
        <p:nvSpPr>
          <p:cNvPr id="966" name="Fig 4.2 - Architectures à 3 niveaux"/>
          <p:cNvSpPr txBox="1"/>
          <p:nvPr/>
        </p:nvSpPr>
        <p:spPr>
          <a:xfrm>
            <a:off x="6030254" y="9089504"/>
            <a:ext cx="3235623"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normAutofit/>
          </a:bodyPr>
          <a:lstStyle>
            <a:lvl1pPr defTabSz="450000">
              <a:spcBef>
                <a:spcPts val="0"/>
              </a:spcBef>
              <a:defRPr sz="1600" i="0">
                <a:solidFill>
                  <a:srgbClr val="000000"/>
                </a:solidFill>
                <a:latin typeface="+mn-lt"/>
                <a:ea typeface="+mn-ea"/>
                <a:cs typeface="+mn-cs"/>
                <a:sym typeface="Trebuchet MS"/>
              </a:defRPr>
            </a:lvl1pPr>
          </a:lstStyle>
          <a:p>
            <a:r>
              <a:t>Fig 4.2 - Architectures à 3 niveaux</a:t>
            </a:r>
          </a:p>
        </p:txBody>
      </p:sp>
    </p:spTree>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8" name="4 -  Architectures client-serveur"/>
          <p:cNvSpPr txBox="1">
            <a:spLocks noGrp="1"/>
          </p:cNvSpPr>
          <p:nvPr>
            <p:ph type="title"/>
          </p:nvPr>
        </p:nvSpPr>
        <p:spPr>
          <a:prstGeom prst="rect">
            <a:avLst/>
          </a:prstGeom>
        </p:spPr>
        <p:txBody>
          <a:bodyPr/>
          <a:lstStyle>
            <a:lvl1pPr defTabSz="432308">
              <a:defRPr sz="3404" spc="-68"/>
            </a:lvl1pPr>
          </a:lstStyle>
          <a:p>
            <a:r>
              <a:t>4 -  Architectures client-serveur</a:t>
            </a:r>
          </a:p>
        </p:txBody>
      </p:sp>
      <p:sp>
        <p:nvSpPr>
          <p:cNvPr id="969" name="Client-serveur à objets distribués…"/>
          <p:cNvSpPr txBox="1">
            <a:spLocks noGrp="1"/>
          </p:cNvSpPr>
          <p:nvPr>
            <p:ph type="body" idx="1"/>
          </p:nvPr>
        </p:nvSpPr>
        <p:spPr>
          <a:xfrm>
            <a:off x="355600" y="1581150"/>
            <a:ext cx="12293600" cy="7445326"/>
          </a:xfrm>
          <a:prstGeom prst="rect">
            <a:avLst/>
          </a:prstGeom>
        </p:spPr>
        <p:txBody>
          <a:bodyPr/>
          <a:lstStyle/>
          <a:p>
            <a:r>
              <a:t>Client-serveur à objets distribués</a:t>
            </a:r>
          </a:p>
          <a:p>
            <a:pPr marL="828842" lvl="1" indent="-320842">
              <a:buChar char="✤"/>
            </a:pPr>
            <a:r>
              <a:rPr b="1"/>
              <a:t>Corba</a:t>
            </a:r>
            <a:r>
              <a:t>, </a:t>
            </a:r>
            <a:r>
              <a:rPr i="1"/>
              <a:t>Common Object Request Broker Architecture</a:t>
            </a:r>
            <a:r>
              <a:t>.</a:t>
            </a:r>
          </a:p>
          <a:p>
            <a:pPr marL="1310105" lvl="2" indent="-294105">
              <a:buChar char="✤"/>
            </a:pPr>
            <a:r>
              <a:t>Le middleware de Corba est un </a:t>
            </a:r>
            <a:r>
              <a:rPr b="1"/>
              <a:t>ORB, </a:t>
            </a:r>
            <a:r>
              <a:rPr i="1"/>
              <a:t>Object Request Broker</a:t>
            </a:r>
            <a:r>
              <a:t>, soit un courtier de requêtes objet ;</a:t>
            </a:r>
          </a:p>
          <a:p>
            <a:pPr marL="828842" lvl="1" indent="-320842">
              <a:buChar char="✤"/>
            </a:pPr>
            <a:r>
              <a:t>RMI, </a:t>
            </a:r>
            <a:r>
              <a:rPr i="1"/>
              <a:t>Remote method invocation</a:t>
            </a:r>
            <a:r>
              <a:t>, API Java incluse dans Java SE (standart edition) et souvent utilisée avec l’architecture de composants logiciels EJB, </a:t>
            </a:r>
            <a:r>
              <a:rPr i="1"/>
              <a:t>Enterprise JavaBeans</a:t>
            </a:r>
            <a:r>
              <a:t>.</a:t>
            </a:r>
          </a:p>
          <a:p>
            <a:r>
              <a:t>Architecture client-serveur web</a:t>
            </a:r>
          </a:p>
          <a:p>
            <a:pPr marL="828842" lvl="1" indent="-320842">
              <a:buChar char="✤"/>
              <a:defRPr spc="-48"/>
            </a:pPr>
            <a:r>
              <a:rPr b="1"/>
              <a:t>Client léger</a:t>
            </a:r>
            <a:r>
              <a:t> : le navigateur web n'est qu'un simple afficheur de pages HTML. </a:t>
            </a:r>
            <a:br/>
            <a:r>
              <a:t>Le terminal est cette fois </a:t>
            </a:r>
            <a:br/>
            <a:r>
              <a:t>graphique.</a:t>
            </a:r>
          </a:p>
          <a:p>
            <a:pPr marL="828842" lvl="1" indent="-320842">
              <a:buChar char="✤"/>
            </a:pPr>
            <a:r>
              <a:t>Serveur web + </a:t>
            </a:r>
            <a:br/>
            <a:r>
              <a:t>serveur d'application + </a:t>
            </a:r>
            <a:br/>
            <a:r>
              <a:t>serveur de données. </a:t>
            </a:r>
          </a:p>
          <a:p>
            <a:pPr marL="828842" lvl="1" indent="-320842">
              <a:buChar char="✤"/>
            </a:pPr>
            <a:r>
              <a:t>Dialogue client-serveur </a:t>
            </a:r>
            <a:br/>
            <a:r>
              <a:t>via HTTP, en mode </a:t>
            </a:r>
            <a:br/>
            <a:r>
              <a:t>non connecté</a:t>
            </a:r>
          </a:p>
        </p:txBody>
      </p:sp>
      <p:sp>
        <p:nvSpPr>
          <p:cNvPr id="970" name="4.3 - Type d’architecture"/>
          <p:cNvSpPr txBox="1">
            <a:spLocks noGrp="1"/>
          </p:cNvSpPr>
          <p:nvPr>
            <p:ph type="body" idx="21"/>
          </p:nvPr>
        </p:nvSpPr>
        <p:spPr>
          <a:prstGeom prst="rect">
            <a:avLst/>
          </a:prstGeom>
        </p:spPr>
        <p:txBody>
          <a:bodyPr/>
          <a:lstStyle/>
          <a:p>
            <a:r>
              <a:t>4.3 - Type d’architecture</a:t>
            </a:r>
          </a:p>
        </p:txBody>
      </p:sp>
      <p:sp>
        <p:nvSpPr>
          <p:cNvPr id="971"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91</a:t>
            </a:fld>
            <a:endParaRPr/>
          </a:p>
        </p:txBody>
      </p:sp>
      <p:grpSp>
        <p:nvGrpSpPr>
          <p:cNvPr id="1023" name="Grouper"/>
          <p:cNvGrpSpPr/>
          <p:nvPr/>
        </p:nvGrpSpPr>
        <p:grpSpPr>
          <a:xfrm>
            <a:off x="5010556" y="5234096"/>
            <a:ext cx="7610730" cy="3912934"/>
            <a:chOff x="-50800" y="-50800"/>
            <a:chExt cx="7610729" cy="3912933"/>
          </a:xfrm>
        </p:grpSpPr>
        <p:grpSp>
          <p:nvGrpSpPr>
            <p:cNvPr id="974" name="Rectangle aux angles arrondis"/>
            <p:cNvGrpSpPr/>
            <p:nvPr/>
          </p:nvGrpSpPr>
          <p:grpSpPr>
            <a:xfrm>
              <a:off x="-50800" y="-50800"/>
              <a:ext cx="7610730" cy="3912934"/>
              <a:chOff x="0" y="0"/>
              <a:chExt cx="7610729" cy="3912933"/>
            </a:xfrm>
          </p:grpSpPr>
          <p:sp>
            <p:nvSpPr>
              <p:cNvPr id="973" name="Rectangle aux angles arrondis"/>
              <p:cNvSpPr/>
              <p:nvPr/>
            </p:nvSpPr>
            <p:spPr>
              <a:xfrm>
                <a:off x="50800" y="50800"/>
                <a:ext cx="7509130" cy="3811334"/>
              </a:xfrm>
              <a:prstGeom prst="roundRect">
                <a:avLst>
                  <a:gd name="adj" fmla="val 2492"/>
                </a:avLst>
              </a:prstGeom>
              <a:solidFill>
                <a:srgbClr val="F5F5F5"/>
              </a:solidFill>
              <a:ln>
                <a:noFill/>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pic>
            <p:nvPicPr>
              <p:cNvPr id="972" name="Rectangle aux angles arrondis Rectangle aux angles arrondis" descr="Rectangle aux angles arrondis Rectangle aux angles arrondis"/>
              <p:cNvPicPr>
                <a:picLocks/>
              </p:cNvPicPr>
              <p:nvPr/>
            </p:nvPicPr>
            <p:blipFill>
              <a:blip r:embed="rId2"/>
              <a:stretch>
                <a:fillRect/>
              </a:stretch>
            </p:blipFill>
            <p:spPr>
              <a:xfrm>
                <a:off x="0" y="0"/>
                <a:ext cx="7610730" cy="3912934"/>
              </a:xfrm>
              <a:prstGeom prst="rect">
                <a:avLst/>
              </a:prstGeom>
              <a:effectLst/>
            </p:spPr>
          </p:pic>
        </p:grpSp>
        <p:sp>
          <p:nvSpPr>
            <p:cNvPr id="975" name="Ligne"/>
            <p:cNvSpPr/>
            <p:nvPr/>
          </p:nvSpPr>
          <p:spPr>
            <a:xfrm flipV="1">
              <a:off x="1273465" y="2487946"/>
              <a:ext cx="2681427" cy="843488"/>
            </a:xfrm>
            <a:prstGeom prst="line">
              <a:avLst/>
            </a:prstGeom>
            <a:noFill/>
            <a:ln w="38100" cap="flat">
              <a:solidFill>
                <a:srgbClr val="515151"/>
              </a:solidFill>
              <a:prstDash val="solid"/>
              <a:miter lim="400000"/>
              <a:headEnd type="stealth" w="med" len="med"/>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sp>
          <p:nvSpPr>
            <p:cNvPr id="976" name="www.example.com"/>
            <p:cNvSpPr txBox="1"/>
            <p:nvPr/>
          </p:nvSpPr>
          <p:spPr>
            <a:xfrm>
              <a:off x="4169280" y="960378"/>
              <a:ext cx="1858685" cy="35953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lvl1pPr defTabSz="450000">
                <a:spcBef>
                  <a:spcPts val="0"/>
                </a:spcBef>
                <a:defRPr sz="1400" i="0">
                  <a:solidFill>
                    <a:srgbClr val="000000"/>
                  </a:solidFill>
                  <a:latin typeface="Helvetica Neue Medium"/>
                  <a:ea typeface="Helvetica Neue Medium"/>
                  <a:cs typeface="Helvetica Neue Medium"/>
                  <a:sym typeface="Helvetica Neue Medium"/>
                </a:defRPr>
              </a:lvl1pPr>
            </a:lstStyle>
            <a:p>
              <a:r>
                <a:t>www.example.com</a:t>
              </a:r>
            </a:p>
          </p:txBody>
        </p:sp>
        <p:grpSp>
          <p:nvGrpSpPr>
            <p:cNvPr id="979" name="Grouper"/>
            <p:cNvGrpSpPr/>
            <p:nvPr/>
          </p:nvGrpSpPr>
          <p:grpSpPr>
            <a:xfrm>
              <a:off x="431787" y="168630"/>
              <a:ext cx="935540" cy="753214"/>
              <a:chOff x="0" y="0"/>
              <a:chExt cx="935539" cy="753213"/>
            </a:xfrm>
          </p:grpSpPr>
          <p:sp>
            <p:nvSpPr>
              <p:cNvPr id="977" name="Rectangle aux angles arrondis"/>
              <p:cNvSpPr/>
              <p:nvPr/>
            </p:nvSpPr>
            <p:spPr>
              <a:xfrm>
                <a:off x="240094" y="0"/>
                <a:ext cx="695446" cy="419242"/>
              </a:xfrm>
              <a:prstGeom prst="roundRect">
                <a:avLst>
                  <a:gd name="adj" fmla="val 16136"/>
                </a:avLst>
              </a:prstGeom>
              <a:solidFill>
                <a:srgbClr val="789BD7"/>
              </a:solidFill>
              <a:ln w="1270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sp>
            <p:nvSpPr>
              <p:cNvPr id="978" name="Figure"/>
              <p:cNvSpPr/>
              <p:nvPr/>
            </p:nvSpPr>
            <p:spPr>
              <a:xfrm>
                <a:off x="0" y="437716"/>
                <a:ext cx="927260" cy="315498"/>
              </a:xfrm>
              <a:custGeom>
                <a:avLst/>
                <a:gdLst/>
                <a:ahLst/>
                <a:cxnLst>
                  <a:cxn ang="0">
                    <a:pos x="wd2" y="hd2"/>
                  </a:cxn>
                  <a:cxn ang="5400000">
                    <a:pos x="wd2" y="hd2"/>
                  </a:cxn>
                  <a:cxn ang="10800000">
                    <a:pos x="wd2" y="hd2"/>
                  </a:cxn>
                  <a:cxn ang="16200000">
                    <a:pos x="wd2" y="hd2"/>
                  </a:cxn>
                </a:cxnLst>
                <a:rect l="0" t="0" r="r" b="b"/>
                <a:pathLst>
                  <a:path w="21600" h="21600" extrusionOk="0">
                    <a:moveTo>
                      <a:pt x="5428" y="0"/>
                    </a:moveTo>
                    <a:lnTo>
                      <a:pt x="0" y="21600"/>
                    </a:lnTo>
                    <a:lnTo>
                      <a:pt x="16007" y="21600"/>
                    </a:lnTo>
                    <a:lnTo>
                      <a:pt x="21600" y="359"/>
                    </a:lnTo>
                    <a:lnTo>
                      <a:pt x="5428" y="0"/>
                    </a:lnTo>
                    <a:close/>
                  </a:path>
                </a:pathLst>
              </a:custGeom>
              <a:solidFill>
                <a:srgbClr val="6676DE"/>
              </a:solidFill>
              <a:ln w="12700" cap="flat">
                <a:solidFill>
                  <a:srgbClr val="000000"/>
                </a:solidFill>
                <a:prstDash val="solid"/>
                <a:miter lim="400000"/>
              </a:ln>
              <a:effectLst/>
            </p:spPr>
            <p:txBody>
              <a:bodyPr wrap="square" lIns="0" tIns="0" rIns="0" bIns="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grpSp>
        <p:sp>
          <p:nvSpPr>
            <p:cNvPr id="980" name="PC"/>
            <p:cNvSpPr txBox="1"/>
            <p:nvPr/>
          </p:nvSpPr>
          <p:spPr>
            <a:xfrm>
              <a:off x="230286" y="405752"/>
              <a:ext cx="734039" cy="29291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lvl1pPr defTabSz="450000">
                <a:spcBef>
                  <a:spcPts val="0"/>
                </a:spcBef>
                <a:defRPr sz="1400" i="0">
                  <a:solidFill>
                    <a:srgbClr val="000000"/>
                  </a:solidFill>
                  <a:latin typeface="Helvetica Neue Medium"/>
                  <a:ea typeface="Helvetica Neue Medium"/>
                  <a:cs typeface="Helvetica Neue Medium"/>
                  <a:sym typeface="Helvetica Neue Medium"/>
                </a:defRPr>
              </a:lvl1pPr>
            </a:lstStyle>
            <a:p>
              <a:r>
                <a:t>PC</a:t>
              </a:r>
            </a:p>
          </p:txBody>
        </p:sp>
        <p:grpSp>
          <p:nvGrpSpPr>
            <p:cNvPr id="984" name="Grouper"/>
            <p:cNvGrpSpPr/>
            <p:nvPr/>
          </p:nvGrpSpPr>
          <p:grpSpPr>
            <a:xfrm>
              <a:off x="4169280" y="1438395"/>
              <a:ext cx="331038" cy="934544"/>
              <a:chOff x="0" y="0"/>
              <a:chExt cx="331036" cy="934542"/>
            </a:xfrm>
          </p:grpSpPr>
          <p:sp>
            <p:nvSpPr>
              <p:cNvPr id="981" name="Rectangle aux angles arrondis"/>
              <p:cNvSpPr/>
              <p:nvPr/>
            </p:nvSpPr>
            <p:spPr>
              <a:xfrm>
                <a:off x="0" y="0"/>
                <a:ext cx="331037" cy="934543"/>
              </a:xfrm>
              <a:prstGeom prst="roundRect">
                <a:avLst>
                  <a:gd name="adj" fmla="val 21739"/>
                </a:avLst>
              </a:prstGeom>
              <a:solidFill>
                <a:srgbClr val="C39BBF"/>
              </a:solidFill>
              <a:ln w="1270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sp>
            <p:nvSpPr>
              <p:cNvPr id="982" name="Ligne"/>
              <p:cNvSpPr/>
              <p:nvPr/>
            </p:nvSpPr>
            <p:spPr>
              <a:xfrm flipV="1">
                <a:off x="50928" y="242737"/>
                <a:ext cx="228728" cy="2"/>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sp>
            <p:nvSpPr>
              <p:cNvPr id="983" name="Cercle"/>
              <p:cNvSpPr/>
              <p:nvPr/>
            </p:nvSpPr>
            <p:spPr>
              <a:xfrm>
                <a:off x="190982" y="764625"/>
                <a:ext cx="63662" cy="60685"/>
              </a:xfrm>
              <a:prstGeom prst="ellipse">
                <a:avLst/>
              </a:prstGeom>
              <a:solidFill>
                <a:srgbClr val="000000"/>
              </a:solidFill>
              <a:ln w="1270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grpSp>
        <p:grpSp>
          <p:nvGrpSpPr>
            <p:cNvPr id="988" name="Grouper"/>
            <p:cNvGrpSpPr/>
            <p:nvPr/>
          </p:nvGrpSpPr>
          <p:grpSpPr>
            <a:xfrm>
              <a:off x="5391429" y="1443834"/>
              <a:ext cx="331038" cy="934543"/>
              <a:chOff x="0" y="0"/>
              <a:chExt cx="331036" cy="934542"/>
            </a:xfrm>
          </p:grpSpPr>
          <p:sp>
            <p:nvSpPr>
              <p:cNvPr id="985" name="Rectangle aux angles arrondis"/>
              <p:cNvSpPr/>
              <p:nvPr/>
            </p:nvSpPr>
            <p:spPr>
              <a:xfrm>
                <a:off x="0" y="0"/>
                <a:ext cx="331037" cy="934543"/>
              </a:xfrm>
              <a:prstGeom prst="roundRect">
                <a:avLst>
                  <a:gd name="adj" fmla="val 21739"/>
                </a:avLst>
              </a:prstGeom>
              <a:solidFill>
                <a:srgbClr val="C39BBF"/>
              </a:solidFill>
              <a:ln w="1270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sp>
            <p:nvSpPr>
              <p:cNvPr id="986" name="Ligne"/>
              <p:cNvSpPr/>
              <p:nvPr/>
            </p:nvSpPr>
            <p:spPr>
              <a:xfrm flipV="1">
                <a:off x="50928" y="242737"/>
                <a:ext cx="228728" cy="2"/>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sp>
            <p:nvSpPr>
              <p:cNvPr id="987" name="Cercle"/>
              <p:cNvSpPr/>
              <p:nvPr/>
            </p:nvSpPr>
            <p:spPr>
              <a:xfrm>
                <a:off x="190982" y="764625"/>
                <a:ext cx="63662" cy="60685"/>
              </a:xfrm>
              <a:prstGeom prst="ellipse">
                <a:avLst/>
              </a:prstGeom>
              <a:solidFill>
                <a:srgbClr val="000000"/>
              </a:solidFill>
              <a:ln w="1270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grpSp>
        <p:grpSp>
          <p:nvGrpSpPr>
            <p:cNvPr id="992" name="Grouper"/>
            <p:cNvGrpSpPr/>
            <p:nvPr/>
          </p:nvGrpSpPr>
          <p:grpSpPr>
            <a:xfrm>
              <a:off x="4873284" y="2716228"/>
              <a:ext cx="518146" cy="460298"/>
              <a:chOff x="0" y="0"/>
              <a:chExt cx="518144" cy="460297"/>
            </a:xfrm>
          </p:grpSpPr>
          <p:sp>
            <p:nvSpPr>
              <p:cNvPr id="989" name="Ovale"/>
              <p:cNvSpPr/>
              <p:nvPr/>
            </p:nvSpPr>
            <p:spPr>
              <a:xfrm>
                <a:off x="0" y="247409"/>
                <a:ext cx="518145" cy="212889"/>
              </a:xfrm>
              <a:prstGeom prst="ellipse">
                <a:avLst/>
              </a:prstGeom>
              <a:solidFill>
                <a:srgbClr val="79AE3D"/>
              </a:solidFill>
              <a:ln w="1270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sp>
            <p:nvSpPr>
              <p:cNvPr id="990" name="Rectangle"/>
              <p:cNvSpPr/>
              <p:nvPr/>
            </p:nvSpPr>
            <p:spPr>
              <a:xfrm>
                <a:off x="0" y="115074"/>
                <a:ext cx="518145" cy="247410"/>
              </a:xfrm>
              <a:prstGeom prst="rect">
                <a:avLst/>
              </a:prstGeom>
              <a:solidFill>
                <a:srgbClr val="79AE3D"/>
              </a:solidFill>
              <a:ln w="12700" cap="flat">
                <a:noFill/>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sp>
            <p:nvSpPr>
              <p:cNvPr id="991" name="Ovale"/>
              <p:cNvSpPr/>
              <p:nvPr/>
            </p:nvSpPr>
            <p:spPr>
              <a:xfrm>
                <a:off x="0" y="0"/>
                <a:ext cx="518145" cy="212888"/>
              </a:xfrm>
              <a:prstGeom prst="ellipse">
                <a:avLst/>
              </a:prstGeom>
              <a:solidFill>
                <a:srgbClr val="79AE3D"/>
              </a:solidFill>
              <a:ln w="1270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grpSp>
        <p:sp>
          <p:nvSpPr>
            <p:cNvPr id="993" name="Figure"/>
            <p:cNvSpPr/>
            <p:nvPr/>
          </p:nvSpPr>
          <p:spPr>
            <a:xfrm>
              <a:off x="450955" y="1724415"/>
              <a:ext cx="863575" cy="362659"/>
            </a:xfrm>
            <a:custGeom>
              <a:avLst/>
              <a:gdLst/>
              <a:ahLst/>
              <a:cxnLst>
                <a:cxn ang="0">
                  <a:pos x="wd2" y="hd2"/>
                </a:cxn>
                <a:cxn ang="5400000">
                  <a:pos x="wd2" y="hd2"/>
                </a:cxn>
                <a:cxn ang="10800000">
                  <a:pos x="wd2" y="hd2"/>
                </a:cxn>
                <a:cxn ang="16200000">
                  <a:pos x="wd2" y="hd2"/>
                </a:cxn>
              </a:cxnLst>
              <a:rect l="0" t="0" r="r" b="b"/>
              <a:pathLst>
                <a:path w="21600" h="21600" extrusionOk="0">
                  <a:moveTo>
                    <a:pt x="5428" y="0"/>
                  </a:moveTo>
                  <a:lnTo>
                    <a:pt x="0" y="21600"/>
                  </a:lnTo>
                  <a:lnTo>
                    <a:pt x="16007" y="21600"/>
                  </a:lnTo>
                  <a:lnTo>
                    <a:pt x="21600" y="359"/>
                  </a:lnTo>
                  <a:lnTo>
                    <a:pt x="5428" y="0"/>
                  </a:lnTo>
                  <a:close/>
                </a:path>
              </a:pathLst>
            </a:custGeom>
            <a:solidFill>
              <a:srgbClr val="6676DE"/>
            </a:solidFill>
            <a:ln w="50800" cap="flat">
              <a:solidFill>
                <a:srgbClr val="828282"/>
              </a:solidFill>
              <a:prstDash val="solid"/>
              <a:miter lim="400000"/>
            </a:ln>
            <a:effectLst/>
          </p:spPr>
          <p:txBody>
            <a:bodyPr wrap="square" lIns="0" tIns="0" rIns="0" bIns="0" numCol="1" anchor="t">
              <a:noAutofit/>
            </a:bodyPr>
            <a:lstStyle/>
            <a:p>
              <a:pPr defTabSz="450000">
                <a:spcBef>
                  <a:spcPts val="0"/>
                </a:spcBef>
                <a:defRPr sz="1400" i="0">
                  <a:solidFill>
                    <a:srgbClr val="000000"/>
                  </a:solidFill>
                  <a:latin typeface="Helvetica"/>
                  <a:ea typeface="Helvetica"/>
                  <a:cs typeface="Helvetica"/>
                  <a:sym typeface="Helvetica"/>
                </a:defRPr>
              </a:pPr>
              <a:endParaRPr/>
            </a:p>
          </p:txBody>
        </p:sp>
        <p:sp>
          <p:nvSpPr>
            <p:cNvPr id="994" name="requête HTTP"/>
            <p:cNvSpPr txBox="1"/>
            <p:nvPr/>
          </p:nvSpPr>
          <p:spPr>
            <a:xfrm rot="1393682">
              <a:off x="2094640" y="757309"/>
              <a:ext cx="2228161" cy="29527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lvl1pPr defTabSz="450000">
                <a:spcBef>
                  <a:spcPts val="0"/>
                </a:spcBef>
                <a:defRPr sz="1300" i="0">
                  <a:solidFill>
                    <a:srgbClr val="000000"/>
                  </a:solidFill>
                  <a:latin typeface="Helvetica Neue Medium"/>
                  <a:ea typeface="Helvetica Neue Medium"/>
                  <a:cs typeface="Helvetica Neue Medium"/>
                  <a:sym typeface="Helvetica Neue Medium"/>
                </a:defRPr>
              </a:lvl1pPr>
            </a:lstStyle>
            <a:p>
              <a:r>
                <a:t>requête HTTP</a:t>
              </a:r>
            </a:p>
          </p:txBody>
        </p:sp>
        <p:sp>
          <p:nvSpPr>
            <p:cNvPr id="995" name="Ligne"/>
            <p:cNvSpPr/>
            <p:nvPr/>
          </p:nvSpPr>
          <p:spPr>
            <a:xfrm flipH="1" flipV="1">
              <a:off x="1658780" y="374200"/>
              <a:ext cx="2244292" cy="1000688"/>
            </a:xfrm>
            <a:prstGeom prst="line">
              <a:avLst/>
            </a:prstGeom>
            <a:noFill/>
            <a:ln w="38100" cap="flat">
              <a:solidFill>
                <a:srgbClr val="515151"/>
              </a:solidFill>
              <a:prstDash val="solid"/>
              <a:miter lim="400000"/>
              <a:headEnd type="stealth" w="med" len="med"/>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sp>
          <p:nvSpPr>
            <p:cNvPr id="996" name="Ligne"/>
            <p:cNvSpPr/>
            <p:nvPr/>
          </p:nvSpPr>
          <p:spPr>
            <a:xfrm>
              <a:off x="1563312" y="603702"/>
              <a:ext cx="2182295" cy="970959"/>
            </a:xfrm>
            <a:prstGeom prst="line">
              <a:avLst/>
            </a:prstGeom>
            <a:noFill/>
            <a:ln w="38100" cap="flat">
              <a:solidFill>
                <a:srgbClr val="515151"/>
              </a:solidFill>
              <a:prstDash val="solid"/>
              <a:miter lim="400000"/>
              <a:headEnd type="stealth" w="med" len="med"/>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sp>
          <p:nvSpPr>
            <p:cNvPr id="997" name="document HTML"/>
            <p:cNvSpPr txBox="1"/>
            <p:nvPr/>
          </p:nvSpPr>
          <p:spPr>
            <a:xfrm rot="1393682">
              <a:off x="1735923" y="1042883"/>
              <a:ext cx="1624010" cy="30084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lvl1pPr defTabSz="450000">
                <a:spcBef>
                  <a:spcPts val="0"/>
                </a:spcBef>
                <a:defRPr sz="1300" i="0">
                  <a:solidFill>
                    <a:srgbClr val="000000"/>
                  </a:solidFill>
                  <a:latin typeface="Helvetica Neue Medium"/>
                  <a:ea typeface="Helvetica Neue Medium"/>
                  <a:cs typeface="Helvetica Neue Medium"/>
                  <a:sym typeface="Helvetica Neue Medium"/>
                </a:defRPr>
              </a:lvl1pPr>
            </a:lstStyle>
            <a:p>
              <a:r>
                <a:t>document HTML</a:t>
              </a:r>
            </a:p>
          </p:txBody>
        </p:sp>
        <p:sp>
          <p:nvSpPr>
            <p:cNvPr id="998" name="Tablette"/>
            <p:cNvSpPr txBox="1"/>
            <p:nvPr/>
          </p:nvSpPr>
          <p:spPr>
            <a:xfrm>
              <a:off x="160039" y="1319911"/>
              <a:ext cx="849183" cy="29291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lvl1pPr defTabSz="450000">
                <a:spcBef>
                  <a:spcPts val="0"/>
                </a:spcBef>
                <a:defRPr sz="1400" i="0">
                  <a:solidFill>
                    <a:srgbClr val="000000"/>
                  </a:solidFill>
                  <a:latin typeface="Helvetica Neue Medium"/>
                  <a:ea typeface="Helvetica Neue Medium"/>
                  <a:cs typeface="Helvetica Neue Medium"/>
                  <a:sym typeface="Helvetica Neue Medium"/>
                </a:defRPr>
              </a:lvl1pPr>
            </a:lstStyle>
            <a:p>
              <a:r>
                <a:t>Tablette</a:t>
              </a:r>
            </a:p>
          </p:txBody>
        </p:sp>
        <p:sp>
          <p:nvSpPr>
            <p:cNvPr id="999" name="Smartphone"/>
            <p:cNvSpPr txBox="1"/>
            <p:nvPr/>
          </p:nvSpPr>
          <p:spPr>
            <a:xfrm>
              <a:off x="59289" y="2701259"/>
              <a:ext cx="1295363" cy="30225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lvl1pPr defTabSz="450000">
                <a:spcBef>
                  <a:spcPts val="0"/>
                </a:spcBef>
                <a:defRPr sz="1400" i="0">
                  <a:solidFill>
                    <a:srgbClr val="000000"/>
                  </a:solidFill>
                  <a:latin typeface="Helvetica Neue Medium"/>
                  <a:ea typeface="Helvetica Neue Medium"/>
                  <a:cs typeface="Helvetica Neue Medium"/>
                  <a:sym typeface="Helvetica Neue Medium"/>
                </a:defRPr>
              </a:lvl1pPr>
            </a:lstStyle>
            <a:p>
              <a:r>
                <a:t>Smartphone</a:t>
              </a:r>
            </a:p>
          </p:txBody>
        </p:sp>
        <p:sp>
          <p:nvSpPr>
            <p:cNvPr id="1000" name="requête HTTP"/>
            <p:cNvSpPr txBox="1"/>
            <p:nvPr/>
          </p:nvSpPr>
          <p:spPr>
            <a:xfrm rot="20566326">
              <a:off x="1353574" y="2406585"/>
              <a:ext cx="2388708" cy="29527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lvl1pPr defTabSz="450000">
                <a:spcBef>
                  <a:spcPts val="0"/>
                </a:spcBef>
                <a:defRPr sz="1300" i="0">
                  <a:solidFill>
                    <a:srgbClr val="000000"/>
                  </a:solidFill>
                  <a:latin typeface="Helvetica Neue Medium"/>
                  <a:ea typeface="Helvetica Neue Medium"/>
                  <a:cs typeface="Helvetica Neue Medium"/>
                  <a:sym typeface="Helvetica Neue Medium"/>
                </a:defRPr>
              </a:lvl1pPr>
            </a:lstStyle>
            <a:p>
              <a:r>
                <a:t>requête HTTP</a:t>
              </a:r>
            </a:p>
          </p:txBody>
        </p:sp>
        <p:sp>
          <p:nvSpPr>
            <p:cNvPr id="1001" name="Ligne"/>
            <p:cNvSpPr/>
            <p:nvPr/>
          </p:nvSpPr>
          <p:spPr>
            <a:xfrm flipH="1">
              <a:off x="1311626" y="2290851"/>
              <a:ext cx="2635080" cy="834788"/>
            </a:xfrm>
            <a:prstGeom prst="line">
              <a:avLst/>
            </a:prstGeom>
            <a:noFill/>
            <a:ln w="38100" cap="flat">
              <a:solidFill>
                <a:srgbClr val="515151"/>
              </a:solidFill>
              <a:prstDash val="solid"/>
              <a:miter lim="400000"/>
              <a:headEnd type="stealth" w="med" len="med"/>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grpSp>
          <p:nvGrpSpPr>
            <p:cNvPr id="1005" name="Grouper"/>
            <p:cNvGrpSpPr/>
            <p:nvPr/>
          </p:nvGrpSpPr>
          <p:grpSpPr>
            <a:xfrm>
              <a:off x="735756" y="3007667"/>
              <a:ext cx="302252" cy="543989"/>
              <a:chOff x="0" y="0"/>
              <a:chExt cx="302251" cy="543987"/>
            </a:xfrm>
          </p:grpSpPr>
          <p:sp>
            <p:nvSpPr>
              <p:cNvPr id="1002" name="Rectangle aux angles arrondis"/>
              <p:cNvSpPr/>
              <p:nvPr/>
            </p:nvSpPr>
            <p:spPr>
              <a:xfrm>
                <a:off x="0" y="0"/>
                <a:ext cx="302252" cy="543988"/>
              </a:xfrm>
              <a:prstGeom prst="roundRect">
                <a:avLst>
                  <a:gd name="adj" fmla="val 23810"/>
                </a:avLst>
              </a:prstGeom>
              <a:solidFill>
                <a:srgbClr val="6579D7"/>
              </a:solidFill>
              <a:ln w="1270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sp>
            <p:nvSpPr>
              <p:cNvPr id="1003" name="Cercle"/>
              <p:cNvSpPr/>
              <p:nvPr/>
            </p:nvSpPr>
            <p:spPr>
              <a:xfrm>
                <a:off x="108395" y="431689"/>
                <a:ext cx="81690" cy="81193"/>
              </a:xfrm>
              <a:prstGeom prst="ellipse">
                <a:avLst/>
              </a:prstGeom>
              <a:solidFill>
                <a:srgbClr val="000000"/>
              </a:solidFill>
              <a:ln w="1270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sp>
            <p:nvSpPr>
              <p:cNvPr id="1004" name="Rectangle aux angles arrondis"/>
              <p:cNvSpPr/>
              <p:nvPr/>
            </p:nvSpPr>
            <p:spPr>
              <a:xfrm>
                <a:off x="32675" y="48715"/>
                <a:ext cx="236901" cy="341008"/>
              </a:xfrm>
              <a:prstGeom prst="roundRect">
                <a:avLst>
                  <a:gd name="adj" fmla="val 30378"/>
                </a:avLst>
              </a:prstGeom>
              <a:solidFill>
                <a:srgbClr val="9CA8E0"/>
              </a:solidFill>
              <a:ln w="635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grpSp>
        <p:sp>
          <p:nvSpPr>
            <p:cNvPr id="1006" name="document HTML"/>
            <p:cNvSpPr txBox="1"/>
            <p:nvPr/>
          </p:nvSpPr>
          <p:spPr>
            <a:xfrm rot="20580000">
              <a:off x="1570030" y="3037356"/>
              <a:ext cx="1609639" cy="2865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lvl1pPr defTabSz="450000">
                <a:spcBef>
                  <a:spcPts val="0"/>
                </a:spcBef>
                <a:defRPr sz="1300" i="0">
                  <a:solidFill>
                    <a:srgbClr val="000000"/>
                  </a:solidFill>
                  <a:latin typeface="Helvetica Neue Medium"/>
                  <a:ea typeface="Helvetica Neue Medium"/>
                  <a:cs typeface="Helvetica Neue Medium"/>
                  <a:sym typeface="Helvetica Neue Medium"/>
                </a:defRPr>
              </a:lvl1pPr>
            </a:lstStyle>
            <a:p>
              <a:r>
                <a:t>document HTML</a:t>
              </a:r>
            </a:p>
          </p:txBody>
        </p:sp>
        <p:sp>
          <p:nvSpPr>
            <p:cNvPr id="1007" name="Ligne"/>
            <p:cNvSpPr/>
            <p:nvPr/>
          </p:nvSpPr>
          <p:spPr>
            <a:xfrm flipH="1" flipV="1">
              <a:off x="1546386" y="1809998"/>
              <a:ext cx="2461564" cy="129407"/>
            </a:xfrm>
            <a:prstGeom prst="line">
              <a:avLst/>
            </a:prstGeom>
            <a:noFill/>
            <a:ln w="38100" cap="flat">
              <a:solidFill>
                <a:srgbClr val="515151"/>
              </a:solidFill>
              <a:prstDash val="solid"/>
              <a:miter lim="400000"/>
              <a:headEnd type="stealth" w="med" len="med"/>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sp>
          <p:nvSpPr>
            <p:cNvPr id="1008" name="Ligne"/>
            <p:cNvSpPr/>
            <p:nvPr/>
          </p:nvSpPr>
          <p:spPr>
            <a:xfrm>
              <a:off x="1476821" y="1997617"/>
              <a:ext cx="2468934" cy="131488"/>
            </a:xfrm>
            <a:prstGeom prst="line">
              <a:avLst/>
            </a:prstGeom>
            <a:noFill/>
            <a:ln w="38100" cap="flat">
              <a:solidFill>
                <a:srgbClr val="515151"/>
              </a:solidFill>
              <a:prstDash val="solid"/>
              <a:miter lim="400000"/>
              <a:headEnd type="stealth" w="med" len="med"/>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sp>
          <p:nvSpPr>
            <p:cNvPr id="1009" name="Serveur…"/>
            <p:cNvSpPr txBox="1"/>
            <p:nvPr/>
          </p:nvSpPr>
          <p:spPr>
            <a:xfrm>
              <a:off x="4051127" y="2466924"/>
              <a:ext cx="822159" cy="864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p>
              <a:pPr defTabSz="450000">
                <a:spcBef>
                  <a:spcPts val="0"/>
                </a:spcBef>
                <a:defRPr sz="1300" i="0">
                  <a:solidFill>
                    <a:srgbClr val="000000"/>
                  </a:solidFill>
                  <a:latin typeface="Helvetica Neue Medium"/>
                  <a:ea typeface="Helvetica Neue Medium"/>
                  <a:cs typeface="Helvetica Neue Medium"/>
                  <a:sym typeface="Helvetica Neue Medium"/>
                </a:defRPr>
              </a:pPr>
              <a:r>
                <a:t>Serveur</a:t>
              </a:r>
            </a:p>
            <a:p>
              <a:pPr defTabSz="450000">
                <a:spcBef>
                  <a:spcPts val="0"/>
                </a:spcBef>
                <a:defRPr sz="1300" i="0">
                  <a:solidFill>
                    <a:srgbClr val="000000"/>
                  </a:solidFill>
                  <a:latin typeface="Helvetica Neue Medium"/>
                  <a:ea typeface="Helvetica Neue Medium"/>
                  <a:cs typeface="Helvetica Neue Medium"/>
                  <a:sym typeface="Helvetica Neue Medium"/>
                </a:defRPr>
              </a:pPr>
              <a:r>
                <a:t>HTTP</a:t>
              </a:r>
            </a:p>
          </p:txBody>
        </p:sp>
        <p:sp>
          <p:nvSpPr>
            <p:cNvPr id="1010" name="Ligne"/>
            <p:cNvSpPr/>
            <p:nvPr/>
          </p:nvSpPr>
          <p:spPr>
            <a:xfrm flipH="1" flipV="1">
              <a:off x="4521094" y="1537408"/>
              <a:ext cx="870336" cy="1"/>
            </a:xfrm>
            <a:prstGeom prst="line">
              <a:avLst/>
            </a:prstGeom>
            <a:noFill/>
            <a:ln w="25400" cap="rnd">
              <a:solidFill>
                <a:srgbClr val="929292"/>
              </a:solidFill>
              <a:custDash>
                <a:ds d="100000" sp="200000"/>
              </a:custDash>
              <a:miter lim="400000"/>
              <a:headEnd type="stealth" w="med" len="med"/>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sp>
          <p:nvSpPr>
            <p:cNvPr id="1011" name="Ligne"/>
            <p:cNvSpPr/>
            <p:nvPr/>
          </p:nvSpPr>
          <p:spPr>
            <a:xfrm flipH="1" flipV="1">
              <a:off x="4568459" y="2176314"/>
              <a:ext cx="429556" cy="551476"/>
            </a:xfrm>
            <a:prstGeom prst="line">
              <a:avLst/>
            </a:prstGeom>
            <a:noFill/>
            <a:ln w="25400" cap="rnd">
              <a:solidFill>
                <a:srgbClr val="929292"/>
              </a:solidFill>
              <a:custDash>
                <a:ds d="100000" sp="200000"/>
              </a:custDash>
              <a:miter lim="400000"/>
              <a:headEnd type="stealth" w="med" len="med"/>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sp>
          <p:nvSpPr>
            <p:cNvPr id="1012" name="Ligne"/>
            <p:cNvSpPr/>
            <p:nvPr/>
          </p:nvSpPr>
          <p:spPr>
            <a:xfrm flipH="1" flipV="1">
              <a:off x="5743243" y="1550524"/>
              <a:ext cx="870336" cy="1"/>
            </a:xfrm>
            <a:prstGeom prst="line">
              <a:avLst/>
            </a:prstGeom>
            <a:noFill/>
            <a:ln w="25400" cap="rnd">
              <a:solidFill>
                <a:srgbClr val="929292"/>
              </a:solidFill>
              <a:custDash>
                <a:ds d="100000" sp="200000"/>
              </a:custDash>
              <a:miter lim="400000"/>
              <a:headEnd type="stealth" w="med" len="med"/>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grpSp>
          <p:nvGrpSpPr>
            <p:cNvPr id="1016" name="Grouper"/>
            <p:cNvGrpSpPr/>
            <p:nvPr/>
          </p:nvGrpSpPr>
          <p:grpSpPr>
            <a:xfrm>
              <a:off x="6613578" y="1443834"/>
              <a:ext cx="331038" cy="934543"/>
              <a:chOff x="0" y="0"/>
              <a:chExt cx="331036" cy="934542"/>
            </a:xfrm>
          </p:grpSpPr>
          <p:sp>
            <p:nvSpPr>
              <p:cNvPr id="1013" name="Rectangle aux angles arrondis"/>
              <p:cNvSpPr/>
              <p:nvPr/>
            </p:nvSpPr>
            <p:spPr>
              <a:xfrm>
                <a:off x="0" y="0"/>
                <a:ext cx="331037" cy="934543"/>
              </a:xfrm>
              <a:prstGeom prst="roundRect">
                <a:avLst>
                  <a:gd name="adj" fmla="val 21739"/>
                </a:avLst>
              </a:prstGeom>
              <a:solidFill>
                <a:srgbClr val="C39BBF"/>
              </a:solidFill>
              <a:ln w="1270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sp>
            <p:nvSpPr>
              <p:cNvPr id="1014" name="Ligne"/>
              <p:cNvSpPr/>
              <p:nvPr/>
            </p:nvSpPr>
            <p:spPr>
              <a:xfrm flipV="1">
                <a:off x="50928" y="242737"/>
                <a:ext cx="228728" cy="2"/>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sp>
            <p:nvSpPr>
              <p:cNvPr id="1015" name="Cercle"/>
              <p:cNvSpPr/>
              <p:nvPr/>
            </p:nvSpPr>
            <p:spPr>
              <a:xfrm>
                <a:off x="190982" y="764625"/>
                <a:ext cx="63662" cy="60685"/>
              </a:xfrm>
              <a:prstGeom prst="ellipse">
                <a:avLst/>
              </a:prstGeom>
              <a:solidFill>
                <a:srgbClr val="000000"/>
              </a:solidFill>
              <a:ln w="1270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grpSp>
        <p:sp>
          <p:nvSpPr>
            <p:cNvPr id="1017" name="Serveur…"/>
            <p:cNvSpPr txBox="1"/>
            <p:nvPr/>
          </p:nvSpPr>
          <p:spPr>
            <a:xfrm>
              <a:off x="5556947" y="2441663"/>
              <a:ext cx="822159" cy="86480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p>
              <a:pPr defTabSz="450000">
                <a:spcBef>
                  <a:spcPts val="0"/>
                </a:spcBef>
                <a:defRPr sz="1300" i="0">
                  <a:solidFill>
                    <a:srgbClr val="000000"/>
                  </a:solidFill>
                  <a:latin typeface="Helvetica Neue Medium"/>
                  <a:ea typeface="Helvetica Neue Medium"/>
                  <a:cs typeface="Helvetica Neue Medium"/>
                  <a:sym typeface="Helvetica Neue Medium"/>
                </a:defRPr>
              </a:pPr>
              <a:r>
                <a:t>Serveur</a:t>
              </a:r>
            </a:p>
            <a:p>
              <a:pPr defTabSz="450000">
                <a:spcBef>
                  <a:spcPts val="0"/>
                </a:spcBef>
                <a:defRPr sz="1300" i="0">
                  <a:solidFill>
                    <a:srgbClr val="000000"/>
                  </a:solidFill>
                  <a:latin typeface="Helvetica Neue Medium"/>
                  <a:ea typeface="Helvetica Neue Medium"/>
                  <a:cs typeface="Helvetica Neue Medium"/>
                  <a:sym typeface="Helvetica Neue Medium"/>
                </a:defRPr>
              </a:pPr>
              <a:r>
                <a:t>d’appli-cation</a:t>
              </a:r>
            </a:p>
          </p:txBody>
        </p:sp>
        <p:sp>
          <p:nvSpPr>
            <p:cNvPr id="1018" name="SGBD"/>
            <p:cNvSpPr txBox="1"/>
            <p:nvPr/>
          </p:nvSpPr>
          <p:spPr>
            <a:xfrm>
              <a:off x="6613578" y="2441663"/>
              <a:ext cx="822159" cy="86480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lvl1pPr defTabSz="450000">
                <a:spcBef>
                  <a:spcPts val="0"/>
                </a:spcBef>
                <a:defRPr sz="1300" i="0">
                  <a:solidFill>
                    <a:srgbClr val="000000"/>
                  </a:solidFill>
                  <a:latin typeface="Helvetica Neue Medium"/>
                  <a:ea typeface="Helvetica Neue Medium"/>
                  <a:cs typeface="Helvetica Neue Medium"/>
                  <a:sym typeface="Helvetica Neue Medium"/>
                </a:defRPr>
              </a:lvl1pPr>
            </a:lstStyle>
            <a:p>
              <a:r>
                <a:t>SGBD</a:t>
              </a:r>
            </a:p>
          </p:txBody>
        </p:sp>
        <p:grpSp>
          <p:nvGrpSpPr>
            <p:cNvPr id="1022" name="Grouper"/>
            <p:cNvGrpSpPr/>
            <p:nvPr/>
          </p:nvGrpSpPr>
          <p:grpSpPr>
            <a:xfrm>
              <a:off x="6765585" y="1727424"/>
              <a:ext cx="518146" cy="460298"/>
              <a:chOff x="0" y="0"/>
              <a:chExt cx="518144" cy="460297"/>
            </a:xfrm>
          </p:grpSpPr>
          <p:sp>
            <p:nvSpPr>
              <p:cNvPr id="1019" name="Ovale"/>
              <p:cNvSpPr/>
              <p:nvPr/>
            </p:nvSpPr>
            <p:spPr>
              <a:xfrm>
                <a:off x="0" y="247409"/>
                <a:ext cx="518145" cy="212889"/>
              </a:xfrm>
              <a:prstGeom prst="ellipse">
                <a:avLst/>
              </a:prstGeom>
              <a:solidFill>
                <a:srgbClr val="79AE3D"/>
              </a:solidFill>
              <a:ln w="1270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sp>
            <p:nvSpPr>
              <p:cNvPr id="1020" name="Rectangle"/>
              <p:cNvSpPr/>
              <p:nvPr/>
            </p:nvSpPr>
            <p:spPr>
              <a:xfrm>
                <a:off x="0" y="115074"/>
                <a:ext cx="518145" cy="247410"/>
              </a:xfrm>
              <a:prstGeom prst="rect">
                <a:avLst/>
              </a:prstGeom>
              <a:solidFill>
                <a:srgbClr val="79AE3D"/>
              </a:solidFill>
              <a:ln w="12700" cap="flat">
                <a:noFill/>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sp>
            <p:nvSpPr>
              <p:cNvPr id="1021" name="Ovale"/>
              <p:cNvSpPr/>
              <p:nvPr/>
            </p:nvSpPr>
            <p:spPr>
              <a:xfrm>
                <a:off x="0" y="0"/>
                <a:ext cx="518145" cy="212888"/>
              </a:xfrm>
              <a:prstGeom prst="ellipse">
                <a:avLst/>
              </a:prstGeom>
              <a:solidFill>
                <a:srgbClr val="79AE3D"/>
              </a:solidFill>
              <a:ln w="1270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grpSp>
      </p:grpSp>
      <p:sp>
        <p:nvSpPr>
          <p:cNvPr id="1024" name="Fig 4.3 - Architectures client-serveur web"/>
          <p:cNvSpPr txBox="1"/>
          <p:nvPr/>
        </p:nvSpPr>
        <p:spPr>
          <a:xfrm>
            <a:off x="4908689" y="9226549"/>
            <a:ext cx="3905351"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normAutofit/>
          </a:bodyPr>
          <a:lstStyle>
            <a:lvl1pPr defTabSz="450000">
              <a:spcBef>
                <a:spcPts val="0"/>
              </a:spcBef>
              <a:defRPr sz="1600" i="0">
                <a:solidFill>
                  <a:srgbClr val="000000"/>
                </a:solidFill>
                <a:latin typeface="+mn-lt"/>
                <a:ea typeface="+mn-ea"/>
                <a:cs typeface="+mn-cs"/>
                <a:sym typeface="Trebuchet MS"/>
              </a:defRPr>
            </a:lvl1pPr>
          </a:lstStyle>
          <a:p>
            <a:r>
              <a:t>Fig 4.3 - Architectures client-serveur web</a:t>
            </a:r>
          </a:p>
        </p:txBody>
      </p:sp>
    </p:spTree>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4 -  Architectures client-serveur"/>
          <p:cNvSpPr txBox="1">
            <a:spLocks noGrp="1"/>
          </p:cNvSpPr>
          <p:nvPr>
            <p:ph type="title"/>
          </p:nvPr>
        </p:nvSpPr>
        <p:spPr>
          <a:prstGeom prst="rect">
            <a:avLst/>
          </a:prstGeom>
        </p:spPr>
        <p:txBody>
          <a:bodyPr/>
          <a:lstStyle>
            <a:lvl1pPr defTabSz="432308">
              <a:defRPr sz="3404" spc="-68"/>
            </a:lvl1pPr>
          </a:lstStyle>
          <a:p>
            <a:r>
              <a:t>4 -  Architectures client-serveur</a:t>
            </a:r>
          </a:p>
        </p:txBody>
      </p:sp>
      <p:sp>
        <p:nvSpPr>
          <p:cNvPr id="1027" name="Architecture à code mobile de type client-serveur de données ou distribué…"/>
          <p:cNvSpPr txBox="1">
            <a:spLocks noGrp="1"/>
          </p:cNvSpPr>
          <p:nvPr>
            <p:ph type="body" idx="1"/>
          </p:nvPr>
        </p:nvSpPr>
        <p:spPr>
          <a:xfrm>
            <a:off x="355600" y="1581150"/>
            <a:ext cx="12293600" cy="7445326"/>
          </a:xfrm>
          <a:prstGeom prst="rect">
            <a:avLst/>
          </a:prstGeom>
        </p:spPr>
        <p:txBody>
          <a:bodyPr/>
          <a:lstStyle/>
          <a:p>
            <a:r>
              <a:t>Architecture à code mobile de type client-serveur de données ou distribué</a:t>
            </a:r>
          </a:p>
          <a:p>
            <a:pPr marL="828842" lvl="1" indent="-320842">
              <a:buChar char="✤"/>
            </a:pPr>
            <a:r>
              <a:t>Client plus lourd : des applications y sont téléchargées.</a:t>
            </a:r>
          </a:p>
          <a:p>
            <a:pPr marL="1310105" lvl="2" indent="-294105">
              <a:buChar char="✤"/>
            </a:pPr>
            <a:r>
              <a:t>L'application cliente est téléchargée </a:t>
            </a:r>
          </a:p>
          <a:p>
            <a:pPr marL="1310105" lvl="2" indent="-294105">
              <a:buChar char="✤"/>
            </a:pPr>
            <a:r>
              <a:t>Le client se connecte à un serveur d'application (dialogue en mode connecté)</a:t>
            </a:r>
          </a:p>
          <a:p>
            <a:pPr marL="1310105" lvl="2" indent="-294105">
              <a:buChar char="✤"/>
            </a:pPr>
            <a:r>
              <a:t>Par ex. via IIOP/Corba. (Internet Inter-ORB Protocol).</a:t>
            </a:r>
          </a:p>
          <a:p>
            <a:pPr marL="828842" lvl="1" indent="-320842">
              <a:buChar char="✤"/>
            </a:pPr>
            <a:r>
              <a:t>Serveur web + serveur d'application + serveur de données. </a:t>
            </a:r>
            <a:br/>
            <a:endParaRPr/>
          </a:p>
        </p:txBody>
      </p:sp>
      <p:sp>
        <p:nvSpPr>
          <p:cNvPr id="1028" name="4.3 - Type d’architecture"/>
          <p:cNvSpPr txBox="1">
            <a:spLocks noGrp="1"/>
          </p:cNvSpPr>
          <p:nvPr>
            <p:ph type="body" idx="21"/>
          </p:nvPr>
        </p:nvSpPr>
        <p:spPr>
          <a:prstGeom prst="rect">
            <a:avLst/>
          </a:prstGeom>
        </p:spPr>
        <p:txBody>
          <a:bodyPr/>
          <a:lstStyle/>
          <a:p>
            <a:r>
              <a:t>4.3 - Type d’architecture</a:t>
            </a:r>
          </a:p>
        </p:txBody>
      </p:sp>
      <p:sp>
        <p:nvSpPr>
          <p:cNvPr id="1029"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92</a:t>
            </a:fld>
            <a:endParaRPr/>
          </a:p>
        </p:txBody>
      </p:sp>
    </p:spTree>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 name="4 -  Architectures client-serveur"/>
          <p:cNvSpPr txBox="1">
            <a:spLocks noGrp="1"/>
          </p:cNvSpPr>
          <p:nvPr>
            <p:ph type="title"/>
          </p:nvPr>
        </p:nvSpPr>
        <p:spPr>
          <a:prstGeom prst="rect">
            <a:avLst/>
          </a:prstGeom>
        </p:spPr>
        <p:txBody>
          <a:bodyPr/>
          <a:lstStyle>
            <a:lvl1pPr defTabSz="432308">
              <a:defRPr sz="3404" spc="-68"/>
            </a:lvl1pPr>
          </a:lstStyle>
          <a:p>
            <a:r>
              <a:t>4 -  Architectures client-serveur</a:t>
            </a:r>
          </a:p>
        </p:txBody>
      </p:sp>
      <p:sp>
        <p:nvSpPr>
          <p:cNvPr id="1034" name="CDN, Content delivery network…"/>
          <p:cNvSpPr txBox="1">
            <a:spLocks noGrp="1"/>
          </p:cNvSpPr>
          <p:nvPr>
            <p:ph type="body" idx="1"/>
          </p:nvPr>
        </p:nvSpPr>
        <p:spPr>
          <a:xfrm>
            <a:off x="355600" y="1581150"/>
            <a:ext cx="12293600" cy="7445326"/>
          </a:xfrm>
          <a:prstGeom prst="rect">
            <a:avLst/>
          </a:prstGeom>
        </p:spPr>
        <p:txBody>
          <a:bodyPr/>
          <a:lstStyle/>
          <a:p>
            <a:r>
              <a:t>CDN, </a:t>
            </a:r>
            <a:r>
              <a:rPr i="1"/>
              <a:t>Content delivery network</a:t>
            </a:r>
          </a:p>
          <a:p>
            <a:pPr marL="828842" marR="25400" lvl="1" indent="-320842">
              <a:buChar char="✤"/>
            </a:pPr>
            <a:r>
              <a:t>Réseau de serveurs sur Internet qui coopèrent pour rendre accessible à des utilisateurs du contenu ou des données.</a:t>
            </a:r>
          </a:p>
          <a:p>
            <a:pPr marL="802105" marR="25400" lvl="1" indent="-294105">
              <a:spcBef>
                <a:spcPts val="600"/>
              </a:spcBef>
              <a:buChar char="✤"/>
              <a:defRPr sz="2200"/>
            </a:pPr>
            <a:r>
              <a:t>Le réseau est constitué :</a:t>
            </a:r>
          </a:p>
          <a:p>
            <a:pPr marL="1310105" marR="25400" lvl="2" indent="-294105">
              <a:buChar char="✤"/>
            </a:pPr>
            <a:r>
              <a:t>D’un serveur d’origine, d’où les contenus sont répliqués vers …</a:t>
            </a:r>
          </a:p>
          <a:p>
            <a:pPr marL="1310105" marR="25400" lvl="2" indent="-294105">
              <a:buChar char="✤"/>
            </a:pPr>
            <a:r>
              <a:t>… des serveurs périphériques (</a:t>
            </a:r>
            <a:r>
              <a:rPr i="1"/>
              <a:t>proxy servers</a:t>
            </a:r>
            <a:r>
              <a:t> ou </a:t>
            </a:r>
            <a:r>
              <a:rPr i="1"/>
              <a:t>edge servers</a:t>
            </a:r>
            <a:r>
              <a:t>), déployés dans différentes zones géographiques ;</a:t>
            </a:r>
          </a:p>
          <a:p>
            <a:pPr marL="1310105" marR="7518400" lvl="2" indent="-294105">
              <a:buChar char="✤"/>
            </a:pPr>
            <a:r>
              <a:t>un mécanisme de routage pour qu’une requête utilisateur puisse être servi par le serveur périphérique le plus proche.</a:t>
            </a:r>
          </a:p>
        </p:txBody>
      </p:sp>
      <p:sp>
        <p:nvSpPr>
          <p:cNvPr id="1035" name="4.3 - Type d’architecture"/>
          <p:cNvSpPr txBox="1">
            <a:spLocks noGrp="1"/>
          </p:cNvSpPr>
          <p:nvPr>
            <p:ph type="body" idx="21"/>
          </p:nvPr>
        </p:nvSpPr>
        <p:spPr>
          <a:prstGeom prst="rect">
            <a:avLst/>
          </a:prstGeom>
        </p:spPr>
        <p:txBody>
          <a:bodyPr/>
          <a:lstStyle/>
          <a:p>
            <a:r>
              <a:t>4.3 - Type d’architecture</a:t>
            </a:r>
          </a:p>
        </p:txBody>
      </p:sp>
      <p:sp>
        <p:nvSpPr>
          <p:cNvPr id="1036"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93</a:t>
            </a:fld>
            <a:endParaRPr/>
          </a:p>
        </p:txBody>
      </p:sp>
      <p:pic>
        <p:nvPicPr>
          <p:cNvPr id="1037" name="pasted-image.tiff" descr="pasted-image.tiff"/>
          <p:cNvPicPr>
            <a:picLocks noChangeAspect="1"/>
          </p:cNvPicPr>
          <p:nvPr/>
        </p:nvPicPr>
        <p:blipFill>
          <a:blip r:embed="rId3"/>
          <a:stretch>
            <a:fillRect/>
          </a:stretch>
        </p:blipFill>
        <p:spPr>
          <a:xfrm>
            <a:off x="5202144" y="4540426"/>
            <a:ext cx="7670523" cy="4314670"/>
          </a:xfrm>
          <a:prstGeom prst="rect">
            <a:avLst/>
          </a:prstGeom>
          <a:ln w="12700">
            <a:miter lim="400000"/>
          </a:ln>
        </p:spPr>
      </p:pic>
      <p:sp>
        <p:nvSpPr>
          <p:cNvPr id="1038" name="Fig 4.4 - Content delivery network"/>
          <p:cNvSpPr txBox="1"/>
          <p:nvPr/>
        </p:nvSpPr>
        <p:spPr>
          <a:xfrm>
            <a:off x="4857265" y="9123337"/>
            <a:ext cx="3249514"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normAutofit/>
          </a:bodyPr>
          <a:lstStyle>
            <a:lvl1pPr defTabSz="450000">
              <a:spcBef>
                <a:spcPts val="0"/>
              </a:spcBef>
              <a:defRPr sz="1600" i="0">
                <a:solidFill>
                  <a:srgbClr val="000000"/>
                </a:solidFill>
                <a:latin typeface="+mn-lt"/>
                <a:ea typeface="+mn-ea"/>
                <a:cs typeface="+mn-cs"/>
                <a:sym typeface="Trebuchet MS"/>
              </a:defRPr>
            </a:lvl1pPr>
          </a:lstStyle>
          <a:p>
            <a:r>
              <a:t>Fig 4.4 - Content delivery network</a:t>
            </a:r>
          </a:p>
        </p:txBody>
      </p:sp>
    </p:spTree>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2" name="4 -  Architectures client-serveur"/>
          <p:cNvSpPr txBox="1">
            <a:spLocks noGrp="1"/>
          </p:cNvSpPr>
          <p:nvPr>
            <p:ph type="title"/>
          </p:nvPr>
        </p:nvSpPr>
        <p:spPr>
          <a:prstGeom prst="rect">
            <a:avLst/>
          </a:prstGeom>
        </p:spPr>
        <p:txBody>
          <a:bodyPr/>
          <a:lstStyle>
            <a:lvl1pPr defTabSz="432308">
              <a:defRPr sz="3404" spc="-68"/>
            </a:lvl1pPr>
          </a:lstStyle>
          <a:p>
            <a:r>
              <a:t>4 -  Architectures client-serveur</a:t>
            </a:r>
          </a:p>
        </p:txBody>
      </p:sp>
      <p:sp>
        <p:nvSpPr>
          <p:cNvPr id="1043" name="4.3 - Type d’architecture"/>
          <p:cNvSpPr txBox="1">
            <a:spLocks noGrp="1"/>
          </p:cNvSpPr>
          <p:nvPr>
            <p:ph type="body" idx="21"/>
          </p:nvPr>
        </p:nvSpPr>
        <p:spPr>
          <a:prstGeom prst="rect">
            <a:avLst/>
          </a:prstGeom>
        </p:spPr>
        <p:txBody>
          <a:bodyPr/>
          <a:lstStyle/>
          <a:p>
            <a:r>
              <a:t>4.3 - Type d’architecture</a:t>
            </a:r>
          </a:p>
        </p:txBody>
      </p:sp>
      <p:sp>
        <p:nvSpPr>
          <p:cNvPr id="1044" name="Architecture peer-to-peer (P2P)…"/>
          <p:cNvSpPr txBox="1">
            <a:spLocks noGrp="1"/>
          </p:cNvSpPr>
          <p:nvPr>
            <p:ph type="body" idx="1"/>
          </p:nvPr>
        </p:nvSpPr>
        <p:spPr>
          <a:xfrm>
            <a:off x="355600" y="1684734"/>
            <a:ext cx="12204701" cy="7652389"/>
          </a:xfrm>
          <a:prstGeom prst="rect">
            <a:avLst/>
          </a:prstGeom>
        </p:spPr>
        <p:txBody>
          <a:bodyPr/>
          <a:lstStyle/>
          <a:p>
            <a:r>
              <a:t>Architecture peer-to-peer (P2P)</a:t>
            </a:r>
          </a:p>
          <a:p>
            <a:pPr lvl="1"/>
            <a:r>
              <a:t>Une architecture </a:t>
            </a:r>
            <a:r>
              <a:rPr b="1"/>
              <a:t>pair à pair</a:t>
            </a:r>
            <a:r>
              <a:t> </a:t>
            </a:r>
            <a:br/>
            <a:r>
              <a:t>(</a:t>
            </a:r>
            <a:r>
              <a:rPr b="1" i="1"/>
              <a:t>peer-to-peer</a:t>
            </a:r>
            <a:r>
              <a:t> ou P2P en anglais) </a:t>
            </a:r>
            <a:br/>
            <a:r>
              <a:t>est un environnement client–serveur</a:t>
            </a:r>
            <a:br/>
            <a:r>
              <a:t>où chaque programme connecté </a:t>
            </a:r>
            <a:br/>
            <a:r>
              <a:t>est susceptible de jouer </a:t>
            </a:r>
            <a:r>
              <a:rPr b="1"/>
              <a:t>tour à tour</a:t>
            </a:r>
            <a:r>
              <a:t> </a:t>
            </a:r>
            <a:br/>
            <a:r>
              <a:t>ou </a:t>
            </a:r>
            <a:r>
              <a:rPr b="1"/>
              <a:t>à la fois</a:t>
            </a:r>
            <a:r>
              <a:t> le rôle de client et celui</a:t>
            </a:r>
            <a:br/>
            <a:r>
              <a:t>de serveur.</a:t>
            </a:r>
          </a:p>
          <a:p>
            <a:pPr lvl="1"/>
            <a:r>
              <a:t>Les composants d’un système P2P </a:t>
            </a:r>
            <a:br/>
            <a:r>
              <a:t>sont appelés </a:t>
            </a:r>
            <a:r>
              <a:rPr b="1"/>
              <a:t>nœuds</a:t>
            </a:r>
            <a:r>
              <a:t>, </a:t>
            </a:r>
            <a:r>
              <a:rPr b="1"/>
              <a:t>pairs</a:t>
            </a:r>
            <a:r>
              <a:t> ou </a:t>
            </a:r>
            <a:br/>
            <a:r>
              <a:rPr b="1"/>
              <a:t>utilisateurs</a:t>
            </a:r>
            <a:r>
              <a:t>.</a:t>
            </a:r>
          </a:p>
          <a:p>
            <a:pPr lvl="1"/>
            <a:r>
              <a:t>Certains systèmes sont :</a:t>
            </a:r>
          </a:p>
          <a:p>
            <a:pPr marL="1295400" lvl="2" indent="-279400">
              <a:buChar char="★"/>
            </a:pPr>
            <a:r>
              <a:t>partiellement centralisés ; un </a:t>
            </a:r>
            <a:br/>
            <a:r>
              <a:t>serveur intermédiaire gère une </a:t>
            </a:r>
            <a:br/>
            <a:r>
              <a:t>partie des échanges</a:t>
            </a:r>
          </a:p>
          <a:p>
            <a:pPr marL="1295400" lvl="2" indent="-279400">
              <a:buChar char="★"/>
            </a:pPr>
            <a:r>
              <a:t>totalement décentralisés ; sans </a:t>
            </a:r>
            <a:br/>
            <a:r>
              <a:t>infrastructure particulière</a:t>
            </a:r>
          </a:p>
          <a:p>
            <a:pPr marL="828842" lvl="1" indent="-320842">
              <a:buChar char="✤"/>
            </a:pPr>
            <a:r>
              <a:t>Un tel réseau est adapté au partage d’objets (fichiers, flux multimédia, calcul réparti, etc.)</a:t>
            </a:r>
          </a:p>
        </p:txBody>
      </p:sp>
      <p:sp>
        <p:nvSpPr>
          <p:cNvPr id="1045"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94</a:t>
            </a:fld>
            <a:endParaRPr/>
          </a:p>
        </p:txBody>
      </p:sp>
      <p:grpSp>
        <p:nvGrpSpPr>
          <p:cNvPr id="1048" name="580px-P2P-network.svg.png"/>
          <p:cNvGrpSpPr/>
          <p:nvPr/>
        </p:nvGrpSpPr>
        <p:grpSpPr>
          <a:xfrm>
            <a:off x="6105493" y="1591942"/>
            <a:ext cx="6769101" cy="6096001"/>
            <a:chOff x="0" y="0"/>
            <a:chExt cx="6769100" cy="6096000"/>
          </a:xfrm>
        </p:grpSpPr>
        <p:pic>
          <p:nvPicPr>
            <p:cNvPr id="1047" name="580px-P2P-network.svg.png" descr="580px-P2P-network.svg.png"/>
            <p:cNvPicPr>
              <a:picLocks noChangeAspect="1"/>
            </p:cNvPicPr>
            <p:nvPr/>
          </p:nvPicPr>
          <p:blipFill>
            <a:blip r:embed="rId2"/>
            <a:srcRect/>
            <a:stretch>
              <a:fillRect/>
            </a:stretch>
          </p:blipFill>
          <p:spPr>
            <a:xfrm>
              <a:off x="127000" y="88900"/>
              <a:ext cx="6515100" cy="5765800"/>
            </a:xfrm>
            <a:prstGeom prst="rect">
              <a:avLst/>
            </a:prstGeom>
            <a:ln>
              <a:noFill/>
            </a:ln>
            <a:effectLst/>
          </p:spPr>
        </p:pic>
        <p:pic>
          <p:nvPicPr>
            <p:cNvPr id="1046" name="580px-P2P-network.svg.png" descr="580px-P2P-network.svg.png"/>
            <p:cNvPicPr>
              <a:picLocks/>
            </p:cNvPicPr>
            <p:nvPr/>
          </p:nvPicPr>
          <p:blipFill>
            <a:blip r:embed="rId3"/>
            <a:stretch>
              <a:fillRect/>
            </a:stretch>
          </p:blipFill>
          <p:spPr>
            <a:xfrm>
              <a:off x="0" y="0"/>
              <a:ext cx="6769100" cy="6096000"/>
            </a:xfrm>
            <a:prstGeom prst="rect">
              <a:avLst/>
            </a:prstGeom>
            <a:effectLst/>
          </p:spPr>
        </p:pic>
      </p:grpSp>
      <p:sp>
        <p:nvSpPr>
          <p:cNvPr id="1049" name="Fig 4.5 - Architectures peer-to-peer"/>
          <p:cNvSpPr txBox="1"/>
          <p:nvPr/>
        </p:nvSpPr>
        <p:spPr>
          <a:xfrm>
            <a:off x="6130393" y="7753676"/>
            <a:ext cx="3367486"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normAutofit/>
          </a:bodyPr>
          <a:lstStyle>
            <a:lvl1pPr defTabSz="450000">
              <a:spcBef>
                <a:spcPts val="0"/>
              </a:spcBef>
              <a:defRPr sz="1600" i="0">
                <a:solidFill>
                  <a:srgbClr val="000000"/>
                </a:solidFill>
                <a:latin typeface="+mn-lt"/>
                <a:ea typeface="+mn-ea"/>
                <a:cs typeface="+mn-cs"/>
                <a:sym typeface="Trebuchet MS"/>
              </a:defRPr>
            </a:lvl1pPr>
          </a:lstStyle>
          <a:p>
            <a:r>
              <a:t>Fig 4.5 - Architectures peer-to-peer</a:t>
            </a:r>
          </a:p>
        </p:txBody>
      </p:sp>
    </p:spTree>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 name="4 -  Architectures client-serveur"/>
          <p:cNvSpPr txBox="1">
            <a:spLocks noGrp="1"/>
          </p:cNvSpPr>
          <p:nvPr>
            <p:ph type="title"/>
          </p:nvPr>
        </p:nvSpPr>
        <p:spPr>
          <a:prstGeom prst="rect">
            <a:avLst/>
          </a:prstGeom>
        </p:spPr>
        <p:txBody>
          <a:bodyPr/>
          <a:lstStyle>
            <a:lvl1pPr defTabSz="432308">
              <a:defRPr sz="3404" spc="-68"/>
            </a:lvl1pPr>
          </a:lstStyle>
          <a:p>
            <a:r>
              <a:t>4 -  Architectures client-serveur</a:t>
            </a:r>
          </a:p>
        </p:txBody>
      </p:sp>
      <p:sp>
        <p:nvSpPr>
          <p:cNvPr id="1052" name="4.4 - Registre distribué &amp; blockchain"/>
          <p:cNvSpPr txBox="1">
            <a:spLocks noGrp="1"/>
          </p:cNvSpPr>
          <p:nvPr>
            <p:ph type="body" idx="21"/>
          </p:nvPr>
        </p:nvSpPr>
        <p:spPr>
          <a:prstGeom prst="rect">
            <a:avLst/>
          </a:prstGeom>
        </p:spPr>
        <p:txBody>
          <a:bodyPr/>
          <a:lstStyle/>
          <a:p>
            <a:r>
              <a:t>4.4 - Registre distribué &amp; blockchain</a:t>
            </a:r>
          </a:p>
        </p:txBody>
      </p:sp>
      <p:sp>
        <p:nvSpPr>
          <p:cNvPr id="1053" name="Registre distribué, distributed ledger ou shared ledger…"/>
          <p:cNvSpPr txBox="1">
            <a:spLocks noGrp="1"/>
          </p:cNvSpPr>
          <p:nvPr>
            <p:ph type="body" idx="1"/>
          </p:nvPr>
        </p:nvSpPr>
        <p:spPr>
          <a:xfrm>
            <a:off x="355600" y="1651000"/>
            <a:ext cx="12204701" cy="7652388"/>
          </a:xfrm>
          <a:prstGeom prst="rect">
            <a:avLst/>
          </a:prstGeom>
        </p:spPr>
        <p:txBody>
          <a:bodyPr/>
          <a:lstStyle/>
          <a:p>
            <a:r>
              <a:t>Registre distribué, </a:t>
            </a:r>
            <a:r>
              <a:rPr i="1"/>
              <a:t>distributed ledger</a:t>
            </a:r>
            <a:r>
              <a:t> ou </a:t>
            </a:r>
            <a:r>
              <a:rPr i="1"/>
              <a:t>shared ledger</a:t>
            </a:r>
          </a:p>
          <a:p>
            <a:pPr lvl="1"/>
            <a:r>
              <a:rPr b="1"/>
              <a:t>DLT</a:t>
            </a:r>
            <a:r>
              <a:t>, </a:t>
            </a:r>
            <a:r>
              <a:rPr i="1"/>
              <a:t>Distributed Ledger Technology</a:t>
            </a:r>
          </a:p>
          <a:p>
            <a:pPr lvl="1"/>
            <a:r>
              <a:rPr b="1"/>
              <a:t>Registre</a:t>
            </a:r>
            <a:r>
              <a:t> simultanément enregistré et synchronisé sur un réseau informatique, qui évolue par l'addition de nouvelles informations préalablement validées par l'entièreté du réseau et destinées à ne jamais être modifiées ou supprimées.  </a:t>
            </a:r>
          </a:p>
          <a:p>
            <a:pPr marL="1295400" lvl="2" indent="-279400">
              <a:buChar char="★"/>
            </a:pPr>
            <a:r>
              <a:t>La mise à jour d'un registre distribué se répercute sur l'ensemble du réseau. En conséquence, chaque membre possède en permanence la dernière version du registre.</a:t>
            </a:r>
          </a:p>
          <a:p>
            <a:pPr lvl="1"/>
            <a:r>
              <a:t>Le fonctionnement d’un système DLT nécessite un réseau </a:t>
            </a:r>
            <a:r>
              <a:rPr b="1"/>
              <a:t>pair-à-pair</a:t>
            </a:r>
            <a:r>
              <a:t> et un </a:t>
            </a:r>
            <a:r>
              <a:rPr b="1"/>
              <a:t>algorithme de consensus</a:t>
            </a:r>
            <a:r>
              <a:t> </a:t>
            </a:r>
          </a:p>
          <a:p>
            <a:pPr lvl="1"/>
            <a:r>
              <a:rPr b="1" i="1"/>
              <a:t>Blockchain, </a:t>
            </a:r>
            <a:r>
              <a:t>système de la chaîne de blocs, qui peut être public ou privé, est une des formes de registre distribué.</a:t>
            </a:r>
          </a:p>
        </p:txBody>
      </p:sp>
      <p:sp>
        <p:nvSpPr>
          <p:cNvPr id="1054"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95</a:t>
            </a:fld>
            <a:endParaRPr/>
          </a:p>
        </p:txBody>
      </p:sp>
    </p:spTree>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8" name="4 -  Architectures client-serveur"/>
          <p:cNvSpPr txBox="1">
            <a:spLocks noGrp="1"/>
          </p:cNvSpPr>
          <p:nvPr>
            <p:ph type="title"/>
          </p:nvPr>
        </p:nvSpPr>
        <p:spPr>
          <a:prstGeom prst="rect">
            <a:avLst/>
          </a:prstGeom>
        </p:spPr>
        <p:txBody>
          <a:bodyPr/>
          <a:lstStyle>
            <a:lvl1pPr defTabSz="432308">
              <a:defRPr sz="3404" spc="-68"/>
            </a:lvl1pPr>
          </a:lstStyle>
          <a:p>
            <a:r>
              <a:t>4 -  Architectures client-serveur</a:t>
            </a:r>
          </a:p>
        </p:txBody>
      </p:sp>
      <p:sp>
        <p:nvSpPr>
          <p:cNvPr id="1059" name="4.4 - Registre distribué &amp; blockchain"/>
          <p:cNvSpPr txBox="1">
            <a:spLocks noGrp="1"/>
          </p:cNvSpPr>
          <p:nvPr>
            <p:ph type="body" idx="21"/>
          </p:nvPr>
        </p:nvSpPr>
        <p:spPr>
          <a:prstGeom prst="rect">
            <a:avLst/>
          </a:prstGeom>
        </p:spPr>
        <p:txBody>
          <a:bodyPr/>
          <a:lstStyle/>
          <a:p>
            <a:r>
              <a:t>4.4 - Registre distribué &amp; blockchain</a:t>
            </a:r>
          </a:p>
        </p:txBody>
      </p:sp>
      <p:sp>
        <p:nvSpPr>
          <p:cNvPr id="1060" name="Chaîne de blocs, blockchain…"/>
          <p:cNvSpPr txBox="1">
            <a:spLocks noGrp="1"/>
          </p:cNvSpPr>
          <p:nvPr>
            <p:ph type="body" idx="1"/>
          </p:nvPr>
        </p:nvSpPr>
        <p:spPr>
          <a:xfrm>
            <a:off x="355600" y="1651000"/>
            <a:ext cx="10408354" cy="7652388"/>
          </a:xfrm>
          <a:prstGeom prst="rect">
            <a:avLst/>
          </a:prstGeom>
        </p:spPr>
        <p:txBody>
          <a:bodyPr/>
          <a:lstStyle/>
          <a:p>
            <a:pPr marL="355600" indent="-355600"/>
            <a:r>
              <a:t>Chaîne de blocs, </a:t>
            </a:r>
            <a:r>
              <a:rPr i="1"/>
              <a:t>blockchain</a:t>
            </a:r>
          </a:p>
          <a:p>
            <a:pPr lvl="1"/>
            <a:r>
              <a:rPr b="1"/>
              <a:t>Base de données</a:t>
            </a:r>
            <a:r>
              <a:t> distribuée et sécurisée, dans laquelle sont stockées chronologiquement, sous forme de blocs liés les uns aux autres, les </a:t>
            </a:r>
            <a:br/>
            <a:r>
              <a:t>transactions successives effectuées entre ses utilisateurs depuis sa création.  </a:t>
            </a:r>
          </a:p>
          <a:p>
            <a:pPr marL="1295400" lvl="2" indent="-279400">
              <a:buChar char="★"/>
            </a:pPr>
            <a:r>
              <a:t>Chaque bloc est similaire à un dossier scellé contenant des données ;</a:t>
            </a:r>
          </a:p>
          <a:p>
            <a:pPr marL="1295400" lvl="2" indent="-279400">
              <a:buChar char="★"/>
            </a:pPr>
            <a:r>
              <a:t>Tous les blocs sont reliés les uns aux autres ;</a:t>
            </a:r>
          </a:p>
          <a:p>
            <a:pPr marL="1295400" lvl="2" indent="-279400">
              <a:buChar char="★"/>
            </a:pPr>
            <a:r>
              <a:t>Les blocs sont ajoutés les uns à la suite des autres sans qu’il soit possible de changer leur ordre d’ajout.</a:t>
            </a:r>
          </a:p>
          <a:p>
            <a:pPr marL="1295400" lvl="2" indent="-279400">
              <a:buChar char="★"/>
            </a:pPr>
            <a:r>
              <a:t>Une chaîne de blocs est une version unique de la vérité rendue possible par un registre immuable, horodaté et sécurisé, dont des copies sont détenues par plusieurs parties.</a:t>
            </a:r>
          </a:p>
          <a:p>
            <a:pPr marL="1295400" lvl="2" indent="-279400">
              <a:buChar char="★"/>
            </a:pPr>
            <a:r>
              <a:t>La sécurisation d’un blockchain se fait grâce à certains utilisateurs, appelés </a:t>
            </a:r>
            <a:r>
              <a:rPr b="1"/>
              <a:t>mineurs, </a:t>
            </a:r>
            <a:r>
              <a:t>dont le rôle est défini dans la technologie.</a:t>
            </a:r>
          </a:p>
          <a:p>
            <a:pPr lvl="1"/>
            <a:r>
              <a:t>Registre sécurisé et inviolable avec des transactions horodatées, réparties entre un certain nombre d’entités, sans autorité centrale.</a:t>
            </a:r>
          </a:p>
        </p:txBody>
      </p:sp>
      <p:sp>
        <p:nvSpPr>
          <p:cNvPr id="1061"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96</a:t>
            </a:fld>
            <a:endParaRPr/>
          </a:p>
        </p:txBody>
      </p:sp>
      <p:pic>
        <p:nvPicPr>
          <p:cNvPr id="1062" name="Blockchain.svg.png" descr="Blockchain.svg.png"/>
          <p:cNvPicPr>
            <a:picLocks/>
          </p:cNvPicPr>
          <p:nvPr/>
        </p:nvPicPr>
        <p:blipFill>
          <a:blip r:embed="rId3"/>
          <a:stretch>
            <a:fillRect/>
          </a:stretch>
        </p:blipFill>
        <p:spPr>
          <a:xfrm>
            <a:off x="10720202" y="2352993"/>
            <a:ext cx="2157932" cy="5386198"/>
          </a:xfrm>
          <a:prstGeom prst="rect">
            <a:avLst/>
          </a:prstGeom>
          <a:effectLst>
            <a:outerShdw blurRad="50800" dist="25400" dir="3600000" rotWithShape="0">
              <a:srgbClr val="000000">
                <a:alpha val="70000"/>
              </a:srgbClr>
            </a:outerShdw>
          </a:effectLst>
        </p:spPr>
      </p:pic>
      <p:sp>
        <p:nvSpPr>
          <p:cNvPr id="1063" name="Fig 4.6 - Représentation…"/>
          <p:cNvSpPr txBox="1"/>
          <p:nvPr/>
        </p:nvSpPr>
        <p:spPr>
          <a:xfrm>
            <a:off x="10739936" y="7843239"/>
            <a:ext cx="2362003" cy="584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normAutofit/>
          </a:bodyPr>
          <a:lstStyle/>
          <a:p>
            <a:pPr defTabSz="450000">
              <a:spcBef>
                <a:spcPts val="0"/>
              </a:spcBef>
              <a:defRPr sz="1600" i="0">
                <a:solidFill>
                  <a:srgbClr val="000000"/>
                </a:solidFill>
                <a:latin typeface="+mn-lt"/>
                <a:ea typeface="+mn-ea"/>
                <a:cs typeface="+mn-cs"/>
                <a:sym typeface="Trebuchet MS"/>
              </a:defRPr>
            </a:pPr>
            <a:r>
              <a:t>Fig 4.6 - Représentation </a:t>
            </a:r>
          </a:p>
          <a:p>
            <a:pPr defTabSz="450000">
              <a:spcBef>
                <a:spcPts val="0"/>
              </a:spcBef>
              <a:defRPr sz="1600" i="0">
                <a:solidFill>
                  <a:srgbClr val="000000"/>
                </a:solidFill>
                <a:latin typeface="+mn-lt"/>
                <a:ea typeface="+mn-ea"/>
                <a:cs typeface="+mn-cs"/>
                <a:sym typeface="Trebuchet MS"/>
              </a:defRPr>
            </a:pPr>
            <a:r>
              <a:t>d’une chaîne de blocs</a:t>
            </a:r>
          </a:p>
        </p:txBody>
      </p:sp>
    </p:spTree>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7" name="4 -  Architectures client-serveur"/>
          <p:cNvSpPr txBox="1">
            <a:spLocks noGrp="1"/>
          </p:cNvSpPr>
          <p:nvPr>
            <p:ph type="title"/>
          </p:nvPr>
        </p:nvSpPr>
        <p:spPr>
          <a:prstGeom prst="rect">
            <a:avLst/>
          </a:prstGeom>
        </p:spPr>
        <p:txBody>
          <a:bodyPr/>
          <a:lstStyle>
            <a:lvl1pPr defTabSz="432308">
              <a:defRPr sz="3404" spc="-68"/>
            </a:lvl1pPr>
          </a:lstStyle>
          <a:p>
            <a:r>
              <a:t>4 -  Architectures client-serveur</a:t>
            </a:r>
          </a:p>
        </p:txBody>
      </p:sp>
      <p:sp>
        <p:nvSpPr>
          <p:cNvPr id="1068" name="4.4 - Registre distribué &amp; blockchain"/>
          <p:cNvSpPr txBox="1">
            <a:spLocks noGrp="1"/>
          </p:cNvSpPr>
          <p:nvPr>
            <p:ph type="body" idx="21"/>
          </p:nvPr>
        </p:nvSpPr>
        <p:spPr>
          <a:prstGeom prst="rect">
            <a:avLst/>
          </a:prstGeom>
        </p:spPr>
        <p:txBody>
          <a:bodyPr/>
          <a:lstStyle/>
          <a:p>
            <a:r>
              <a:t>4.4 - Registre distribué &amp; blockchain</a:t>
            </a:r>
          </a:p>
        </p:txBody>
      </p:sp>
      <p:sp>
        <p:nvSpPr>
          <p:cNvPr id="1069" name="Chaîne de blocs, blockchain (suite)"/>
          <p:cNvSpPr txBox="1">
            <a:spLocks noGrp="1"/>
          </p:cNvSpPr>
          <p:nvPr>
            <p:ph type="body" idx="1"/>
          </p:nvPr>
        </p:nvSpPr>
        <p:spPr>
          <a:xfrm>
            <a:off x="355600" y="1663700"/>
            <a:ext cx="12204701" cy="7652388"/>
          </a:xfrm>
          <a:prstGeom prst="rect">
            <a:avLst/>
          </a:prstGeom>
        </p:spPr>
        <p:txBody>
          <a:bodyPr/>
          <a:lstStyle/>
          <a:p>
            <a:pPr marL="355600" indent="-355600"/>
            <a:r>
              <a:t>Chaîne de blocs, </a:t>
            </a:r>
            <a:r>
              <a:rPr i="1"/>
              <a:t>blockchain (suite)</a:t>
            </a:r>
          </a:p>
        </p:txBody>
      </p:sp>
      <p:sp>
        <p:nvSpPr>
          <p:cNvPr id="1070"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97</a:t>
            </a:fld>
            <a:endParaRPr/>
          </a:p>
        </p:txBody>
      </p:sp>
      <p:sp>
        <p:nvSpPr>
          <p:cNvPr id="1071" name="Fig 4.7 - Fonctionnement d’une blockchain (https://moneyradar.org/lexique/blockchain/)"/>
          <p:cNvSpPr txBox="1"/>
          <p:nvPr/>
        </p:nvSpPr>
        <p:spPr>
          <a:xfrm>
            <a:off x="249245" y="8420892"/>
            <a:ext cx="8919159"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pPr defTabSz="450000">
              <a:spcBef>
                <a:spcPts val="0"/>
              </a:spcBef>
              <a:defRPr sz="1600" i="0">
                <a:solidFill>
                  <a:srgbClr val="000000"/>
                </a:solidFill>
                <a:latin typeface="+mn-lt"/>
                <a:ea typeface="+mn-ea"/>
                <a:cs typeface="+mn-cs"/>
                <a:sym typeface="Trebuchet MS"/>
              </a:defRPr>
            </a:pPr>
            <a:r>
              <a:t>Fig 4.7 - Fonctionnement d’une blockchain </a:t>
            </a:r>
            <a:r>
              <a:rPr sz="1300"/>
              <a:t>(</a:t>
            </a:r>
            <a:r>
              <a:rPr sz="1300" u="sng">
                <a:solidFill>
                  <a:schemeClr val="accent5">
                    <a:satOff val="8112"/>
                    <a:lumOff val="-14630"/>
                  </a:schemeClr>
                </a:solidFill>
                <a:hlinkClick r:id="rId3"/>
              </a:rPr>
              <a:t>https://moneyradar.org/lexique/blockchain/</a:t>
            </a:r>
            <a:r>
              <a:rPr sz="1300"/>
              <a:t>)</a:t>
            </a:r>
          </a:p>
        </p:txBody>
      </p:sp>
      <p:pic>
        <p:nvPicPr>
          <p:cNvPr id="1072" name="infographie-fonctionnement-blockchain.png" descr="infographie-fonctionnement-blockchain.png"/>
          <p:cNvPicPr>
            <a:picLocks noChangeAspect="1"/>
          </p:cNvPicPr>
          <p:nvPr/>
        </p:nvPicPr>
        <p:blipFill>
          <a:blip r:embed="rId4"/>
          <a:stretch>
            <a:fillRect/>
          </a:stretch>
        </p:blipFill>
        <p:spPr>
          <a:xfrm>
            <a:off x="263740" y="2467526"/>
            <a:ext cx="12477320" cy="5777525"/>
          </a:xfrm>
          <a:prstGeom prst="rect">
            <a:avLst/>
          </a:prstGeom>
          <a:ln w="12700">
            <a:miter lim="400000"/>
          </a:ln>
        </p:spPr>
      </p:pic>
    </p:spTree>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6" name="4 -  Architectures client-serveur"/>
          <p:cNvSpPr txBox="1">
            <a:spLocks noGrp="1"/>
          </p:cNvSpPr>
          <p:nvPr>
            <p:ph type="title"/>
          </p:nvPr>
        </p:nvSpPr>
        <p:spPr>
          <a:prstGeom prst="rect">
            <a:avLst/>
          </a:prstGeom>
        </p:spPr>
        <p:txBody>
          <a:bodyPr/>
          <a:lstStyle>
            <a:lvl1pPr defTabSz="432308">
              <a:defRPr sz="3404" spc="-68"/>
            </a:lvl1pPr>
          </a:lstStyle>
          <a:p>
            <a:r>
              <a:t>4 -  Architectures client-serveur</a:t>
            </a:r>
          </a:p>
        </p:txBody>
      </p:sp>
      <p:sp>
        <p:nvSpPr>
          <p:cNvPr id="1077" name="4.4 - Registre distribué &amp; blockchain"/>
          <p:cNvSpPr txBox="1">
            <a:spLocks noGrp="1"/>
          </p:cNvSpPr>
          <p:nvPr>
            <p:ph type="body" idx="21"/>
          </p:nvPr>
        </p:nvSpPr>
        <p:spPr>
          <a:prstGeom prst="rect">
            <a:avLst/>
          </a:prstGeom>
        </p:spPr>
        <p:txBody>
          <a:bodyPr/>
          <a:lstStyle/>
          <a:p>
            <a:r>
              <a:t>4.4 - Registre distribué &amp; blockchain</a:t>
            </a:r>
          </a:p>
        </p:txBody>
      </p:sp>
      <p:sp>
        <p:nvSpPr>
          <p:cNvPr id="1078" name="Chaîne de blocs, blockchain (suite)…"/>
          <p:cNvSpPr txBox="1">
            <a:spLocks noGrp="1"/>
          </p:cNvSpPr>
          <p:nvPr>
            <p:ph type="body" idx="1"/>
          </p:nvPr>
        </p:nvSpPr>
        <p:spPr>
          <a:xfrm>
            <a:off x="355600" y="1651000"/>
            <a:ext cx="12204701" cy="7652388"/>
          </a:xfrm>
          <a:prstGeom prst="rect">
            <a:avLst/>
          </a:prstGeom>
        </p:spPr>
        <p:txBody>
          <a:bodyPr/>
          <a:lstStyle/>
          <a:p>
            <a:pPr marL="355600" indent="-355600"/>
            <a:r>
              <a:t>Chaîne de blocs, </a:t>
            </a:r>
            <a:r>
              <a:rPr i="1"/>
              <a:t>blockchain (suite)</a:t>
            </a:r>
          </a:p>
          <a:p>
            <a:pPr lvl="1"/>
            <a:r>
              <a:t>Applications :</a:t>
            </a:r>
          </a:p>
          <a:p>
            <a:pPr marL="1295400" lvl="2" indent="-279400">
              <a:buChar char="★"/>
            </a:pPr>
            <a:r>
              <a:t>Crypto-monnaies : Bitcoin, Ether, Monero…</a:t>
            </a:r>
          </a:p>
          <a:p>
            <a:pPr marL="1295400" lvl="2" indent="-279400">
              <a:buChar char="★"/>
            </a:pPr>
            <a:r>
              <a:t>Contrats intelligents (</a:t>
            </a:r>
            <a:r>
              <a:rPr i="1"/>
              <a:t>Smart contracts</a:t>
            </a:r>
            <a:r>
              <a:t>), permettant d'échanger toutes sortes de biens ou de services ;</a:t>
            </a:r>
          </a:p>
          <a:p>
            <a:pPr marL="1295400" lvl="2" indent="-279400">
              <a:buChar char="★"/>
            </a:pPr>
            <a:r>
              <a:t>Traçabilité de marchandises</a:t>
            </a:r>
          </a:p>
          <a:p>
            <a:pPr marL="1295400" lvl="2" indent="-279400">
              <a:buChar char="★"/>
            </a:pPr>
            <a:endParaRPr/>
          </a:p>
          <a:p>
            <a:pPr lvl="1"/>
            <a:r>
              <a:t>Voir : </a:t>
            </a:r>
          </a:p>
          <a:p>
            <a:pPr marL="1295400" lvl="2" indent="-279400">
              <a:buChar char="★"/>
            </a:pPr>
            <a:r>
              <a:rPr u="sng">
                <a:solidFill>
                  <a:schemeClr val="accent5">
                    <a:satOff val="8112"/>
                    <a:lumOff val="-14630"/>
                  </a:schemeClr>
                </a:solidFill>
                <a:hlinkClick r:id="rId3"/>
              </a:rPr>
              <a:t>https://www.economie.gouv.fr/entreprises/blockchain-definition-avantage-utilisation-application</a:t>
            </a:r>
          </a:p>
          <a:p>
            <a:pPr marL="1295400" lvl="2" indent="-279400">
              <a:buChar char="★"/>
            </a:pPr>
            <a:r>
              <a:rPr u="sng">
                <a:solidFill>
                  <a:schemeClr val="accent5">
                    <a:satOff val="8112"/>
                    <a:lumOff val="-14630"/>
                  </a:schemeClr>
                </a:solidFill>
                <a:hlinkClick r:id="rId4"/>
              </a:rPr>
              <a:t>https://medium.com/@godefroy.galas/analyse-et-comparaison-des-m%C3%A9canismes-de-consensus-dans-la-blockchain-f91aee511ea3</a:t>
            </a:r>
          </a:p>
        </p:txBody>
      </p:sp>
      <p:sp>
        <p:nvSpPr>
          <p:cNvPr id="1079"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98</a:t>
            </a:fld>
            <a:endParaRPr/>
          </a:p>
        </p:txBody>
      </p:sp>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Editorial">
  <a:themeElements>
    <a:clrScheme name="Editorial">
      <a:dk1>
        <a:srgbClr val="AAB75D"/>
      </a:dk1>
      <a:lt1>
        <a:srgbClr val="665AB7"/>
      </a:lt1>
      <a:dk2>
        <a:srgbClr val="615F5C"/>
      </a:dk2>
      <a:lt2>
        <a:srgbClr val="D6D3CB"/>
      </a:lt2>
      <a:accent1>
        <a:srgbClr val="4D76A4"/>
      </a:accent1>
      <a:accent2>
        <a:srgbClr val="729460"/>
      </a:accent2>
      <a:accent3>
        <a:srgbClr val="D6AD40"/>
      </a:accent3>
      <a:accent4>
        <a:srgbClr val="DC7D39"/>
      </a:accent4>
      <a:accent5>
        <a:srgbClr val="C36061"/>
      </a:accent5>
      <a:accent6>
        <a:srgbClr val="7E649B"/>
      </a:accent6>
      <a:hlink>
        <a:srgbClr val="0000FF"/>
      </a:hlink>
      <a:folHlink>
        <a:srgbClr val="FF00FF"/>
      </a:folHlink>
    </a:clrScheme>
    <a:fontScheme name="Editorial">
      <a:majorFont>
        <a:latin typeface="Book Antiqua"/>
        <a:ea typeface="Book Antiqua"/>
        <a:cs typeface="Book Antiqua"/>
      </a:majorFont>
      <a:minorFont>
        <a:latin typeface="Trebuchet MS"/>
        <a:ea typeface="Trebuchet MS"/>
        <a:cs typeface="Trebuchet MS"/>
      </a:minorFont>
    </a:fontScheme>
    <a:fmtScheme name="Edito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j-lt"/>
            <a:ea typeface="+mj-ea"/>
            <a:cs typeface="+mj-cs"/>
            <a:sym typeface="Book Antiqu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hueOff val="109194"/>
              <a:satOff val="-4874"/>
              <a:lumOff val="12971"/>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normAutofit/>
      </a:bodyPr>
      <a:lstStyle>
        <a:defPPr marL="0" marR="0" indent="0" algn="l" defTabSz="584200" rtl="0" fontAlgn="auto" latinLnBrk="0" hangingPunct="0">
          <a:lnSpc>
            <a:spcPct val="100000"/>
          </a:lnSpc>
          <a:spcBef>
            <a:spcPts val="1000"/>
          </a:spcBef>
          <a:spcAft>
            <a:spcPts val="0"/>
          </a:spcAft>
          <a:buClrTx/>
          <a:buSzTx/>
          <a:buFontTx/>
          <a:buNone/>
          <a:tabLst/>
          <a:defRPr kumimoji="0" sz="2400" b="0" i="1" u="none" strike="noStrike" cap="none" spc="0" normalizeH="0" baseline="0">
            <a:ln>
              <a:noFill/>
            </a:ln>
            <a:solidFill>
              <a:srgbClr val="665AB7"/>
            </a:solidFill>
            <a:effectLst/>
            <a:uFillTx/>
            <a:latin typeface="Avenir Next Demi Bold"/>
            <a:ea typeface="Avenir Next Demi Bold"/>
            <a:cs typeface="Avenir Next Demi Bold"/>
            <a:sym typeface="Avenir Next Demi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Editorial">
  <a:themeElements>
    <a:clrScheme name="Editorial">
      <a:dk1>
        <a:srgbClr val="000000"/>
      </a:dk1>
      <a:lt1>
        <a:srgbClr val="FFFFFF"/>
      </a:lt1>
      <a:dk2>
        <a:srgbClr val="615F5C"/>
      </a:dk2>
      <a:lt2>
        <a:srgbClr val="D6D3CB"/>
      </a:lt2>
      <a:accent1>
        <a:srgbClr val="4D76A4"/>
      </a:accent1>
      <a:accent2>
        <a:srgbClr val="729460"/>
      </a:accent2>
      <a:accent3>
        <a:srgbClr val="D6AD40"/>
      </a:accent3>
      <a:accent4>
        <a:srgbClr val="DC7D39"/>
      </a:accent4>
      <a:accent5>
        <a:srgbClr val="C36061"/>
      </a:accent5>
      <a:accent6>
        <a:srgbClr val="7E649B"/>
      </a:accent6>
      <a:hlink>
        <a:srgbClr val="0000FF"/>
      </a:hlink>
      <a:folHlink>
        <a:srgbClr val="FF00FF"/>
      </a:folHlink>
    </a:clrScheme>
    <a:fontScheme name="Editorial">
      <a:majorFont>
        <a:latin typeface="Book Antiqua"/>
        <a:ea typeface="Book Antiqua"/>
        <a:cs typeface="Book Antiqua"/>
      </a:majorFont>
      <a:minorFont>
        <a:latin typeface="Trebuchet MS"/>
        <a:ea typeface="Trebuchet MS"/>
        <a:cs typeface="Trebuchet MS"/>
      </a:minorFont>
    </a:fontScheme>
    <a:fmtScheme name="Edito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j-lt"/>
            <a:ea typeface="+mj-ea"/>
            <a:cs typeface="+mj-cs"/>
            <a:sym typeface="Book Antiqu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hueOff val="109194"/>
              <a:satOff val="-4874"/>
              <a:lumOff val="12971"/>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normAutofit/>
      </a:bodyPr>
      <a:lstStyle>
        <a:defPPr marL="0" marR="0" indent="0" algn="l" defTabSz="584200" rtl="0" fontAlgn="auto" latinLnBrk="0" hangingPunct="0">
          <a:lnSpc>
            <a:spcPct val="100000"/>
          </a:lnSpc>
          <a:spcBef>
            <a:spcPts val="1000"/>
          </a:spcBef>
          <a:spcAft>
            <a:spcPts val="0"/>
          </a:spcAft>
          <a:buClrTx/>
          <a:buSzTx/>
          <a:buFontTx/>
          <a:buNone/>
          <a:tabLst/>
          <a:defRPr kumimoji="0" sz="2400" b="0" i="1" u="none" strike="noStrike" cap="none" spc="0" normalizeH="0" baseline="0">
            <a:ln>
              <a:noFill/>
            </a:ln>
            <a:solidFill>
              <a:srgbClr val="665AB7"/>
            </a:solidFill>
            <a:effectLst/>
            <a:uFillTx/>
            <a:latin typeface="Avenir Next Demi Bold"/>
            <a:ea typeface="Avenir Next Demi Bold"/>
            <a:cs typeface="Avenir Next Demi Bold"/>
            <a:sym typeface="Avenir Next Demi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13712</Words>
  <Application>Microsoft Macintosh PowerPoint</Application>
  <PresentationFormat>Personnalisé</PresentationFormat>
  <Paragraphs>1487</Paragraphs>
  <Slides>98</Slides>
  <Notes>47</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98</vt:i4>
      </vt:variant>
    </vt:vector>
  </HeadingPairs>
  <TitlesOfParts>
    <vt:vector size="108" baseType="lpstr">
      <vt:lpstr>Avenir</vt:lpstr>
      <vt:lpstr>Avenir Next Demi Bold</vt:lpstr>
      <vt:lpstr>Avenir Next Regular</vt:lpstr>
      <vt:lpstr>Book Antiqua</vt:lpstr>
      <vt:lpstr>Consolas</vt:lpstr>
      <vt:lpstr>Helvetica</vt:lpstr>
      <vt:lpstr>Helvetica Neue</vt:lpstr>
      <vt:lpstr>Menlo Regular</vt:lpstr>
      <vt:lpstr>Zapf Dingbats</vt:lpstr>
      <vt:lpstr>Editorial</vt:lpstr>
      <vt:lpstr>Technologies pour les applications en réseau : contribution au profil NetDevOps</vt:lpstr>
      <vt:lpstr>Présentation de l’UE</vt:lpstr>
      <vt:lpstr>Préambule</vt:lpstr>
      <vt:lpstr>Préambule</vt:lpstr>
      <vt:lpstr>1 - Introduction</vt:lpstr>
      <vt:lpstr>1 - Introduction</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3 - Protocoles de transport</vt:lpstr>
      <vt:lpstr>3 - Protocoles de transport</vt:lpstr>
      <vt:lpstr>3 - Protocoles de transport</vt:lpstr>
      <vt:lpstr>3 - Protocoles de transport</vt:lpstr>
      <vt:lpstr>3 - Protocoles de transport</vt:lpstr>
      <vt:lpstr>3 - Protocoles de transport</vt:lpstr>
      <vt:lpstr>3 - Protocoles de transport</vt:lpstr>
      <vt:lpstr>3 - Protocoles de transport</vt:lpstr>
      <vt:lpstr>3 - Protocoles de transport</vt:lpstr>
      <vt:lpstr>3 - Protocoles de transport</vt:lpstr>
      <vt:lpstr>4 -  Architectures client-serveur</vt:lpstr>
      <vt:lpstr>4 -  Architectures client-serveur</vt:lpstr>
      <vt:lpstr>4 -  Architectures client-serveur</vt:lpstr>
      <vt:lpstr>4 -  Architectures client-serveur</vt:lpstr>
      <vt:lpstr>4 -  Architectures client-serveur</vt:lpstr>
      <vt:lpstr>4 -  Architectures client-serveur</vt:lpstr>
      <vt:lpstr>4 -  Architectures client-serveur</vt:lpstr>
      <vt:lpstr>4 -  Architectures client-serveur</vt:lpstr>
      <vt:lpstr>4 -  Architectures client-serveur</vt:lpstr>
      <vt:lpstr>4 -  Architectures client-serveur</vt:lpstr>
      <vt:lpstr>4 -  Architectures client-serveur</vt:lpstr>
      <vt:lpstr>4 -  Architectures client-serveur</vt:lpstr>
      <vt:lpstr>4 -  Architectures client-serveur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François LACOMME</cp:lastModifiedBy>
  <cp:revision>1</cp:revision>
  <dcterms:modified xsi:type="dcterms:W3CDTF">2026-02-16T21:17:08Z</dcterms:modified>
</cp:coreProperties>
</file>